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83" r:id="rId2"/>
    <p:sldId id="421" r:id="rId3"/>
    <p:sldId id="453" r:id="rId4"/>
    <p:sldId id="423" r:id="rId5"/>
    <p:sldId id="424" r:id="rId6"/>
    <p:sldId id="425" r:id="rId7"/>
    <p:sldId id="426" r:id="rId8"/>
    <p:sldId id="454" r:id="rId9"/>
    <p:sldId id="428" r:id="rId10"/>
    <p:sldId id="429" r:id="rId11"/>
    <p:sldId id="430" r:id="rId12"/>
    <p:sldId id="431" r:id="rId13"/>
    <p:sldId id="432" r:id="rId14"/>
    <p:sldId id="496" r:id="rId15"/>
    <p:sldId id="433" r:id="rId16"/>
    <p:sldId id="497" r:id="rId17"/>
    <p:sldId id="498" r:id="rId18"/>
    <p:sldId id="499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2" r:id="rId42"/>
    <p:sldId id="493" r:id="rId43"/>
    <p:sldId id="494" r:id="rId44"/>
    <p:sldId id="495" r:id="rId45"/>
    <p:sldId id="450" r:id="rId46"/>
    <p:sldId id="452" r:id="rId4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9">
          <p15:clr>
            <a:srgbClr val="A4A3A4"/>
          </p15:clr>
        </p15:guide>
        <p15:guide id="2" orient="horz" pos="4117">
          <p15:clr>
            <a:srgbClr val="A4A3A4"/>
          </p15:clr>
        </p15:guide>
        <p15:guide id="3" pos="316">
          <p15:clr>
            <a:srgbClr val="A4A3A4"/>
          </p15:clr>
        </p15:guide>
        <p15:guide id="4" pos="7106">
          <p15:clr>
            <a:srgbClr val="A4A3A4"/>
          </p15:clr>
        </p15:guide>
        <p15:guide id="5" pos="173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656"/>
    <a:srgbClr val="B5B5B5"/>
    <a:srgbClr val="DE1208"/>
    <a:srgbClr val="85898F"/>
    <a:srgbClr val="DADEE6"/>
    <a:srgbClr val="494545"/>
    <a:srgbClr val="5A6783"/>
    <a:srgbClr val="F15B67"/>
    <a:srgbClr val="A1A1A1"/>
    <a:srgbClr val="3D4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0199" autoAdjust="0"/>
  </p:normalViewPr>
  <p:slideViewPr>
    <p:cSldViewPr snapToGrid="0">
      <p:cViewPr>
        <p:scale>
          <a:sx n="103" d="100"/>
          <a:sy n="103" d="100"/>
        </p:scale>
        <p:origin x="-912" y="-648"/>
      </p:cViewPr>
      <p:guideLst>
        <p:guide orient="horz" pos="1079"/>
        <p:guide orient="horz" pos="4117"/>
        <p:guide pos="316"/>
        <p:guide pos="7106"/>
        <p:guide pos="1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92" y="-78"/>
      </p:cViewPr>
      <p:guideLst>
        <p:guide orient="horz" pos="310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18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622AFC-370D-4D83-BC2C-E3B279A36771}" type="datetimeFigureOut">
              <a:rPr lang="zh-CN" altLang="en-US"/>
              <a:t>20/3/24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37621B-8712-439F-AD62-D011FD133EC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15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DF9-887E-4317-82C6-85814C8A9540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2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83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Ipcs</a:t>
            </a:r>
            <a:r>
              <a:rPr lang="zh-CN" altLang="en-US" dirty="0"/>
              <a:t>访问，目前很多应用已经放弃了这样的实现方式</a:t>
            </a:r>
            <a:endParaRPr lang="en-US" altLang="zh-CN" dirty="0"/>
          </a:p>
          <a:p>
            <a:r>
              <a:rPr lang="zh-CN" altLang="en-US" dirty="0"/>
              <a:t>可以不讲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7621B-8712-439F-AD62-D011FD133E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10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243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数据库正常关机之前都会做</a:t>
            </a:r>
            <a:r>
              <a:rPr lang="en-US" altLang="zh-CN" dirty="0" err="1"/>
              <a:t>ckpt</a:t>
            </a:r>
            <a:r>
              <a:rPr lang="zh-CN" altLang="en-US" dirty="0"/>
              <a:t>，</a:t>
            </a:r>
            <a:r>
              <a:rPr lang="en-US" altLang="zh-CN" dirty="0"/>
              <a:t>oracle</a:t>
            </a:r>
            <a:r>
              <a:rPr lang="zh-CN" altLang="en-US" dirty="0"/>
              <a:t>也是如此。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7621B-8712-439F-AD62-D011FD133EC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9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" y="4343400"/>
            <a:ext cx="6653213" cy="274638"/>
          </a:xfrm>
        </p:spPr>
        <p:txBody>
          <a:bodyPr wrap="square" lIns="94576" tIns="47288" rIns="94576" bIns="47288" numCol="1" anchor="t" anchorCtr="0" compatLnSpc="1">
            <a:normAutofit lnSpcReduction="10000"/>
          </a:bodyPr>
          <a:lstStyle/>
          <a:p>
            <a:pPr fontAlgn="base"/>
            <a:endParaRPr lang="zh-CN" altLang="en-US" strike="noStrike" noProof="1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5165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63FC02-4544-0F4D-BA6F-A90A2640F071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This will slightly reduce the network traffic,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especially on highly used systems with fast filling log files. The secondary will,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after receiving the LSN from the primary, read the associated log entries from the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>
                <a:cs typeface="宋体" panose="02010600030101010101" pitchFamily="2" charset="-122"/>
              </a:rPr>
              <a:t>采用</a:t>
            </a:r>
            <a:r>
              <a:rPr lang="en-US" altLang="zh-CN">
                <a:cs typeface="宋体" panose="02010600030101010101" pitchFamily="2" charset="-122"/>
              </a:rPr>
              <a:t>Server Multiplexer (SMX)</a:t>
            </a:r>
            <a:r>
              <a:rPr lang="zh-CN" altLang="en-US">
                <a:cs typeface="宋体" panose="02010600030101010101" pitchFamily="2" charset="-122"/>
              </a:rPr>
              <a:t>实现</a:t>
            </a:r>
            <a:r>
              <a:rPr lang="en-US" altLang="zh-CN">
                <a:cs typeface="宋体" panose="02010600030101010101" pitchFamily="2" charset="-122"/>
              </a:rPr>
              <a:t>Primary server</a:t>
            </a:r>
            <a:r>
              <a:rPr lang="zh-CN" altLang="en-US">
                <a:cs typeface="宋体" panose="02010600030101010101" pitchFamily="2" charset="-122"/>
              </a:rPr>
              <a:t>与</a:t>
            </a:r>
            <a:r>
              <a:rPr lang="en-US" altLang="zh-CN">
                <a:cs typeface="宋体" panose="02010600030101010101" pitchFamily="2" charset="-122"/>
              </a:rPr>
              <a:t>Secondary Servers</a:t>
            </a:r>
            <a:r>
              <a:rPr lang="zh-CN" altLang="en-US">
                <a:cs typeface="宋体" panose="02010600030101010101" pitchFamily="2" charset="-122"/>
              </a:rPr>
              <a:t>之间的通信</a:t>
            </a:r>
          </a:p>
          <a:p>
            <a:pPr eaLnBrk="1" hangingPunct="1"/>
            <a:endParaRPr lang="en-US" altLang="zh-CN"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The changes are only applied in the buffer pool and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will not be written to disk on a secondary server.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After applying the log entries to the buffer pool, the secondary server will send a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acknowledgement (ACK) back to the primary. The primary server will keep track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of the ACK messages for the LSN progress.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the SDS does not support synchronous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mode. The LSN will be sent out and the primary will not block an ACK from any of</a:t>
            </a:r>
          </a:p>
          <a:p>
            <a:pPr eaLnBrk="1" hangingPunct="1"/>
            <a:r>
              <a:rPr lang="en-US" altLang="zh-CN">
                <a:cs typeface="宋体" panose="02010600030101010101" pitchFamily="2" charset="-122"/>
              </a:rPr>
              <a:t>the secondary servers.</a:t>
            </a:r>
            <a:endParaRPr lang="zh-CN" altLang="en-US">
              <a:cs typeface="宋体" panose="02010600030101010101" pitchFamily="2" charset="-122"/>
            </a:endParaRPr>
          </a:p>
          <a:p>
            <a:pPr eaLnBrk="1" hangingPunct="1"/>
            <a:endParaRPr lang="zh-CN" altLang="en-US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42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" y="4343400"/>
            <a:ext cx="6653213" cy="274638"/>
          </a:xfrm>
        </p:spPr>
        <p:txBody>
          <a:bodyPr wrap="square" lIns="94576" tIns="47288" rIns="94576" bIns="47288" numCol="1" anchor="t" anchorCtr="0" compatLnSpc="1">
            <a:normAutofit lnSpcReduction="10000"/>
          </a:bodyPr>
          <a:lstStyle/>
          <a:p>
            <a:pPr fontAlgn="base"/>
            <a:endParaRPr lang="zh-CN" altLang="en-US" strike="noStrike" noProof="1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887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这三种同步模式控制事务提交什么时候返回给客户端应用：在主实例处理之后，在传输给</a:t>
            </a:r>
            <a:r>
              <a:rPr lang="en-US" altLang="zh-CN" dirty="0">
                <a:latin typeface="Arial" panose="020B0604020202020204" pitchFamily="34" charset="0"/>
              </a:rPr>
              <a:t>HAC</a:t>
            </a:r>
            <a:r>
              <a:rPr lang="zh-CN" altLang="en-US" dirty="0">
                <a:latin typeface="Arial" panose="020B0604020202020204" pitchFamily="34" charset="0"/>
              </a:rPr>
              <a:t>备实例后，在</a:t>
            </a:r>
            <a:r>
              <a:rPr lang="en-US" altLang="zh-CN" dirty="0">
                <a:latin typeface="Arial" panose="020B0604020202020204" pitchFamily="34" charset="0"/>
              </a:rPr>
              <a:t>HDR</a:t>
            </a:r>
            <a:r>
              <a:rPr lang="zh-CN" altLang="en-US" dirty="0">
                <a:latin typeface="Arial" panose="020B0604020202020204" pitchFamily="34" charset="0"/>
              </a:rPr>
              <a:t>备实例处理之后。</a:t>
            </a:r>
          </a:p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6AFE3-9640-4F9B-BBEF-D1B2D1389B04}" type="slidenum">
              <a:rPr lang="en-US" altLang="zh-CN">
                <a:latin typeface="Times New Roman" panose="02020603050405020304" pitchFamily="18" charset="0"/>
              </a:rPr>
              <a:pPr/>
              <a:t>38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9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120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7621B-8712-439F-AD62-D011FD133E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45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应用开发为什么需要使用数据库，不用行不行？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236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，也就是原子性（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Atomicity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）。原子的概念就是不可分割，你可以把它理解为组成物质的基本单位，也是我们进行数据处理操作的基本单位。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，就是一致性（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）。一致性指的就是数据库在进行事务操作后，会由原来的一致状态，变成另一种一致的状态。也就是说当事务提交后，或者当事务发生回滚后，数据库的完整性约束不能被破坏。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，就是隔离性（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）。它指的是每个事务都是彼此独立的，不会受到其他事务的执行影响。也就是说一个事务在提交之前，对其他事务都是不可见的。</a:t>
            </a:r>
            <a:endParaRPr lang="en-US" altLang="zh-CN" dirty="0"/>
          </a:p>
          <a:p>
            <a:r>
              <a:rPr lang="zh-CN" altLang="en-US" dirty="0"/>
              <a:t>最后一个 </a:t>
            </a:r>
            <a:r>
              <a:rPr lang="en-US" altLang="zh-CN" dirty="0"/>
              <a:t>D</a:t>
            </a:r>
            <a:r>
              <a:rPr lang="zh-CN" altLang="en-US" dirty="0"/>
              <a:t>，指的是持久性（</a:t>
            </a:r>
            <a:r>
              <a:rPr lang="en-US" altLang="zh-CN" dirty="0"/>
              <a:t>Durability</a:t>
            </a:r>
            <a:r>
              <a:rPr lang="zh-CN" altLang="en-US" dirty="0"/>
              <a:t>）。事务提交之后对数据的修改是持久性的，即使在系统出故障的情况下，比如系统崩溃或者存储介质发生故障，数据的修改依然是有效的。因为当事务完成，数据库的日志就会被更新，这时可以通过日志，让系统恢复到最后一次成功的更新状态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18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45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E2537-6EF2-4B38-B437-3A990DAF8DA9}" type="slidenum">
              <a:rPr lang="en-US" altLang="zh-CN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71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什么时候会发生上下文切换？</a:t>
            </a:r>
            <a:endParaRPr lang="en-US" altLang="zh-CN" dirty="0"/>
          </a:p>
          <a:p>
            <a:r>
              <a:rPr lang="zh-CN" altLang="en-US" dirty="0"/>
              <a:t>时间片耗尽</a:t>
            </a:r>
            <a:endParaRPr lang="en-US" altLang="zh-CN" dirty="0"/>
          </a:p>
          <a:p>
            <a:r>
              <a:rPr lang="zh-CN" altLang="en-US" dirty="0"/>
              <a:t>更高优先级的任务到来</a:t>
            </a:r>
            <a:endParaRPr lang="en-US" altLang="zh-CN" dirty="0"/>
          </a:p>
          <a:p>
            <a:r>
              <a:rPr lang="zh-CN" altLang="en-US" dirty="0"/>
              <a:t>中断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7621B-8712-439F-AD62-D011FD133E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9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6554788"/>
            <a:ext cx="12192000" cy="303212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 userDrawn="1"/>
        </p:nvSpPr>
        <p:spPr>
          <a:xfrm>
            <a:off x="0" y="6465888"/>
            <a:ext cx="2305050" cy="392112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5715B"/>
              </a:gs>
              <a:gs pos="71000">
                <a:srgbClr val="B82E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87C887-E0EA-48E6-9009-742CC8F3D7A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8" name="图片 7" descr="01-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0" name="副标题 10"/>
          <p:cNvSpPr txBox="1"/>
          <p:nvPr userDrawn="1"/>
        </p:nvSpPr>
        <p:spPr bwMode="auto">
          <a:xfrm>
            <a:off x="9240716" y="6017112"/>
            <a:ext cx="2632716" cy="24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zh-CN" altLang="en-US" sz="1380" kern="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南大通用数据技术股份有限公司</a:t>
            </a:r>
          </a:p>
        </p:txBody>
      </p:sp>
      <p:sp>
        <p:nvSpPr>
          <p:cNvPr id="11" name="TextBox 9"/>
          <p:cNvSpPr>
            <a:spLocks noChangeArrowheads="1"/>
          </p:cNvSpPr>
          <p:nvPr userDrawn="1"/>
        </p:nvSpPr>
        <p:spPr bwMode="auto">
          <a:xfrm>
            <a:off x="9817548" y="6424733"/>
            <a:ext cx="214835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版权所有© GBASE 201</a:t>
            </a:r>
            <a:r>
              <a:rPr lang="en-US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7</a:t>
            </a:r>
            <a:endParaRPr lang="zh-CN" altLang="zh-CN" sz="120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 userDrawn="1"/>
        </p:nvSpPr>
        <p:spPr bwMode="auto">
          <a:xfrm>
            <a:off x="227398" y="2690706"/>
            <a:ext cx="3288080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500" b="1" spc="650" baseline="0" dirty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让世界用上中国的数据库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 hasCustomPrompt="1"/>
          </p:nvPr>
        </p:nvSpPr>
        <p:spPr>
          <a:xfrm>
            <a:off x="5506720" y="2395515"/>
            <a:ext cx="6461760" cy="5694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 sz="3200" b="1" spc="100" baseline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南大通用数据技术股份有限公司</a:t>
            </a:r>
          </a:p>
        </p:txBody>
      </p:sp>
      <p:sp>
        <p:nvSpPr>
          <p:cNvPr id="13" name="副标题 10"/>
          <p:cNvSpPr txBox="1"/>
          <p:nvPr userDrawn="1"/>
        </p:nvSpPr>
        <p:spPr bwMode="auto">
          <a:xfrm>
            <a:off x="8361486" y="6246160"/>
            <a:ext cx="3511948" cy="3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en-US" altLang="zh-CN" sz="1300" kern="0" spc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Data Technology </a:t>
            </a:r>
            <a:r>
              <a:rPr lang="en-US" altLang="zh-CN" sz="1300" kern="0" spc="0" baseline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endParaRPr lang="zh-CN" altLang="en-US" sz="1300" kern="0" spc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Title&amp;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带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943" y="6504180"/>
            <a:ext cx="1695635" cy="30260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2681154" y="6533909"/>
            <a:ext cx="49404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r>
              <a:rPr lang="zh-CN" altLang="en-US" sz="1600" b="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b="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itle&amp;段落文本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带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943" y="6504180"/>
            <a:ext cx="1695635" cy="30260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248508"/>
            <a:ext cx="10718800" cy="48887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3"/>
              </a:buBlip>
              <a:defRPr sz="20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8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dirty="0"/>
              <a:t>第一级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2710009" y="6533909"/>
            <a:ext cx="43633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en-US" altLang="zh-CN" sz="1600" b="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itle&amp;文字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带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6073" y="6504815"/>
            <a:ext cx="1695635" cy="3026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23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77280" y="1248508"/>
            <a:ext cx="5297170" cy="48887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3"/>
              </a:buBlip>
              <a:defRPr sz="24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8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第一级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2710010" y="6533909"/>
            <a:ext cx="4363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en-US" altLang="zh-CN" sz="1600" b="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1-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0" name="副标题 10"/>
          <p:cNvSpPr txBox="1"/>
          <p:nvPr userDrawn="1"/>
        </p:nvSpPr>
        <p:spPr bwMode="auto">
          <a:xfrm>
            <a:off x="9037516" y="6057752"/>
            <a:ext cx="2632716" cy="24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zh-CN" altLang="en-US" sz="1200" kern="0" spc="15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南大通用数据技术股份有限公司</a:t>
            </a:r>
          </a:p>
        </p:txBody>
      </p:sp>
      <p:sp>
        <p:nvSpPr>
          <p:cNvPr id="11" name="TextBox 9"/>
          <p:cNvSpPr>
            <a:spLocks noChangeArrowheads="1"/>
          </p:cNvSpPr>
          <p:nvPr userDrawn="1"/>
        </p:nvSpPr>
        <p:spPr bwMode="auto">
          <a:xfrm>
            <a:off x="9614348" y="6424733"/>
            <a:ext cx="214835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版权所有© GBASE 201</a:t>
            </a:r>
            <a:r>
              <a:rPr lang="en-US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7</a:t>
            </a:r>
            <a:endParaRPr lang="zh-CN" altLang="zh-CN" sz="120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 hasCustomPrompt="1"/>
          </p:nvPr>
        </p:nvSpPr>
        <p:spPr>
          <a:xfrm>
            <a:off x="2236371" y="3381035"/>
            <a:ext cx="7816361" cy="61184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 b="1" spc="100" baseline="0">
                <a:solidFill>
                  <a:srgbClr val="5A67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Thank you</a:t>
            </a:r>
            <a:r>
              <a:rPr lang="zh-CN" altLang="en-US" dirty="0"/>
              <a:t>！</a:t>
            </a:r>
          </a:p>
        </p:txBody>
      </p:sp>
      <p:sp>
        <p:nvSpPr>
          <p:cNvPr id="13" name="副标题 10"/>
          <p:cNvSpPr txBox="1"/>
          <p:nvPr userDrawn="1"/>
        </p:nvSpPr>
        <p:spPr bwMode="auto">
          <a:xfrm>
            <a:off x="8137966" y="6246160"/>
            <a:ext cx="3511948" cy="3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en-US" altLang="zh-CN" sz="1200" kern="0" spc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Data Technology </a:t>
            </a:r>
            <a:r>
              <a:rPr lang="en-US" altLang="zh-CN" sz="1200" kern="0" spc="0" baseline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endParaRPr lang="zh-CN" altLang="en-US" sz="1200" kern="0" spc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 userDrawn="1"/>
        </p:nvSpPr>
        <p:spPr>
          <a:xfrm>
            <a:off x="4445779" y="1516752"/>
            <a:ext cx="3189069" cy="15820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 b="1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Q&amp;A</a:t>
            </a:r>
            <a:endParaRPr kumimoji="0" lang="zh-CN" altLang="en-US" sz="9600" b="0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6" name="图片 15" descr="logo_0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15120" y="5520055"/>
            <a:ext cx="2692400" cy="504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-Title&amp;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5221105" y="6533909"/>
            <a:ext cx="49404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r>
              <a:rPr lang="zh-CN" altLang="en-US" sz="1600" b="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6372451"/>
            <a:ext cx="1811337" cy="5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8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9000"/>
                </a:schemeClr>
              </a:gs>
              <a:gs pos="0">
                <a:schemeClr val="bg1">
                  <a:alpha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54788"/>
            <a:ext cx="12192000" cy="303212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888"/>
            <a:ext cx="2305050" cy="392112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93D32"/>
              </a:gs>
              <a:gs pos="91000">
                <a:srgbClr val="BE100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66738"/>
            <a:ext cx="168275" cy="454025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GBase</a:t>
            </a:r>
            <a:r>
              <a:rPr lang="en-US" altLang="zh-CN" dirty="0"/>
              <a:t> 8s </a:t>
            </a:r>
            <a:r>
              <a:rPr lang="zh-CN" altLang="en-US" dirty="0"/>
              <a:t>数据库原理与架构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GBase</a:t>
            </a:r>
            <a:r>
              <a:rPr lang="en-US" altLang="zh-CN" dirty="0"/>
              <a:t> 8s </a:t>
            </a:r>
            <a:r>
              <a:rPr lang="zh-CN" altLang="en-US" dirty="0"/>
              <a:t>数据库服务组件</a:t>
            </a:r>
            <a:r>
              <a:rPr lang="en-US" altLang="zh-CN" dirty="0"/>
              <a:t>(</a:t>
            </a:r>
            <a:r>
              <a:rPr lang="en-US" altLang="zh-CN" b="0" dirty="0"/>
              <a:t>Component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/>
              <a:t>虚拟处理器进程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执行所有计算和管理任务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共享内存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缓存数据表的数据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维护和控制进程资源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存储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存储数据库服务信息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存储用户数据</a:t>
            </a:r>
          </a:p>
          <a:p>
            <a:endParaRPr lang="zh-CN" altLang="en-US" sz="24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536065" y="194945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1549400" y="201422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0" y="1576070"/>
            <a:ext cx="5075020" cy="3705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GBase</a:t>
            </a:r>
            <a:r>
              <a:rPr lang="en-US" altLang="zh-CN" dirty="0"/>
              <a:t> 8s </a:t>
            </a:r>
            <a:r>
              <a:rPr lang="zh-CN" altLang="en-US" dirty="0"/>
              <a:t>数据库服务组件</a:t>
            </a:r>
            <a:r>
              <a:rPr lang="en-US" altLang="zh-CN" dirty="0"/>
              <a:t>(</a:t>
            </a:r>
            <a:r>
              <a:rPr lang="en-US" altLang="zh-CN" b="0" dirty="0"/>
              <a:t>Component</a:t>
            </a:r>
            <a:r>
              <a:rPr lang="en-US" altLang="zh-CN" dirty="0"/>
              <a:t>)</a:t>
            </a:r>
            <a:endParaRPr kumimoji="1"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72540" y="1111250"/>
            <a:ext cx="8575675" cy="5278120"/>
            <a:chOff x="2715" y="1326"/>
            <a:chExt cx="13145" cy="8298"/>
          </a:xfrm>
        </p:grpSpPr>
        <p:sp>
          <p:nvSpPr>
            <p:cNvPr id="80" name="圆角矩形 79"/>
            <p:cNvSpPr/>
            <p:nvPr/>
          </p:nvSpPr>
          <p:spPr bwMode="auto">
            <a:xfrm>
              <a:off x="5076" y="8769"/>
              <a:ext cx="10784" cy="855"/>
            </a:xfrm>
            <a:prstGeom prst="roundRect">
              <a:avLst>
                <a:gd name="adj" fmla="val 5324"/>
              </a:avLst>
            </a:prstGeom>
            <a:solidFill>
              <a:srgbClr val="E5F9BF"/>
            </a:solidFill>
            <a:ln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zh-CN" altLang="en-US" sz="1200" i="1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圆角矩形 78"/>
            <p:cNvSpPr/>
            <p:nvPr/>
          </p:nvSpPr>
          <p:spPr bwMode="auto">
            <a:xfrm>
              <a:off x="5041" y="7329"/>
              <a:ext cx="10784" cy="1315"/>
            </a:xfrm>
            <a:prstGeom prst="roundRect">
              <a:avLst>
                <a:gd name="adj" fmla="val 5324"/>
              </a:avLst>
            </a:prstGeom>
            <a:solidFill>
              <a:srgbClr val="2CC3A1"/>
            </a:solidFill>
            <a:ln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zh-CN" altLang="en-US" sz="1200" i="1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5068" y="1326"/>
              <a:ext cx="10721" cy="1114"/>
            </a:xfrm>
            <a:prstGeom prst="roundRect">
              <a:avLst>
                <a:gd name="adj" fmla="val 6148"/>
              </a:avLst>
            </a:prstGeom>
            <a:solidFill>
              <a:srgbClr val="8A27C9"/>
            </a:solidFill>
            <a:ln>
              <a:solidFill>
                <a:srgbClr val="2D1DFF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常驻共享内存段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(Resident Shared Memory)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en-US" altLang="zh-CN" sz="12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zh-CN" altLang="en-US" sz="12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5359" y="1921"/>
              <a:ext cx="2282" cy="4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Lock Table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8091" y="1920"/>
              <a:ext cx="2306" cy="4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Logical Buffer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10744" y="1924"/>
              <a:ext cx="2459" cy="4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Physical Buffer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/>
          </p:nvSpPr>
          <p:spPr bwMode="auto">
            <a:xfrm>
              <a:off x="13489" y="1920"/>
              <a:ext cx="1824" cy="44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…….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068" y="2553"/>
              <a:ext cx="10740" cy="1039"/>
              <a:chOff x="1694180" y="1663403"/>
              <a:chExt cx="6819900" cy="659618"/>
            </a:xfrm>
          </p:grpSpPr>
          <p:sp>
            <p:nvSpPr>
              <p:cNvPr id="11" name="圆角矩形 10"/>
              <p:cNvSpPr/>
              <p:nvPr/>
            </p:nvSpPr>
            <p:spPr bwMode="auto">
              <a:xfrm>
                <a:off x="1694180" y="1663403"/>
                <a:ext cx="6819900" cy="659618"/>
              </a:xfrm>
              <a:prstGeom prst="roundRect">
                <a:avLst>
                  <a:gd name="adj" fmla="val 5384"/>
                </a:avLst>
              </a:prstGeom>
              <a:solidFill>
                <a:srgbClr val="962FD7"/>
              </a:solidFill>
              <a:ln>
                <a:solidFill>
                  <a:srgbClr val="2D1DFF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CN" altLang="en-US" sz="120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" panose="020B0503020204020204" pitchFamily="34" charset="-122"/>
                  </a:rPr>
                  <a:t>虚拟共享内存段</a:t>
                </a:r>
                <a:r>
                  <a:rPr kumimoji="1" lang="en-US" altLang="zh-CN" sz="120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" panose="020B0503020204020204" pitchFamily="34" charset="-122"/>
                  </a:rPr>
                  <a:t>(Virtual Shared Memory)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1" lang="en-US" altLang="zh-CN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1" lang="zh-CN" altLang="en-US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 bwMode="auto">
              <a:xfrm>
                <a:off x="1899920" y="1965850"/>
                <a:ext cx="1565910" cy="26797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sz="1400" b="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Dictionary Cache</a:t>
                </a:r>
                <a:endParaRPr kumimoji="1" lang="zh-CN" altLang="en-US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 bwMode="auto">
              <a:xfrm>
                <a:off x="3613785" y="1965850"/>
                <a:ext cx="1561465" cy="26860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sz="1400" b="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Procedure Cache</a:t>
                </a:r>
                <a:endParaRPr kumimoji="1" lang="zh-CN" altLang="en-US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 bwMode="auto">
              <a:xfrm>
                <a:off x="5307330" y="1965850"/>
                <a:ext cx="1561465" cy="26860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sz="1400" b="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Session Memory</a:t>
                </a:r>
                <a:endParaRPr kumimoji="1" lang="zh-CN" altLang="en-US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 bwMode="auto">
              <a:xfrm>
                <a:off x="7050405" y="1965850"/>
                <a:ext cx="1158240" cy="27686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sz="1400" b="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…….</a:t>
                </a:r>
                <a:endParaRPr kumimoji="1" lang="zh-CN" altLang="en-US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圆角矩形 32"/>
            <p:cNvSpPr/>
            <p:nvPr/>
          </p:nvSpPr>
          <p:spPr bwMode="auto">
            <a:xfrm>
              <a:off x="5068" y="3720"/>
              <a:ext cx="10702" cy="1014"/>
            </a:xfrm>
            <a:prstGeom prst="roundRect">
              <a:avLst>
                <a:gd name="adj" fmla="val 5107"/>
              </a:avLst>
            </a:prstGeom>
            <a:solidFill>
              <a:srgbClr val="A237E6"/>
            </a:solidFill>
            <a:ln>
              <a:solidFill>
                <a:srgbClr val="2D1DFF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ea"/>
                </a:rPr>
                <a:t>缓冲池共享内存段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ea"/>
                </a:rPr>
                <a:t>(BUFFERPOOL)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en-US" altLang="zh-CN" sz="12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zh-CN" altLang="en-US" sz="12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5431" y="4159"/>
              <a:ext cx="2466" cy="46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Bufferpool 2K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8234" y="4166"/>
              <a:ext cx="2459" cy="45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Bufferpool 8K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10901" y="4159"/>
              <a:ext cx="2516" cy="46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Bufferpool 16K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 bwMode="auto">
            <a:xfrm>
              <a:off x="13646" y="4161"/>
              <a:ext cx="1824" cy="46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…….</a:t>
              </a:r>
              <a:endParaRPr kumimoji="1" lang="zh-CN" altLang="en-US" sz="1400" b="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068" y="4854"/>
              <a:ext cx="10740" cy="477"/>
            </a:xfrm>
            <a:prstGeom prst="roundRect">
              <a:avLst/>
            </a:prstGeom>
            <a:solidFill>
              <a:srgbClr val="AF3FF5"/>
            </a:solidFill>
            <a:ln>
              <a:solidFill>
                <a:srgbClr val="2D1DFF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消息段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(Message Shared Memory)</a:t>
              </a:r>
              <a:endParaRPr kumimoji="1" lang="zh-CN" altLang="en-US" sz="12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5049" y="5481"/>
              <a:ext cx="10776" cy="1723"/>
            </a:xfrm>
            <a:prstGeom prst="roundRect">
              <a:avLst>
                <a:gd name="adj" fmla="val 5324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zh-CN" altLang="en-US" sz="1200" i="1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449" y="5683"/>
              <a:ext cx="1800" cy="573"/>
            </a:xfrm>
            <a:prstGeom prst="ellipse">
              <a:avLst/>
            </a:prstGeom>
            <a:solidFill>
              <a:srgbClr val="F56F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CPU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449" y="6440"/>
              <a:ext cx="1800" cy="575"/>
            </a:xfrm>
            <a:prstGeom prst="ellipse">
              <a:avLst/>
            </a:prstGeom>
            <a:solidFill>
              <a:srgbClr val="F56F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indent="-11938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CPU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509" y="6448"/>
              <a:ext cx="1800" cy="575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indent="-11938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AIO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09" y="5675"/>
              <a:ext cx="1800" cy="575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indent="-11938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AIO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9572" y="6432"/>
              <a:ext cx="1800" cy="573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AIO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9568" y="5675"/>
              <a:ext cx="1883" cy="57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indent="-11938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ADM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1628" y="6432"/>
              <a:ext cx="1853" cy="580"/>
            </a:xfrm>
            <a:prstGeom prst="ellipse">
              <a:avLst/>
            </a:prstGeom>
            <a:solidFill>
              <a:srgbClr val="E731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JAVA</a:t>
              </a:r>
              <a:r>
                <a:rPr kumimoji="0" lang="zh-CN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1628" y="5675"/>
              <a:ext cx="1800" cy="57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PIO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3679" y="6444"/>
              <a:ext cx="1800" cy="573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NET</a:t>
              </a:r>
              <a:r>
                <a:rPr kumimoji="0" lang="zh-CN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3688" y="5675"/>
              <a:ext cx="1800" cy="57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LIO</a:t>
              </a:r>
              <a:r>
                <a:rPr kumimoji="0" lang="zh-CN" altLang="en-US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进程</a:t>
              </a:r>
              <a:endPara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565" y="7608"/>
              <a:ext cx="2178" cy="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en-US" sz="120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DBspace#1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8089" y="7608"/>
              <a:ext cx="2901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en-US" sz="120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DBspace#2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1336" y="7608"/>
              <a:ext cx="4114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en-US" sz="120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DBspace#n</a:t>
              </a:r>
            </a:p>
          </p:txBody>
        </p:sp>
        <p:sp>
          <p:nvSpPr>
            <p:cNvPr id="67" name="下箭头 66"/>
            <p:cNvSpPr/>
            <p:nvPr/>
          </p:nvSpPr>
          <p:spPr>
            <a:xfrm>
              <a:off x="6393" y="8423"/>
              <a:ext cx="368" cy="672"/>
            </a:xfrm>
            <a:prstGeom prst="downArrow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5806" y="8985"/>
              <a:ext cx="1543" cy="4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Chunk#1</a:t>
              </a: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7641" y="8987"/>
              <a:ext cx="1422" cy="4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Chunk#2</a:t>
              </a: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9267" y="8987"/>
              <a:ext cx="1492" cy="4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Chunk#3</a:t>
              </a: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10990" y="8987"/>
              <a:ext cx="1465" cy="4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Chunk#n</a:t>
              </a: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2528" y="8987"/>
              <a:ext cx="1447" cy="4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Chunk#n</a:t>
              </a: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4070" y="8987"/>
              <a:ext cx="1382" cy="4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Chunk#n</a:t>
              </a:r>
            </a:p>
          </p:txBody>
        </p:sp>
        <p:sp>
          <p:nvSpPr>
            <p:cNvPr id="61" name="圆角矩形 60"/>
            <p:cNvSpPr/>
            <p:nvPr/>
          </p:nvSpPr>
          <p:spPr bwMode="auto">
            <a:xfrm>
              <a:off x="2731" y="1326"/>
              <a:ext cx="2191" cy="4005"/>
            </a:xfrm>
            <a:prstGeom prst="roundRect">
              <a:avLst>
                <a:gd name="adj" fmla="val 0"/>
              </a:avLst>
            </a:prstGeom>
            <a:solidFill>
              <a:srgbClr val="8A27C9"/>
            </a:solidFill>
            <a:ln>
              <a:solidFill>
                <a:srgbClr val="2D1DFF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共享内存</a:t>
              </a:r>
            </a:p>
          </p:txBody>
        </p:sp>
        <p:sp>
          <p:nvSpPr>
            <p:cNvPr id="66" name="圆角矩形 65"/>
            <p:cNvSpPr/>
            <p:nvPr/>
          </p:nvSpPr>
          <p:spPr bwMode="auto">
            <a:xfrm>
              <a:off x="2724" y="5481"/>
              <a:ext cx="2191" cy="172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18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虚拟处理器</a:t>
              </a:r>
            </a:p>
          </p:txBody>
        </p:sp>
        <p:sp>
          <p:nvSpPr>
            <p:cNvPr id="81" name="圆角矩形 80"/>
            <p:cNvSpPr/>
            <p:nvPr/>
          </p:nvSpPr>
          <p:spPr bwMode="auto">
            <a:xfrm>
              <a:off x="2728" y="8774"/>
              <a:ext cx="2191" cy="850"/>
            </a:xfrm>
            <a:prstGeom prst="roundRect">
              <a:avLst>
                <a:gd name="adj" fmla="val 0"/>
              </a:avLst>
            </a:prstGeom>
            <a:solidFill>
              <a:srgbClr val="E5F9BF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文件系统</a:t>
              </a:r>
            </a:p>
          </p:txBody>
        </p:sp>
        <p:sp>
          <p:nvSpPr>
            <p:cNvPr id="82" name="圆角矩形 81"/>
            <p:cNvSpPr/>
            <p:nvPr/>
          </p:nvSpPr>
          <p:spPr bwMode="auto">
            <a:xfrm>
              <a:off x="2715" y="7329"/>
              <a:ext cx="2191" cy="1297"/>
            </a:xfrm>
            <a:prstGeom prst="roundRect">
              <a:avLst>
                <a:gd name="adj" fmla="val 0"/>
              </a:avLst>
            </a:prstGeom>
            <a:solidFill>
              <a:srgbClr val="2CC3A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18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数据</a:t>
              </a:r>
              <a:r>
                <a:rPr kumimoji="1" lang="en-US" altLang="zh-CN" sz="18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/</a:t>
              </a:r>
              <a:r>
                <a:rPr kumimoji="1" lang="zh-CN" altLang="en-US" sz="18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</a:rPr>
                <a:t>日志</a:t>
              </a:r>
            </a:p>
          </p:txBody>
        </p:sp>
        <p:sp>
          <p:nvSpPr>
            <p:cNvPr id="83" name="下箭头 82"/>
            <p:cNvSpPr/>
            <p:nvPr/>
          </p:nvSpPr>
          <p:spPr>
            <a:xfrm>
              <a:off x="8352" y="8418"/>
              <a:ext cx="368" cy="672"/>
            </a:xfrm>
            <a:prstGeom prst="downArrow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4" name="下箭头 83"/>
            <p:cNvSpPr/>
            <p:nvPr/>
          </p:nvSpPr>
          <p:spPr>
            <a:xfrm>
              <a:off x="9829" y="8418"/>
              <a:ext cx="368" cy="672"/>
            </a:xfrm>
            <a:prstGeom prst="downArrow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5" name="下箭头 84"/>
            <p:cNvSpPr/>
            <p:nvPr/>
          </p:nvSpPr>
          <p:spPr>
            <a:xfrm>
              <a:off x="11715" y="8409"/>
              <a:ext cx="368" cy="672"/>
            </a:xfrm>
            <a:prstGeom prst="downArrow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6" name="下箭头 85"/>
            <p:cNvSpPr/>
            <p:nvPr/>
          </p:nvSpPr>
          <p:spPr>
            <a:xfrm>
              <a:off x="13121" y="8423"/>
              <a:ext cx="368" cy="672"/>
            </a:xfrm>
            <a:prstGeom prst="downArrow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7" name="下箭头 86"/>
            <p:cNvSpPr/>
            <p:nvPr/>
          </p:nvSpPr>
          <p:spPr>
            <a:xfrm>
              <a:off x="14598" y="8409"/>
              <a:ext cx="368" cy="672"/>
            </a:xfrm>
            <a:prstGeom prst="downArrow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</a:t>
            </a:r>
            <a:r>
              <a:rPr lang="en-US" altLang="zh-CN" dirty="0"/>
              <a:t>/</a:t>
            </a:r>
            <a:r>
              <a:rPr lang="zh-CN" altLang="en-US" dirty="0"/>
              <a:t>多线程结构</a:t>
            </a:r>
            <a:r>
              <a:rPr lang="en-US" altLang="zh-CN" dirty="0"/>
              <a:t>(</a:t>
            </a:r>
            <a:r>
              <a:rPr lang="en-US" altLang="zh-CN" b="0" dirty="0"/>
              <a:t>Process/Multi-Threading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/>
              <a:t> 传统的多进程服务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每个连接需要启动新的进程为连接提供服务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每个进程的起始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(Initialization)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与终止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(Termination)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均耗费系统资源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进程间通信需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Context Switch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，耗费系统资源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cs typeface="宋体" panose="02010600030101010101" pitchFamily="2" charset="-122"/>
            </a:endParaRPr>
          </a:p>
        </p:txBody>
      </p:sp>
      <p:grpSp>
        <p:nvGrpSpPr>
          <p:cNvPr id="6" name="Group 9"/>
          <p:cNvGrpSpPr/>
          <p:nvPr/>
        </p:nvGrpSpPr>
        <p:grpSpPr bwMode="auto">
          <a:xfrm>
            <a:off x="776624" y="1252119"/>
            <a:ext cx="3661430" cy="2406429"/>
            <a:chOff x="144" y="1248"/>
            <a:chExt cx="3649" cy="17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3649" cy="1752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44" y="3024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7059" y="3827680"/>
            <a:ext cx="4549586" cy="2479539"/>
            <a:chOff x="697702" y="2209800"/>
            <a:chExt cx="5962625" cy="3174952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906061" y="4953000"/>
              <a:ext cx="387816" cy="431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>
                  <a:cs typeface="Times New Roman" panose="02020603050405020304" charset="0"/>
                </a:rPr>
                <a:t>0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97702" y="2286000"/>
              <a:ext cx="684087" cy="431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 dirty="0">
                  <a:cs typeface="Times New Roman" panose="02020603050405020304" charset="0"/>
                </a:rPr>
                <a:t>100</a:t>
              </a:r>
            </a:p>
          </p:txBody>
        </p:sp>
        <p:grpSp>
          <p:nvGrpSpPr>
            <p:cNvPr id="12" name="Group 8"/>
            <p:cNvGrpSpPr/>
            <p:nvPr/>
          </p:nvGrpSpPr>
          <p:grpSpPr bwMode="auto">
            <a:xfrm>
              <a:off x="1295400" y="2209800"/>
              <a:ext cx="3867443" cy="2971800"/>
              <a:chOff x="1008" y="1728"/>
              <a:chExt cx="3936" cy="2064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0" cy="206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39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06738" y="2333888"/>
              <a:ext cx="150541" cy="283357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zh-CN" b="0"/>
            </a:p>
          </p:txBody>
        </p:sp>
        <p:grpSp>
          <p:nvGrpSpPr>
            <p:cNvPr id="14" name="Group 12"/>
            <p:cNvGrpSpPr/>
            <p:nvPr/>
          </p:nvGrpSpPr>
          <p:grpSpPr bwMode="auto">
            <a:xfrm>
              <a:off x="1493800" y="2348023"/>
              <a:ext cx="150541" cy="2833577"/>
              <a:chOff x="1296" y="1824"/>
              <a:chExt cx="96" cy="1968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1296" y="3600"/>
                <a:ext cx="9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17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15" name="Group 15"/>
            <p:cNvGrpSpPr/>
            <p:nvPr/>
          </p:nvGrpSpPr>
          <p:grpSpPr bwMode="auto">
            <a:xfrm>
              <a:off x="1870927" y="2348023"/>
              <a:ext cx="150541" cy="2833577"/>
              <a:chOff x="1632" y="1824"/>
              <a:chExt cx="96" cy="1968"/>
            </a:xfrm>
          </p:grpSpPr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1632" y="2544"/>
                <a:ext cx="96" cy="12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632" y="1824"/>
                <a:ext cx="96" cy="7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16" name="Group 18"/>
            <p:cNvGrpSpPr/>
            <p:nvPr/>
          </p:nvGrpSpPr>
          <p:grpSpPr bwMode="auto">
            <a:xfrm>
              <a:off x="2249700" y="2348023"/>
              <a:ext cx="150541" cy="2833577"/>
              <a:chOff x="2016" y="1824"/>
              <a:chExt cx="96" cy="1968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016" y="2880"/>
                <a:ext cx="96" cy="91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96" cy="105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17" name="Group 21"/>
            <p:cNvGrpSpPr/>
            <p:nvPr/>
          </p:nvGrpSpPr>
          <p:grpSpPr bwMode="auto">
            <a:xfrm>
              <a:off x="2623879" y="2348023"/>
              <a:ext cx="150541" cy="2833577"/>
              <a:chOff x="2400" y="1824"/>
              <a:chExt cx="96" cy="1968"/>
            </a:xfrm>
          </p:grpSpPr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2400" y="3312"/>
                <a:ext cx="96" cy="4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96" cy="14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18" name="Group 24"/>
            <p:cNvGrpSpPr/>
            <p:nvPr/>
          </p:nvGrpSpPr>
          <p:grpSpPr bwMode="auto">
            <a:xfrm>
              <a:off x="3380917" y="2348023"/>
              <a:ext cx="150541" cy="2833577"/>
              <a:chOff x="3312" y="1824"/>
              <a:chExt cx="96" cy="1968"/>
            </a:xfrm>
          </p:grpSpPr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3312" y="2112"/>
                <a:ext cx="96" cy="16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96" cy="2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19" name="Group 27"/>
            <p:cNvGrpSpPr/>
            <p:nvPr/>
          </p:nvGrpSpPr>
          <p:grpSpPr bwMode="auto">
            <a:xfrm>
              <a:off x="3756785" y="2333888"/>
              <a:ext cx="150541" cy="2833577"/>
              <a:chOff x="3744" y="1824"/>
              <a:chExt cx="96" cy="1968"/>
            </a:xfrm>
          </p:grpSpPr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96" cy="115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20" name="Group 30"/>
            <p:cNvGrpSpPr/>
            <p:nvPr/>
          </p:nvGrpSpPr>
          <p:grpSpPr bwMode="auto">
            <a:xfrm>
              <a:off x="4136740" y="2333888"/>
              <a:ext cx="150541" cy="2833577"/>
              <a:chOff x="4128" y="1824"/>
              <a:chExt cx="96" cy="1968"/>
            </a:xfrm>
          </p:grpSpPr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96" cy="12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96" cy="7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grpSp>
          <p:nvGrpSpPr>
            <p:cNvPr id="21" name="Group 33"/>
            <p:cNvGrpSpPr/>
            <p:nvPr/>
          </p:nvGrpSpPr>
          <p:grpSpPr bwMode="auto">
            <a:xfrm>
              <a:off x="4516679" y="2333888"/>
              <a:ext cx="150541" cy="2833577"/>
              <a:chOff x="4560" y="1824"/>
              <a:chExt cx="96" cy="1968"/>
            </a:xfrm>
          </p:grpSpPr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4560" y="2304"/>
                <a:ext cx="96" cy="14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28" name="Rectangle 35"/>
              <p:cNvSpPr>
                <a:spLocks noChangeArrowheads="1"/>
              </p:cNvSpPr>
              <p:nvPr/>
            </p:nvSpPr>
            <p:spPr bwMode="auto">
              <a:xfrm>
                <a:off x="4560" y="1824"/>
                <a:ext cx="96" cy="4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</p:grpSp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755895" y="3581400"/>
              <a:ext cx="535951" cy="431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 dirty="0">
                  <a:cs typeface="Times New Roman" panose="02020603050405020304" charset="0"/>
                </a:rPr>
                <a:t>50</a:t>
              </a:r>
              <a:endParaRPr lang="zh-CN" altLang="en-US" sz="1600" dirty="0">
                <a:cs typeface="Times New Roman" panose="02020603050405020304" charset="0"/>
              </a:endParaRPr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5005754" y="4237620"/>
              <a:ext cx="304800" cy="2286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marL="457200" algn="ctr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zh-CN" b="0"/>
            </a:p>
          </p:txBody>
        </p:sp>
        <p:sp>
          <p:nvSpPr>
            <p:cNvPr id="24" name="TextBox 39"/>
            <p:cNvSpPr txBox="1">
              <a:spLocks noChangeArrowheads="1"/>
            </p:cNvSpPr>
            <p:nvPr/>
          </p:nvSpPr>
          <p:spPr bwMode="auto">
            <a:xfrm>
              <a:off x="5359767" y="4213808"/>
              <a:ext cx="1244172" cy="3528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2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CPU</a:t>
              </a: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被使用</a:t>
              </a: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5005754" y="4704345"/>
              <a:ext cx="3048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marL="457200" algn="ctr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zh-CN" b="0"/>
            </a:p>
          </p:txBody>
        </p:sp>
        <p:sp>
          <p:nvSpPr>
            <p:cNvPr id="26" name="TextBox 41"/>
            <p:cNvSpPr txBox="1">
              <a:spLocks noChangeArrowheads="1"/>
            </p:cNvSpPr>
            <p:nvPr/>
          </p:nvSpPr>
          <p:spPr bwMode="auto">
            <a:xfrm>
              <a:off x="5359767" y="4680532"/>
              <a:ext cx="1300560" cy="352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2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CPU</a:t>
              </a: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空闲着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</a:t>
            </a:r>
            <a:r>
              <a:rPr lang="en-US" altLang="zh-CN" dirty="0"/>
              <a:t>/</a:t>
            </a:r>
            <a:r>
              <a:rPr lang="zh-CN" altLang="en-US" dirty="0"/>
              <a:t>多线程结构</a:t>
            </a:r>
            <a:r>
              <a:rPr lang="en-US" altLang="zh-CN" dirty="0"/>
              <a:t>(</a:t>
            </a:r>
            <a:r>
              <a:rPr lang="en-US" altLang="zh-CN" b="0" dirty="0"/>
              <a:t>Process/Multi-Threading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</a:t>
            </a:r>
            <a:r>
              <a:rPr lang="en-US" altLang="zh-CN" sz="2400" dirty="0" err="1"/>
              <a:t>GBase</a:t>
            </a:r>
            <a:r>
              <a:rPr lang="en-US" altLang="zh-CN" sz="2400" dirty="0"/>
              <a:t> 8s DSA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真正的多线程架构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专为“动态可扩展数据库架构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设计的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多线程库</a:t>
            </a:r>
            <a:r>
              <a:rPr lang="en-US" altLang="ja-JP" sz="1800" dirty="0"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</a:rPr>
              <a:t> (thread library)</a:t>
            </a:r>
            <a:endParaRPr lang="zh-CN" altLang="en-US" sz="1800" i="1" u="sng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资源利用率高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不依赖于操作系统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容易移植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(AIX, Solaris, HPUX, Linux, </a:t>
            </a:r>
            <a:r>
              <a:rPr lang="en-US" altLang="zh-CN" sz="180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etc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非依赖于操作系统的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POSIX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多线程库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集成的并行机制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(Parallel Processing)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动态的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可扩展的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11AEE2A-14CC-4695-A30F-4345E829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0344" y="1244488"/>
            <a:ext cx="9731312" cy="4887563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  <a:reflection endPos="0" dist="50800" dir="5400000" sy="-100000" algn="bl" rotWithShape="0"/>
          </a:effec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75491" y="523875"/>
            <a:ext cx="11207263" cy="4815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spc="1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技术架构：两大关键技术虚拟线程（</a:t>
            </a:r>
            <a:r>
              <a:rPr lang="en-US" altLang="zh-CN" dirty="0"/>
              <a:t>VT</a:t>
            </a:r>
            <a:r>
              <a:rPr lang="zh-CN" altLang="en-US" dirty="0"/>
              <a:t>）及</a:t>
            </a:r>
            <a:r>
              <a:rPr lang="en-US" altLang="zh-CN" dirty="0"/>
              <a:t>PDQ</a:t>
            </a:r>
            <a:r>
              <a:rPr lang="zh-CN" altLang="en-US" dirty="0"/>
              <a:t>并行</a:t>
            </a:r>
          </a:p>
        </p:txBody>
      </p:sp>
    </p:spTree>
    <p:extLst>
      <p:ext uri="{BB962C8B-B14F-4D97-AF65-F5344CB8AC3E}">
        <p14:creationId xmlns:p14="http://schemas.microsoft.com/office/powerpoint/2010/main" val="223790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</a:t>
            </a:r>
            <a:r>
              <a:rPr lang="en-US" altLang="zh-CN" dirty="0"/>
              <a:t>/</a:t>
            </a:r>
            <a:r>
              <a:rPr lang="zh-CN" altLang="en-US" dirty="0"/>
              <a:t>多线程结构</a:t>
            </a:r>
            <a:r>
              <a:rPr lang="en-US" altLang="zh-CN" dirty="0"/>
              <a:t>(</a:t>
            </a:r>
            <a:r>
              <a:rPr lang="en-US" altLang="zh-CN" b="0" dirty="0"/>
              <a:t>Process/Multi-Threading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进程（</a:t>
            </a:r>
            <a:r>
              <a:rPr lang="en-US" altLang="zh-CN" sz="2400" dirty="0"/>
              <a:t>Processes</a:t>
            </a:r>
            <a:r>
              <a:rPr lang="zh-CN" altLang="en-US" sz="2400" dirty="0"/>
              <a:t>）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每个服务进程被认为是一个虚拟进程。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按功能对</a:t>
            </a:r>
            <a:r>
              <a:rPr lang="zh-CN" altLang="en-US" dirty="0">
                <a:cs typeface="微软雅黑" panose="020B0503020204020204" pitchFamily="34" charset="-122"/>
              </a:rPr>
              <a:t>进程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多种数据库服务器进程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– CPU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进程、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AIO </a:t>
            </a:r>
            <a:r>
              <a:rPr lang="zh-CN" altLang="en-US" dirty="0">
                <a:cs typeface="微软雅黑" panose="020B0503020204020204" pitchFamily="34" charset="-122"/>
              </a:rPr>
              <a:t>进程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LIO </a:t>
            </a:r>
            <a:r>
              <a:rPr lang="zh-CN" altLang="en-US" dirty="0">
                <a:cs typeface="微软雅黑" panose="020B0503020204020204" pitchFamily="34" charset="-122"/>
              </a:rPr>
              <a:t>进程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ADM </a:t>
            </a:r>
            <a:r>
              <a:rPr lang="zh-CN" altLang="en-US" dirty="0">
                <a:cs typeface="微软雅黑" panose="020B0503020204020204" pitchFamily="34" charset="-122"/>
              </a:rPr>
              <a:t>进程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每种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管理和运行属于它的线程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(thread)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线程（</a:t>
            </a:r>
            <a:r>
              <a:rPr lang="en-US" altLang="zh-CN" sz="2400" dirty="0"/>
              <a:t>Threads</a:t>
            </a:r>
            <a:r>
              <a:rPr lang="zh-CN" altLang="en-US" sz="2400" dirty="0"/>
              <a:t>）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内部线程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(internal thread)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：完成数据库服务内部任务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用户线程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(user thread)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：为客户端请求提供服务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每个线程可运行在与它类别相同的任意一个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VP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cs typeface="微软雅黑" panose="020B0503020204020204" pitchFamily="34" charset="-122"/>
              </a:rPr>
              <a:t>进程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从线程准备队列中获取线程的数据和环境信息，之后运行线程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内容占位符 2"/>
          <p:cNvSpPr txBox="1"/>
          <p:nvPr/>
        </p:nvSpPr>
        <p:spPr>
          <a:xfrm>
            <a:off x="358129" y="1593347"/>
            <a:ext cx="5054791" cy="4700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11676" lvl="1" indent="-262147" defTabSz="1179704">
              <a:lnSpc>
                <a:spcPct val="120000"/>
              </a:lnSpc>
              <a:buSzPct val="100000"/>
              <a:buFont typeface="Symbol" charset="2"/>
              <a:buChar char="-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自带线程库，不依赖于操作系统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Symbol" charset="2"/>
              <a:buChar char="-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用户态下实现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Symbol" charset="2"/>
              <a:buChar char="-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类似于当下的协程技术，但更强大，</a:t>
            </a:r>
            <a:r>
              <a:rPr lang="zh-CN" altLang="en-US" i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支持跨进程调度</a:t>
            </a:r>
            <a:endParaRPr lang="en-US" altLang="zh-CN" i="1" dirty="0">
              <a:solidFill>
                <a:srgbClr val="FF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Symbol" charset="2"/>
              <a:buChar char="-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使用一系列控制块和堆栈管理线程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Symbol" charset="2"/>
              <a:buChar char="-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服务进程使用</a:t>
            </a:r>
            <a:r>
              <a:rPr lang="en-US" altLang="zh-CN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ready</a:t>
            </a: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、</a:t>
            </a:r>
            <a:r>
              <a:rPr lang="en-US" altLang="zh-CN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wait</a:t>
            </a: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、</a:t>
            </a:r>
            <a:r>
              <a:rPr lang="en-US" altLang="zh-CN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sleep</a:t>
            </a: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队列进行线程调度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Symbol" charset="2"/>
              <a:buChar char="-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线程堆栈位于共享内存，使得线程可以在进程间调度</a:t>
            </a:r>
            <a:endParaRPr lang="en-US" altLang="zh-CN" sz="1700" spc="69" dirty="0"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349529" lvl="1" defTabSz="1179704">
              <a:lnSpc>
                <a:spcPct val="120000"/>
              </a:lnSpc>
              <a:buSzPct val="100000"/>
              <a:defRPr sz="1700" b="0" spc="0">
                <a:solidFill>
                  <a:srgbClr val="000000"/>
                </a:solidFill>
              </a:defRPr>
            </a:pP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Wingdings" charset="2"/>
              <a:buChar char="²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更好移植性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Wingdings" charset="2"/>
              <a:buChar char="²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更高效的资源利用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611676" lvl="1" indent="-262147" defTabSz="1179704">
              <a:lnSpc>
                <a:spcPct val="120000"/>
              </a:lnSpc>
              <a:buSzPct val="100000"/>
              <a:buFont typeface="Wingdings" charset="2"/>
              <a:buChar char="²"/>
              <a:defRPr sz="1700" b="0" spc="0">
                <a:solidFill>
                  <a:srgbClr val="000000"/>
                </a:solidFill>
              </a:defRPr>
            </a:pPr>
            <a:r>
              <a:rPr lang="zh-CN" altLang="en-US" sz="17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方正黑体简体"/>
              </a:rPr>
              <a:t>高并发场景下更稳定的性能表现</a:t>
            </a: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349529" lvl="1" defTabSz="1179704">
              <a:lnSpc>
                <a:spcPct val="120000"/>
              </a:lnSpc>
              <a:buSzPct val="100000"/>
              <a:defRPr sz="1700" b="0" spc="0">
                <a:solidFill>
                  <a:srgbClr val="000000"/>
                </a:solidFill>
              </a:defRPr>
            </a:pPr>
            <a:endParaRPr lang="en-US" altLang="zh-CN"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  <a:p>
            <a:pPr marL="349529" lvl="1" defTabSz="1179704">
              <a:lnSpc>
                <a:spcPct val="120000"/>
              </a:lnSpc>
              <a:buSzPct val="100000"/>
              <a:defRPr sz="1700" b="0" spc="0">
                <a:solidFill>
                  <a:srgbClr val="000000"/>
                </a:solidFill>
              </a:defRPr>
            </a:pPr>
            <a:endParaRPr sz="1700" dirty="0">
              <a:solidFill>
                <a:srgbClr val="000000"/>
              </a:solidFill>
              <a:latin typeface="微软雅黑"/>
              <a:ea typeface="微软雅黑"/>
              <a:cs typeface="微软雅黑"/>
              <a:sym typeface="方正黑体简体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5549536" y="4903799"/>
            <a:ext cx="505479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9529" lvl="1" defTabSz="1179704">
              <a:buSzPct val="100000"/>
              <a:defRPr sz="1700" b="0" spc="0">
                <a:solidFill>
                  <a:srgbClr val="000000"/>
                </a:solidFill>
              </a:defRPr>
            </a:pPr>
            <a:endParaRPr sz="1700" dirty="0">
              <a:solidFill>
                <a:srgbClr val="000000"/>
              </a:solidFill>
              <a:latin typeface="方正黑体简体"/>
              <a:cs typeface="+mn-ea"/>
              <a:sym typeface="方正黑体简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A15B730-DABD-422D-A7AD-208638E79F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696" y="1559541"/>
            <a:ext cx="4371711" cy="2037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0B680E6-521D-451C-8891-BC8EA5E564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2464" y="4135848"/>
            <a:ext cx="4950092" cy="1891311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275491" y="534500"/>
            <a:ext cx="11207263" cy="4815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spc="1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技术架构：虚拟线程（</a:t>
            </a:r>
            <a:r>
              <a:rPr lang="en-US" altLang="zh-CN" dirty="0"/>
              <a:t>VT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5168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D1ED434-3B97-4DC9-BC6B-07631481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6561"/>
            <a:ext cx="5540334" cy="28086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227B628-4238-40BF-9F84-E92903AE26EB}"/>
              </a:ext>
            </a:extLst>
          </p:cNvPr>
          <p:cNvSpPr txBox="1"/>
          <p:nvPr/>
        </p:nvSpPr>
        <p:spPr>
          <a:xfrm>
            <a:off x="426436" y="1227971"/>
            <a:ext cx="5510813" cy="4633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943" tIns="41943" rIns="41943" bIns="41943" numCol="1" spcCol="34953" rtlCol="0" anchor="ctr">
            <a:spAutoFit/>
          </a:bodyPr>
          <a:lstStyle/>
          <a:p>
            <a:pPr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步骤</a:t>
            </a:r>
            <a:endParaRPr lang="en-US" altLang="zh-CN" dirty="0">
              <a:solidFill>
                <a:srgbClr val="000000"/>
              </a:solidFill>
              <a:latin typeface="方正黑体简体"/>
              <a:ea typeface="微软雅黑"/>
              <a:cs typeface="+mn-ea"/>
              <a:sym typeface="微软雅黑"/>
            </a:endParaRPr>
          </a:p>
          <a:p>
            <a:pPr marL="342900" indent="-342900"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决定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yield</a:t>
            </a: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出的线程把状态保存到位于共享内存的一系列控制块</a:t>
            </a:r>
            <a:endParaRPr lang="en-US" altLang="zh-CN" dirty="0">
              <a:solidFill>
                <a:srgbClr val="000000"/>
              </a:solidFill>
              <a:latin typeface="方正黑体简体"/>
              <a:ea typeface="微软雅黑"/>
              <a:cs typeface="+mn-ea"/>
              <a:sym typeface="微软雅黑"/>
            </a:endParaRPr>
          </a:p>
          <a:p>
            <a:pPr marL="342900" indent="-342900"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把指向它自己的指针发到调度队列（假设为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wait queue)</a:t>
            </a:r>
          </a:p>
          <a:p>
            <a:pPr marL="342900" indent="-342900"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通知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Ready Queue</a:t>
            </a: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的等候线程，获取等候线程的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program counter</a:t>
            </a:r>
          </a:p>
          <a:p>
            <a:pPr marL="342900" indent="-342900"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执行线程切换：</a:t>
            </a:r>
            <a:endParaRPr lang="en-US" altLang="zh-CN" dirty="0">
              <a:solidFill>
                <a:srgbClr val="000000"/>
              </a:solidFill>
              <a:latin typeface="方正黑体简体"/>
              <a:ea typeface="微软雅黑"/>
              <a:cs typeface="+mn-ea"/>
              <a:sym typeface="微软雅黑"/>
            </a:endParaRPr>
          </a:p>
          <a:p>
            <a:pPr marL="0" lvl="1"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     4.a </a:t>
            </a: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刷新当前线程的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context</a:t>
            </a: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到它的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stack</a:t>
            </a:r>
          </a:p>
          <a:p>
            <a:pPr marL="0" lvl="1" algn="just" fontAlgn="auto" hangingPunct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     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4.b </a:t>
            </a: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把下一个等候执行线程的</a:t>
            </a:r>
            <a:r>
              <a:rPr lang="en-US" altLang="zh-CN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stack</a:t>
            </a:r>
            <a:r>
              <a:rPr lang="zh-CN" altLang="en-US" dirty="0">
                <a:solidFill>
                  <a:srgbClr val="000000"/>
                </a:solidFill>
                <a:latin typeface="方正黑体简体"/>
                <a:ea typeface="微软雅黑"/>
                <a:cs typeface="+mn-ea"/>
                <a:sym typeface="微软雅黑"/>
              </a:rPr>
              <a:t>装载到进程空间</a:t>
            </a:r>
            <a:endParaRPr lang="en-US" altLang="zh-CN" dirty="0">
              <a:solidFill>
                <a:srgbClr val="000000"/>
              </a:solidFill>
              <a:latin typeface="方正黑体简体"/>
              <a:ea typeface="微软雅黑"/>
              <a:cs typeface="+mn-ea"/>
              <a:sym typeface="微软雅黑"/>
            </a:endParaRPr>
          </a:p>
          <a:p>
            <a:pPr algn="just" defTabSz="838871" fontAlgn="auto" hangingPunct="0">
              <a:lnSpc>
                <a:spcPct val="130000"/>
              </a:lnSpc>
              <a:spcBef>
                <a:spcPts val="642"/>
              </a:spcBef>
              <a:spcAft>
                <a:spcPts val="0"/>
              </a:spcAft>
            </a:pPr>
            <a:endParaRPr lang="zh-CN" altLang="en-US" sz="1700" dirty="0">
              <a:solidFill>
                <a:srgbClr val="000000"/>
              </a:solidFill>
              <a:latin typeface="方正黑体简体"/>
              <a:cs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8D17750-E751-47E6-B5FF-D3F4611C80D1}"/>
              </a:ext>
            </a:extLst>
          </p:cNvPr>
          <p:cNvSpPr txBox="1"/>
          <p:nvPr/>
        </p:nvSpPr>
        <p:spPr>
          <a:xfrm>
            <a:off x="563053" y="5678141"/>
            <a:ext cx="3005551" cy="433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943" tIns="41943" rIns="41943" bIns="41943" numCol="1" spcCol="34953" rtlCol="0" anchor="ctr">
            <a:spAutoFit/>
          </a:bodyPr>
          <a:lstStyle/>
          <a:p>
            <a:pPr marL="262147" indent="-262147" algn="just" defTabSz="838871" fontAlgn="auto" hangingPunct="0">
              <a:lnSpc>
                <a:spcPct val="150000"/>
              </a:lnSpc>
              <a:spcBef>
                <a:spcPts val="642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线程堆栈保存在共享内存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6F8296C-B74F-4202-B53C-DD7DD6C79844}"/>
              </a:ext>
            </a:extLst>
          </p:cNvPr>
          <p:cNvSpPr txBox="1"/>
          <p:nvPr/>
        </p:nvSpPr>
        <p:spPr>
          <a:xfrm>
            <a:off x="3841837" y="5678141"/>
            <a:ext cx="3005551" cy="433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943" tIns="41943" rIns="41943" bIns="41943" numCol="1" spcCol="34953" rtlCol="0" anchor="ctr">
            <a:spAutoFit/>
          </a:bodyPr>
          <a:lstStyle/>
          <a:p>
            <a:pPr marL="262147" indent="-262147" algn="just" defTabSz="838871" fontAlgn="auto" hangingPunct="0">
              <a:lnSpc>
                <a:spcPct val="150000"/>
              </a:lnSpc>
              <a:spcBef>
                <a:spcPts val="642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进程间共享调度队列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74E46C6-DF71-4ACE-BCB8-3DB78D1190CD}"/>
              </a:ext>
            </a:extLst>
          </p:cNvPr>
          <p:cNvSpPr txBox="1"/>
          <p:nvPr/>
        </p:nvSpPr>
        <p:spPr>
          <a:xfrm>
            <a:off x="6779080" y="5699494"/>
            <a:ext cx="3005551" cy="433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943" tIns="41943" rIns="41943" bIns="41943" numCol="1" spcCol="34953" rtlCol="0" anchor="ctr">
            <a:spAutoFit/>
          </a:bodyPr>
          <a:lstStyle/>
          <a:p>
            <a:pPr marL="262147" indent="-262147" algn="just" defTabSz="838871" fontAlgn="auto" hangingPunct="0">
              <a:lnSpc>
                <a:spcPct val="150000"/>
              </a:lnSpc>
              <a:spcBef>
                <a:spcPts val="642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线程可跨进程调度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5491" y="534500"/>
            <a:ext cx="11207263" cy="4815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spc="1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技术架构：虚拟线程（</a:t>
            </a:r>
            <a:r>
              <a:rPr lang="en-US" altLang="zh-CN" dirty="0"/>
              <a:t>VT</a:t>
            </a:r>
            <a:r>
              <a:rPr lang="zh-CN" altLang="en-US" dirty="0"/>
              <a:t>）</a:t>
            </a:r>
            <a:r>
              <a:rPr lang="en-US" altLang="zh-CN" dirty="0"/>
              <a:t>- </a:t>
            </a:r>
            <a:r>
              <a:rPr lang="zh-CN" altLang="en-US" dirty="0"/>
              <a:t>线程切换</a:t>
            </a:r>
          </a:p>
        </p:txBody>
      </p:sp>
    </p:spTree>
    <p:extLst>
      <p:ext uri="{BB962C8B-B14F-4D97-AF65-F5344CB8AC3E}">
        <p14:creationId xmlns:p14="http://schemas.microsoft.com/office/powerpoint/2010/main" val="301843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Freeform 4"/>
          <p:cNvSpPr/>
          <p:nvPr/>
        </p:nvSpPr>
        <p:spPr>
          <a:xfrm>
            <a:off x="5987369" y="5184994"/>
            <a:ext cx="346060" cy="37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40"/>
                </a:lnTo>
                <a:lnTo>
                  <a:pt x="21600" y="21600"/>
                </a:lnTo>
                <a:lnTo>
                  <a:pt x="0" y="15484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775" name="Freeform 5"/>
          <p:cNvSpPr/>
          <p:nvPr/>
        </p:nvSpPr>
        <p:spPr>
          <a:xfrm>
            <a:off x="5987369" y="5040949"/>
            <a:ext cx="882704" cy="2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80" y="21600"/>
                </a:moveTo>
                <a:lnTo>
                  <a:pt x="21600" y="8982"/>
                </a:lnTo>
                <a:lnTo>
                  <a:pt x="13668" y="0"/>
                </a:lnTo>
                <a:lnTo>
                  <a:pt x="0" y="12939"/>
                </a:lnTo>
                <a:lnTo>
                  <a:pt x="8480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776" name="Freeform 6"/>
          <p:cNvSpPr/>
          <p:nvPr/>
        </p:nvSpPr>
        <p:spPr>
          <a:xfrm>
            <a:off x="5153390" y="5248012"/>
            <a:ext cx="884519" cy="2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9027"/>
                </a:lnTo>
                <a:lnTo>
                  <a:pt x="13687" y="0"/>
                </a:lnTo>
                <a:lnTo>
                  <a:pt x="0" y="13003"/>
                </a:lnTo>
                <a:lnTo>
                  <a:pt x="8461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781" name="Group 7"/>
          <p:cNvGrpSpPr/>
          <p:nvPr/>
        </p:nvGrpSpPr>
        <p:grpSpPr>
          <a:xfrm>
            <a:off x="5564941" y="5141979"/>
            <a:ext cx="116033" cy="228071"/>
            <a:chOff x="0" y="0"/>
            <a:chExt cx="122316" cy="263124"/>
          </a:xfrm>
        </p:grpSpPr>
        <p:grpSp>
          <p:nvGrpSpPr>
            <p:cNvPr id="1779" name="Group 8"/>
            <p:cNvGrpSpPr/>
            <p:nvPr/>
          </p:nvGrpSpPr>
          <p:grpSpPr>
            <a:xfrm>
              <a:off x="6437" y="31108"/>
              <a:ext cx="115880" cy="232017"/>
              <a:chOff x="0" y="0"/>
              <a:chExt cx="115878" cy="232016"/>
            </a:xfrm>
          </p:grpSpPr>
          <p:sp>
            <p:nvSpPr>
              <p:cNvPr id="1777" name="Oval 9"/>
              <p:cNvSpPr/>
              <p:nvPr/>
            </p:nvSpPr>
            <p:spPr>
              <a:xfrm>
                <a:off x="0" y="185354"/>
                <a:ext cx="113734" cy="46663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778" name="Rectangle 10"/>
              <p:cNvSpPr/>
              <p:nvPr/>
            </p:nvSpPr>
            <p:spPr>
              <a:xfrm>
                <a:off x="0" y="0"/>
                <a:ext cx="115879" cy="21387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780" name="Oval 11"/>
            <p:cNvSpPr/>
            <p:nvPr/>
          </p:nvSpPr>
          <p:spPr>
            <a:xfrm>
              <a:off x="-1" y="-1"/>
              <a:ext cx="122318" cy="453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786" name="Group 12"/>
          <p:cNvGrpSpPr/>
          <p:nvPr/>
        </p:nvGrpSpPr>
        <p:grpSpPr>
          <a:xfrm>
            <a:off x="6400731" y="4944919"/>
            <a:ext cx="114220" cy="229072"/>
            <a:chOff x="0" y="0"/>
            <a:chExt cx="120405" cy="264280"/>
          </a:xfrm>
        </p:grpSpPr>
        <p:grpSp>
          <p:nvGrpSpPr>
            <p:cNvPr id="1784" name="Group 13"/>
            <p:cNvGrpSpPr/>
            <p:nvPr/>
          </p:nvGrpSpPr>
          <p:grpSpPr>
            <a:xfrm>
              <a:off x="4300" y="31244"/>
              <a:ext cx="116106" cy="233037"/>
              <a:chOff x="0" y="0"/>
              <a:chExt cx="116105" cy="233035"/>
            </a:xfrm>
          </p:grpSpPr>
          <p:sp>
            <p:nvSpPr>
              <p:cNvPr id="1782" name="Oval 14"/>
              <p:cNvSpPr/>
              <p:nvPr/>
            </p:nvSpPr>
            <p:spPr>
              <a:xfrm>
                <a:off x="-1" y="186167"/>
                <a:ext cx="113958" cy="46869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783" name="Rectangle 15"/>
              <p:cNvSpPr/>
              <p:nvPr/>
            </p:nvSpPr>
            <p:spPr>
              <a:xfrm>
                <a:off x="-1" y="-1"/>
                <a:ext cx="116107" cy="21481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785" name="Oval 16"/>
            <p:cNvSpPr/>
            <p:nvPr/>
          </p:nvSpPr>
          <p:spPr>
            <a:xfrm>
              <a:off x="0" y="0"/>
              <a:ext cx="120406" cy="455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787" name="Freeform 17"/>
          <p:cNvSpPr/>
          <p:nvPr/>
        </p:nvSpPr>
        <p:spPr>
          <a:xfrm>
            <a:off x="4221511" y="5509094"/>
            <a:ext cx="884519" cy="22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11" y="21600"/>
                </a:moveTo>
                <a:lnTo>
                  <a:pt x="21600" y="9027"/>
                </a:lnTo>
                <a:lnTo>
                  <a:pt x="13687" y="0"/>
                </a:lnTo>
                <a:lnTo>
                  <a:pt x="0" y="13003"/>
                </a:lnTo>
                <a:lnTo>
                  <a:pt x="8511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792" name="Group 18"/>
          <p:cNvGrpSpPr/>
          <p:nvPr/>
        </p:nvGrpSpPr>
        <p:grpSpPr>
          <a:xfrm>
            <a:off x="4634874" y="5415064"/>
            <a:ext cx="116032" cy="229072"/>
            <a:chOff x="0" y="0"/>
            <a:chExt cx="122316" cy="264280"/>
          </a:xfrm>
        </p:grpSpPr>
        <p:grpSp>
          <p:nvGrpSpPr>
            <p:cNvPr id="1790" name="Group 19"/>
            <p:cNvGrpSpPr/>
            <p:nvPr/>
          </p:nvGrpSpPr>
          <p:grpSpPr>
            <a:xfrm>
              <a:off x="4291" y="31244"/>
              <a:ext cx="118025" cy="233037"/>
              <a:chOff x="0" y="0"/>
              <a:chExt cx="118024" cy="233035"/>
            </a:xfrm>
          </p:grpSpPr>
          <p:sp>
            <p:nvSpPr>
              <p:cNvPr id="1788" name="Oval 20"/>
              <p:cNvSpPr/>
              <p:nvPr/>
            </p:nvSpPr>
            <p:spPr>
              <a:xfrm>
                <a:off x="-1" y="186167"/>
                <a:ext cx="115882" cy="46869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789" name="Rectangle 21"/>
              <p:cNvSpPr/>
              <p:nvPr/>
            </p:nvSpPr>
            <p:spPr>
              <a:xfrm>
                <a:off x="0" y="-1"/>
                <a:ext cx="118024" cy="213508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791" name="Oval 22"/>
            <p:cNvSpPr/>
            <p:nvPr/>
          </p:nvSpPr>
          <p:spPr>
            <a:xfrm>
              <a:off x="-1" y="0"/>
              <a:ext cx="122318" cy="455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793" name="Freeform 23"/>
          <p:cNvSpPr/>
          <p:nvPr/>
        </p:nvSpPr>
        <p:spPr>
          <a:xfrm>
            <a:off x="4221511" y="5652137"/>
            <a:ext cx="347875" cy="373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794" name="Freeform 24"/>
          <p:cNvSpPr/>
          <p:nvPr/>
        </p:nvSpPr>
        <p:spPr>
          <a:xfrm>
            <a:off x="3262437" y="5744166"/>
            <a:ext cx="884517" cy="2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9027"/>
                </a:lnTo>
                <a:lnTo>
                  <a:pt x="13687" y="0"/>
                </a:lnTo>
                <a:lnTo>
                  <a:pt x="0" y="13003"/>
                </a:lnTo>
                <a:lnTo>
                  <a:pt x="8461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797" name="Group 25"/>
          <p:cNvGrpSpPr/>
          <p:nvPr/>
        </p:nvGrpSpPr>
        <p:grpSpPr>
          <a:xfrm>
            <a:off x="3681238" y="5679146"/>
            <a:ext cx="110594" cy="201063"/>
            <a:chOff x="0" y="0"/>
            <a:chExt cx="116584" cy="231965"/>
          </a:xfrm>
        </p:grpSpPr>
        <p:sp>
          <p:nvSpPr>
            <p:cNvPr id="1795" name="Oval 26"/>
            <p:cNvSpPr/>
            <p:nvPr/>
          </p:nvSpPr>
          <p:spPr>
            <a:xfrm>
              <a:off x="-1" y="185313"/>
              <a:ext cx="116586" cy="46653"/>
            </a:xfrm>
            <a:prstGeom prst="ellipse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0A2B5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1796" name="Rectangle 27"/>
            <p:cNvSpPr/>
            <p:nvPr/>
          </p:nvSpPr>
          <p:spPr>
            <a:xfrm>
              <a:off x="-1" y="-1"/>
              <a:ext cx="116585" cy="212528"/>
            </a:xfrm>
            <a:prstGeom prst="rect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DB0B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798" name="Rectangle 28"/>
          <p:cNvSpPr/>
          <p:nvPr/>
        </p:nvSpPr>
        <p:spPr>
          <a:xfrm>
            <a:off x="3630475" y="6108277"/>
            <a:ext cx="137788" cy="186058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799" name="Rectangle 29"/>
          <p:cNvSpPr/>
          <p:nvPr/>
        </p:nvSpPr>
        <p:spPr>
          <a:xfrm>
            <a:off x="4596802" y="5868203"/>
            <a:ext cx="125097" cy="398123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0" name="Freeform 30"/>
          <p:cNvSpPr/>
          <p:nvPr/>
        </p:nvSpPr>
        <p:spPr>
          <a:xfrm>
            <a:off x="4576858" y="5603123"/>
            <a:ext cx="529166" cy="41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1" name="Oval 31"/>
          <p:cNvSpPr/>
          <p:nvPr/>
        </p:nvSpPr>
        <p:spPr>
          <a:xfrm>
            <a:off x="4596802" y="5897213"/>
            <a:ext cx="117846" cy="41013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2" name="Oval 32"/>
          <p:cNvSpPr/>
          <p:nvPr/>
        </p:nvSpPr>
        <p:spPr>
          <a:xfrm>
            <a:off x="4749093" y="5853200"/>
            <a:ext cx="117846" cy="44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3" name="Line 33"/>
          <p:cNvSpPr/>
          <p:nvPr/>
        </p:nvSpPr>
        <p:spPr>
          <a:xfrm>
            <a:off x="4781727" y="5514095"/>
            <a:ext cx="1" cy="269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4" name="Line 34"/>
          <p:cNvSpPr/>
          <p:nvPr/>
        </p:nvSpPr>
        <p:spPr>
          <a:xfrm>
            <a:off x="4781727" y="5789180"/>
            <a:ext cx="331778" cy="94029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5" name="Line 35"/>
          <p:cNvSpPr/>
          <p:nvPr/>
        </p:nvSpPr>
        <p:spPr>
          <a:xfrm flipV="1">
            <a:off x="4221511" y="5783179"/>
            <a:ext cx="560217" cy="149046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6" name="Freeform 36"/>
          <p:cNvSpPr/>
          <p:nvPr/>
        </p:nvSpPr>
        <p:spPr>
          <a:xfrm>
            <a:off x="3623223" y="5838195"/>
            <a:ext cx="523732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7" name="Freeform 37"/>
          <p:cNvSpPr/>
          <p:nvPr/>
        </p:nvSpPr>
        <p:spPr>
          <a:xfrm>
            <a:off x="3262437" y="5887210"/>
            <a:ext cx="347874" cy="373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8" name="Oval 38"/>
          <p:cNvSpPr/>
          <p:nvPr/>
        </p:nvSpPr>
        <p:spPr>
          <a:xfrm>
            <a:off x="3637727" y="6131285"/>
            <a:ext cx="117846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09" name="Oval 39"/>
          <p:cNvSpPr/>
          <p:nvPr/>
        </p:nvSpPr>
        <p:spPr>
          <a:xfrm>
            <a:off x="3791831" y="6088271"/>
            <a:ext cx="117846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0" name="Line 40"/>
          <p:cNvSpPr/>
          <p:nvPr/>
        </p:nvSpPr>
        <p:spPr>
          <a:xfrm>
            <a:off x="3824466" y="5750167"/>
            <a:ext cx="1" cy="268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1" name="Line 41"/>
          <p:cNvSpPr/>
          <p:nvPr/>
        </p:nvSpPr>
        <p:spPr>
          <a:xfrm>
            <a:off x="3824466" y="6024251"/>
            <a:ext cx="333591" cy="94029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2" name="Line 42"/>
          <p:cNvSpPr/>
          <p:nvPr/>
        </p:nvSpPr>
        <p:spPr>
          <a:xfrm flipV="1">
            <a:off x="3262437" y="6018250"/>
            <a:ext cx="562029" cy="149047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3" name="Rectangle 43"/>
          <p:cNvSpPr/>
          <p:nvPr/>
        </p:nvSpPr>
        <p:spPr>
          <a:xfrm>
            <a:off x="5550437" y="5654138"/>
            <a:ext cx="139600" cy="641198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4" name="Rectangle 44"/>
          <p:cNvSpPr/>
          <p:nvPr/>
        </p:nvSpPr>
        <p:spPr>
          <a:xfrm>
            <a:off x="6362659" y="5401059"/>
            <a:ext cx="126910" cy="894276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5" name="Freeform 45"/>
          <p:cNvSpPr/>
          <p:nvPr/>
        </p:nvSpPr>
        <p:spPr>
          <a:xfrm>
            <a:off x="6344529" y="5136979"/>
            <a:ext cx="525545" cy="417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6" name="Oval 46"/>
          <p:cNvSpPr/>
          <p:nvPr/>
        </p:nvSpPr>
        <p:spPr>
          <a:xfrm>
            <a:off x="6362659" y="5429068"/>
            <a:ext cx="116032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7" name="Oval 47"/>
          <p:cNvSpPr/>
          <p:nvPr/>
        </p:nvSpPr>
        <p:spPr>
          <a:xfrm>
            <a:off x="6513138" y="5386055"/>
            <a:ext cx="121471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8" name="Line 48"/>
          <p:cNvSpPr/>
          <p:nvPr/>
        </p:nvSpPr>
        <p:spPr>
          <a:xfrm>
            <a:off x="6547585" y="5046951"/>
            <a:ext cx="1" cy="270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19" name="Line 49"/>
          <p:cNvSpPr/>
          <p:nvPr/>
        </p:nvSpPr>
        <p:spPr>
          <a:xfrm>
            <a:off x="6547586" y="5321034"/>
            <a:ext cx="333591" cy="96030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0" name="Line 50"/>
          <p:cNvSpPr/>
          <p:nvPr/>
        </p:nvSpPr>
        <p:spPr>
          <a:xfrm flipV="1">
            <a:off x="5987368" y="5317034"/>
            <a:ext cx="560217" cy="147046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1" name="Freeform 51"/>
          <p:cNvSpPr/>
          <p:nvPr/>
        </p:nvSpPr>
        <p:spPr>
          <a:xfrm>
            <a:off x="5510551" y="5342042"/>
            <a:ext cx="527360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2" name="Freeform 52"/>
          <p:cNvSpPr/>
          <p:nvPr/>
        </p:nvSpPr>
        <p:spPr>
          <a:xfrm>
            <a:off x="5153391" y="5391057"/>
            <a:ext cx="349689" cy="37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40"/>
                </a:lnTo>
                <a:lnTo>
                  <a:pt x="21600" y="21600"/>
                </a:lnTo>
                <a:lnTo>
                  <a:pt x="0" y="15484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3" name="Oval 53"/>
          <p:cNvSpPr/>
          <p:nvPr/>
        </p:nvSpPr>
        <p:spPr>
          <a:xfrm>
            <a:off x="5526868" y="5635132"/>
            <a:ext cx="119659" cy="41013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4" name="Oval 54"/>
          <p:cNvSpPr/>
          <p:nvPr/>
        </p:nvSpPr>
        <p:spPr>
          <a:xfrm>
            <a:off x="5680973" y="5592119"/>
            <a:ext cx="116032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5" name="Line 55"/>
          <p:cNvSpPr/>
          <p:nvPr/>
        </p:nvSpPr>
        <p:spPr>
          <a:xfrm>
            <a:off x="5713607" y="5252014"/>
            <a:ext cx="1" cy="270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6" name="Line 56"/>
          <p:cNvSpPr/>
          <p:nvPr/>
        </p:nvSpPr>
        <p:spPr>
          <a:xfrm>
            <a:off x="5713607" y="5528099"/>
            <a:ext cx="333591" cy="94029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7" name="Line 57"/>
          <p:cNvSpPr/>
          <p:nvPr/>
        </p:nvSpPr>
        <p:spPr>
          <a:xfrm flipV="1">
            <a:off x="5153390" y="5522098"/>
            <a:ext cx="560217" cy="148046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8" name="Rectangle 58"/>
          <p:cNvSpPr/>
          <p:nvPr/>
        </p:nvSpPr>
        <p:spPr>
          <a:xfrm>
            <a:off x="6591097" y="6108277"/>
            <a:ext cx="134162" cy="186058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29" name="Rectangle 59"/>
          <p:cNvSpPr/>
          <p:nvPr/>
        </p:nvSpPr>
        <p:spPr>
          <a:xfrm>
            <a:off x="7553796" y="5869204"/>
            <a:ext cx="116032" cy="426132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0" name="Freeform 60"/>
          <p:cNvSpPr/>
          <p:nvPr/>
        </p:nvSpPr>
        <p:spPr>
          <a:xfrm>
            <a:off x="7180319" y="5510093"/>
            <a:ext cx="886327" cy="2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9027"/>
                </a:lnTo>
                <a:lnTo>
                  <a:pt x="13687" y="0"/>
                </a:lnTo>
                <a:lnTo>
                  <a:pt x="0" y="13003"/>
                </a:lnTo>
                <a:lnTo>
                  <a:pt x="8461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1" name="Freeform 61"/>
          <p:cNvSpPr/>
          <p:nvPr/>
        </p:nvSpPr>
        <p:spPr>
          <a:xfrm>
            <a:off x="7537480" y="5604122"/>
            <a:ext cx="529165" cy="41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2" name="Freeform 62"/>
          <p:cNvSpPr/>
          <p:nvPr/>
        </p:nvSpPr>
        <p:spPr>
          <a:xfrm>
            <a:off x="7180319" y="5653138"/>
            <a:ext cx="349677" cy="373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3" name="Oval 63"/>
          <p:cNvSpPr/>
          <p:nvPr/>
        </p:nvSpPr>
        <p:spPr>
          <a:xfrm>
            <a:off x="7553797" y="5898213"/>
            <a:ext cx="121471" cy="42013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4" name="Oval 64"/>
          <p:cNvSpPr/>
          <p:nvPr/>
        </p:nvSpPr>
        <p:spPr>
          <a:xfrm>
            <a:off x="7707902" y="5854199"/>
            <a:ext cx="119659" cy="44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5" name="Line 65"/>
          <p:cNvSpPr/>
          <p:nvPr/>
        </p:nvSpPr>
        <p:spPr>
          <a:xfrm>
            <a:off x="7742348" y="5516095"/>
            <a:ext cx="1" cy="268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6" name="Line 66"/>
          <p:cNvSpPr/>
          <p:nvPr/>
        </p:nvSpPr>
        <p:spPr>
          <a:xfrm>
            <a:off x="7742348" y="5789179"/>
            <a:ext cx="331780" cy="95030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7" name="Line 67"/>
          <p:cNvSpPr/>
          <p:nvPr/>
        </p:nvSpPr>
        <p:spPr>
          <a:xfrm flipV="1">
            <a:off x="7180319" y="5784177"/>
            <a:ext cx="562029" cy="149047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8" name="Freeform 68"/>
          <p:cNvSpPr/>
          <p:nvPr/>
        </p:nvSpPr>
        <p:spPr>
          <a:xfrm>
            <a:off x="6223058" y="5744166"/>
            <a:ext cx="888140" cy="2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1" y="21600"/>
                </a:moveTo>
                <a:lnTo>
                  <a:pt x="21600" y="9027"/>
                </a:lnTo>
                <a:lnTo>
                  <a:pt x="13705" y="0"/>
                </a:lnTo>
                <a:lnTo>
                  <a:pt x="0" y="13003"/>
                </a:lnTo>
                <a:lnTo>
                  <a:pt x="8491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39" name="Freeform 69"/>
          <p:cNvSpPr/>
          <p:nvPr/>
        </p:nvSpPr>
        <p:spPr>
          <a:xfrm>
            <a:off x="6580218" y="5838195"/>
            <a:ext cx="530979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0" name="Freeform 70"/>
          <p:cNvSpPr/>
          <p:nvPr/>
        </p:nvSpPr>
        <p:spPr>
          <a:xfrm>
            <a:off x="6223058" y="5887210"/>
            <a:ext cx="351492" cy="373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1" name="Oval 71"/>
          <p:cNvSpPr/>
          <p:nvPr/>
        </p:nvSpPr>
        <p:spPr>
          <a:xfrm>
            <a:off x="6600161" y="6131285"/>
            <a:ext cx="119659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2" name="Oval 72"/>
          <p:cNvSpPr/>
          <p:nvPr/>
        </p:nvSpPr>
        <p:spPr>
          <a:xfrm>
            <a:off x="6754266" y="6088271"/>
            <a:ext cx="116032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3" name="Line 73"/>
          <p:cNvSpPr/>
          <p:nvPr/>
        </p:nvSpPr>
        <p:spPr>
          <a:xfrm>
            <a:off x="6785087" y="5750167"/>
            <a:ext cx="1" cy="268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4" name="Line 74"/>
          <p:cNvSpPr/>
          <p:nvPr/>
        </p:nvSpPr>
        <p:spPr>
          <a:xfrm>
            <a:off x="6785087" y="6024251"/>
            <a:ext cx="331780" cy="94029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5" name="Line 75"/>
          <p:cNvSpPr/>
          <p:nvPr/>
        </p:nvSpPr>
        <p:spPr>
          <a:xfrm flipV="1">
            <a:off x="6223058" y="6018250"/>
            <a:ext cx="562029" cy="149047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6" name="Rectangle 76"/>
          <p:cNvSpPr/>
          <p:nvPr/>
        </p:nvSpPr>
        <p:spPr>
          <a:xfrm>
            <a:off x="8512871" y="5654138"/>
            <a:ext cx="135975" cy="641198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7" name="Rectangle 77"/>
          <p:cNvSpPr/>
          <p:nvPr/>
        </p:nvSpPr>
        <p:spPr>
          <a:xfrm>
            <a:off x="9323281" y="5401059"/>
            <a:ext cx="139601" cy="528163"/>
          </a:xfrm>
          <a:prstGeom prst="rect">
            <a:avLst/>
          </a:prstGeom>
          <a:gradFill>
            <a:gsLst>
              <a:gs pos="0">
                <a:srgbClr val="002D29"/>
              </a:gs>
              <a:gs pos="100000">
                <a:srgbClr val="009688"/>
              </a:gs>
            </a:gsLst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8" name="Freeform 78"/>
          <p:cNvSpPr/>
          <p:nvPr/>
        </p:nvSpPr>
        <p:spPr>
          <a:xfrm>
            <a:off x="8947990" y="5040949"/>
            <a:ext cx="882705" cy="2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80" y="21600"/>
                </a:moveTo>
                <a:lnTo>
                  <a:pt x="21600" y="8982"/>
                </a:lnTo>
                <a:lnTo>
                  <a:pt x="13668" y="0"/>
                </a:lnTo>
                <a:lnTo>
                  <a:pt x="0" y="12939"/>
                </a:lnTo>
                <a:lnTo>
                  <a:pt x="8480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49" name="Freeform 79"/>
          <p:cNvSpPr/>
          <p:nvPr/>
        </p:nvSpPr>
        <p:spPr>
          <a:xfrm>
            <a:off x="9306964" y="5136979"/>
            <a:ext cx="523731" cy="417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0" name="Freeform 80"/>
          <p:cNvSpPr/>
          <p:nvPr/>
        </p:nvSpPr>
        <p:spPr>
          <a:xfrm>
            <a:off x="8947990" y="5184994"/>
            <a:ext cx="347875" cy="37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40"/>
                </a:lnTo>
                <a:lnTo>
                  <a:pt x="21600" y="21600"/>
                </a:lnTo>
                <a:lnTo>
                  <a:pt x="0" y="15484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1" name="Oval 81"/>
          <p:cNvSpPr/>
          <p:nvPr/>
        </p:nvSpPr>
        <p:spPr>
          <a:xfrm>
            <a:off x="9323280" y="5429068"/>
            <a:ext cx="116032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2" name="Oval 82"/>
          <p:cNvSpPr/>
          <p:nvPr/>
        </p:nvSpPr>
        <p:spPr>
          <a:xfrm>
            <a:off x="9475572" y="5386055"/>
            <a:ext cx="117846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3" name="Line 83"/>
          <p:cNvSpPr/>
          <p:nvPr/>
        </p:nvSpPr>
        <p:spPr>
          <a:xfrm>
            <a:off x="9510019" y="5046951"/>
            <a:ext cx="1" cy="270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4" name="Line 84"/>
          <p:cNvSpPr/>
          <p:nvPr/>
        </p:nvSpPr>
        <p:spPr>
          <a:xfrm>
            <a:off x="9510019" y="5321034"/>
            <a:ext cx="331778" cy="96030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5" name="Line 85"/>
          <p:cNvSpPr/>
          <p:nvPr/>
        </p:nvSpPr>
        <p:spPr>
          <a:xfrm flipV="1">
            <a:off x="8947990" y="5317034"/>
            <a:ext cx="562029" cy="147046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6" name="Freeform 86"/>
          <p:cNvSpPr/>
          <p:nvPr/>
        </p:nvSpPr>
        <p:spPr>
          <a:xfrm>
            <a:off x="8115825" y="5248012"/>
            <a:ext cx="884519" cy="2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9027"/>
                </a:lnTo>
                <a:lnTo>
                  <a:pt x="13687" y="0"/>
                </a:lnTo>
                <a:lnTo>
                  <a:pt x="0" y="13003"/>
                </a:lnTo>
                <a:lnTo>
                  <a:pt x="8461" y="21600"/>
                </a:lnTo>
              </a:path>
            </a:pathLst>
          </a:custGeom>
          <a:solidFill>
            <a:srgbClr val="00B7A5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7" name="Freeform 87"/>
          <p:cNvSpPr/>
          <p:nvPr/>
        </p:nvSpPr>
        <p:spPr>
          <a:xfrm>
            <a:off x="8469360" y="5342042"/>
            <a:ext cx="530979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009688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8" name="Freeform 88"/>
          <p:cNvSpPr/>
          <p:nvPr/>
        </p:nvSpPr>
        <p:spPr>
          <a:xfrm>
            <a:off x="8115825" y="5391057"/>
            <a:ext cx="347876" cy="37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40"/>
                </a:lnTo>
                <a:lnTo>
                  <a:pt x="21600" y="21600"/>
                </a:lnTo>
                <a:lnTo>
                  <a:pt x="0" y="15484"/>
                </a:lnTo>
                <a:lnTo>
                  <a:pt x="0" y="0"/>
                </a:lnTo>
              </a:path>
            </a:pathLst>
          </a:custGeom>
          <a:solidFill>
            <a:srgbClr val="006B6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59" name="Oval 89"/>
          <p:cNvSpPr/>
          <p:nvPr/>
        </p:nvSpPr>
        <p:spPr>
          <a:xfrm>
            <a:off x="8487491" y="5635132"/>
            <a:ext cx="121471" cy="41013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0" name="Oval 90"/>
          <p:cNvSpPr/>
          <p:nvPr/>
        </p:nvSpPr>
        <p:spPr>
          <a:xfrm>
            <a:off x="8641594" y="5592119"/>
            <a:ext cx="117846" cy="43014"/>
          </a:xfrm>
          <a:prstGeom prst="ellipse">
            <a:avLst/>
          </a:prstGeom>
          <a:gradFill>
            <a:gsLst>
              <a:gs pos="0">
                <a:srgbClr val="009688"/>
              </a:gs>
              <a:gs pos="100000">
                <a:srgbClr val="002D29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1" name="Line 91"/>
          <p:cNvSpPr/>
          <p:nvPr/>
        </p:nvSpPr>
        <p:spPr>
          <a:xfrm>
            <a:off x="8674227" y="5252014"/>
            <a:ext cx="1" cy="270084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2" name="Line 92"/>
          <p:cNvSpPr/>
          <p:nvPr/>
        </p:nvSpPr>
        <p:spPr>
          <a:xfrm>
            <a:off x="8674227" y="5528099"/>
            <a:ext cx="331780" cy="94029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3" name="Line 93"/>
          <p:cNvSpPr/>
          <p:nvPr/>
        </p:nvSpPr>
        <p:spPr>
          <a:xfrm flipV="1">
            <a:off x="8115825" y="5522098"/>
            <a:ext cx="558403" cy="148046"/>
          </a:xfrm>
          <a:prstGeom prst="line">
            <a:avLst/>
          </a:prstGeom>
          <a:ln w="12700">
            <a:solidFill>
              <a:srgbClr val="004E47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4" name="Freeform 94"/>
          <p:cNvSpPr/>
          <p:nvPr/>
        </p:nvSpPr>
        <p:spPr>
          <a:xfrm>
            <a:off x="3469118" y="4695842"/>
            <a:ext cx="3455342" cy="1162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4893"/>
                </a:lnTo>
                <a:lnTo>
                  <a:pt x="21600" y="0"/>
                </a:lnTo>
                <a:lnTo>
                  <a:pt x="0" y="16289"/>
                </a:lnTo>
                <a:lnTo>
                  <a:pt x="0" y="21600"/>
                </a:lnTo>
              </a:path>
            </a:pathLst>
          </a:custGeom>
          <a:solidFill>
            <a:srgbClr val="E2E2E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5" name="Freeform 95"/>
          <p:cNvSpPr/>
          <p:nvPr/>
        </p:nvSpPr>
        <p:spPr>
          <a:xfrm>
            <a:off x="3093827" y="5491088"/>
            <a:ext cx="364180" cy="36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14"/>
                </a:lnTo>
                <a:lnTo>
                  <a:pt x="21600" y="21600"/>
                </a:lnTo>
                <a:lnTo>
                  <a:pt x="0" y="15477"/>
                </a:lnTo>
                <a:lnTo>
                  <a:pt x="0" y="0"/>
                </a:lnTo>
              </a:path>
            </a:pathLst>
          </a:custGeom>
          <a:solidFill>
            <a:srgbClr val="C1C1C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6" name="Freeform 96"/>
          <p:cNvSpPr/>
          <p:nvPr/>
        </p:nvSpPr>
        <p:spPr>
          <a:xfrm>
            <a:off x="3086576" y="4610816"/>
            <a:ext cx="3805251" cy="976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457"/>
                </a:moveTo>
                <a:lnTo>
                  <a:pt x="19376" y="0"/>
                </a:lnTo>
                <a:lnTo>
                  <a:pt x="21600" y="1893"/>
                </a:lnTo>
                <a:lnTo>
                  <a:pt x="2015" y="21600"/>
                </a:lnTo>
                <a:lnTo>
                  <a:pt x="0" y="19457"/>
                </a:lnTo>
              </a:path>
            </a:pathLst>
          </a:custGeom>
          <a:solidFill>
            <a:srgbClr val="B1B1B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7" name="Freeform 97"/>
          <p:cNvSpPr/>
          <p:nvPr/>
        </p:nvSpPr>
        <p:spPr>
          <a:xfrm>
            <a:off x="6870298" y="3452459"/>
            <a:ext cx="886327" cy="22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9027"/>
                </a:lnTo>
                <a:lnTo>
                  <a:pt x="13687" y="0"/>
                </a:lnTo>
                <a:lnTo>
                  <a:pt x="0" y="13003"/>
                </a:lnTo>
                <a:lnTo>
                  <a:pt x="8461" y="21600"/>
                </a:lnTo>
              </a:path>
            </a:pathLst>
          </a:custGeom>
          <a:solidFill>
            <a:srgbClr val="B760F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8" name="Freeform 98"/>
          <p:cNvSpPr/>
          <p:nvPr/>
        </p:nvSpPr>
        <p:spPr>
          <a:xfrm>
            <a:off x="5952922" y="3695533"/>
            <a:ext cx="884517" cy="226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11" y="21600"/>
                </a:moveTo>
                <a:lnTo>
                  <a:pt x="21600" y="8982"/>
                </a:lnTo>
                <a:lnTo>
                  <a:pt x="13687" y="0"/>
                </a:lnTo>
                <a:lnTo>
                  <a:pt x="0" y="12939"/>
                </a:lnTo>
                <a:lnTo>
                  <a:pt x="8511" y="21600"/>
                </a:lnTo>
              </a:path>
            </a:pathLst>
          </a:custGeom>
          <a:solidFill>
            <a:srgbClr val="B760F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69" name="Freeform 99"/>
          <p:cNvSpPr/>
          <p:nvPr/>
        </p:nvSpPr>
        <p:spPr>
          <a:xfrm>
            <a:off x="5031920" y="3938608"/>
            <a:ext cx="886327" cy="2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8982"/>
                </a:lnTo>
                <a:lnTo>
                  <a:pt x="13687" y="0"/>
                </a:lnTo>
                <a:lnTo>
                  <a:pt x="0" y="12939"/>
                </a:lnTo>
                <a:lnTo>
                  <a:pt x="8461" y="21600"/>
                </a:lnTo>
              </a:path>
            </a:pathLst>
          </a:custGeom>
          <a:solidFill>
            <a:srgbClr val="B760F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0" name="Freeform 100"/>
          <p:cNvSpPr/>
          <p:nvPr/>
        </p:nvSpPr>
        <p:spPr>
          <a:xfrm>
            <a:off x="4114545" y="4181683"/>
            <a:ext cx="884517" cy="226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1" y="21600"/>
                </a:moveTo>
                <a:lnTo>
                  <a:pt x="21600" y="8982"/>
                </a:lnTo>
                <a:lnTo>
                  <a:pt x="13687" y="0"/>
                </a:lnTo>
                <a:lnTo>
                  <a:pt x="0" y="12939"/>
                </a:lnTo>
                <a:lnTo>
                  <a:pt x="8461" y="21600"/>
                </a:lnTo>
              </a:path>
            </a:pathLst>
          </a:custGeom>
          <a:solidFill>
            <a:srgbClr val="B760F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1" name="Line 108"/>
          <p:cNvSpPr/>
          <p:nvPr/>
        </p:nvSpPr>
        <p:spPr>
          <a:xfrm flipV="1">
            <a:off x="3093828" y="4858892"/>
            <a:ext cx="3430188" cy="897277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2" name="Line 109"/>
          <p:cNvSpPr/>
          <p:nvPr/>
        </p:nvSpPr>
        <p:spPr>
          <a:xfrm>
            <a:off x="6524015" y="4624820"/>
            <a:ext cx="1" cy="235072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3" name="Line 110"/>
          <p:cNvSpPr/>
          <p:nvPr/>
        </p:nvSpPr>
        <p:spPr>
          <a:xfrm flipH="1" flipV="1">
            <a:off x="6507699" y="4852891"/>
            <a:ext cx="409738" cy="107034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4" name="Oval 111"/>
          <p:cNvSpPr/>
          <p:nvPr/>
        </p:nvSpPr>
        <p:spPr>
          <a:xfrm>
            <a:off x="3675800" y="5652137"/>
            <a:ext cx="116032" cy="38012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5" name="Oval 112"/>
          <p:cNvSpPr/>
          <p:nvPr/>
        </p:nvSpPr>
        <p:spPr>
          <a:xfrm>
            <a:off x="4636688" y="5421065"/>
            <a:ext cx="114218" cy="39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6" name="Oval 113"/>
          <p:cNvSpPr/>
          <p:nvPr/>
        </p:nvSpPr>
        <p:spPr>
          <a:xfrm>
            <a:off x="5564941" y="5170988"/>
            <a:ext cx="116032" cy="40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77" name="Oval 114"/>
          <p:cNvSpPr/>
          <p:nvPr/>
        </p:nvSpPr>
        <p:spPr>
          <a:xfrm>
            <a:off x="6400731" y="4950920"/>
            <a:ext cx="114220" cy="39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882" name="Group 115"/>
          <p:cNvGrpSpPr/>
          <p:nvPr/>
        </p:nvGrpSpPr>
        <p:grpSpPr>
          <a:xfrm>
            <a:off x="6322772" y="3581497"/>
            <a:ext cx="116033" cy="229073"/>
            <a:chOff x="0" y="0"/>
            <a:chExt cx="122316" cy="264280"/>
          </a:xfrm>
        </p:grpSpPr>
        <p:grpSp>
          <p:nvGrpSpPr>
            <p:cNvPr id="1880" name="Group 116"/>
            <p:cNvGrpSpPr/>
            <p:nvPr/>
          </p:nvGrpSpPr>
          <p:grpSpPr>
            <a:xfrm>
              <a:off x="6437" y="31244"/>
              <a:ext cx="115880" cy="233037"/>
              <a:chOff x="0" y="0"/>
              <a:chExt cx="115878" cy="233035"/>
            </a:xfrm>
          </p:grpSpPr>
          <p:sp>
            <p:nvSpPr>
              <p:cNvPr id="1878" name="Oval 117"/>
              <p:cNvSpPr/>
              <p:nvPr/>
            </p:nvSpPr>
            <p:spPr>
              <a:xfrm>
                <a:off x="0" y="186167"/>
                <a:ext cx="113734" cy="46869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879" name="Rectangle 118"/>
              <p:cNvSpPr/>
              <p:nvPr/>
            </p:nvSpPr>
            <p:spPr>
              <a:xfrm>
                <a:off x="0" y="-1"/>
                <a:ext cx="115879" cy="21481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881" name="Oval 119"/>
            <p:cNvSpPr/>
            <p:nvPr/>
          </p:nvSpPr>
          <p:spPr>
            <a:xfrm>
              <a:off x="-1" y="0"/>
              <a:ext cx="122318" cy="45566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887" name="Group 120"/>
          <p:cNvGrpSpPr/>
          <p:nvPr/>
        </p:nvGrpSpPr>
        <p:grpSpPr>
          <a:xfrm>
            <a:off x="7243775" y="3352428"/>
            <a:ext cx="116032" cy="227071"/>
            <a:chOff x="0" y="0"/>
            <a:chExt cx="122316" cy="261972"/>
          </a:xfrm>
        </p:grpSpPr>
        <p:grpSp>
          <p:nvGrpSpPr>
            <p:cNvPr id="1885" name="Group 121"/>
            <p:cNvGrpSpPr/>
            <p:nvPr/>
          </p:nvGrpSpPr>
          <p:grpSpPr>
            <a:xfrm>
              <a:off x="4291" y="31125"/>
              <a:ext cx="118025" cy="230848"/>
              <a:chOff x="0" y="0"/>
              <a:chExt cx="118024" cy="230846"/>
            </a:xfrm>
          </p:grpSpPr>
          <p:sp>
            <p:nvSpPr>
              <p:cNvPr id="1883" name="Oval 122"/>
              <p:cNvSpPr/>
              <p:nvPr/>
            </p:nvSpPr>
            <p:spPr>
              <a:xfrm>
                <a:off x="-1" y="185454"/>
                <a:ext cx="115882" cy="45393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884" name="Rectangle 123"/>
              <p:cNvSpPr/>
              <p:nvPr/>
            </p:nvSpPr>
            <p:spPr>
              <a:xfrm>
                <a:off x="0" y="0"/>
                <a:ext cx="118024" cy="21269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886" name="Oval 124"/>
            <p:cNvSpPr/>
            <p:nvPr/>
          </p:nvSpPr>
          <p:spPr>
            <a:xfrm>
              <a:off x="-1" y="-1"/>
              <a:ext cx="122318" cy="44095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892" name="Group 125"/>
          <p:cNvGrpSpPr/>
          <p:nvPr/>
        </p:nvGrpSpPr>
        <p:grpSpPr>
          <a:xfrm>
            <a:off x="5405398" y="3841578"/>
            <a:ext cx="116032" cy="228071"/>
            <a:chOff x="0" y="0"/>
            <a:chExt cx="122316" cy="263125"/>
          </a:xfrm>
        </p:grpSpPr>
        <p:grpSp>
          <p:nvGrpSpPr>
            <p:cNvPr id="1890" name="Group 126"/>
            <p:cNvGrpSpPr/>
            <p:nvPr/>
          </p:nvGrpSpPr>
          <p:grpSpPr>
            <a:xfrm>
              <a:off x="6437" y="31108"/>
              <a:ext cx="115880" cy="232018"/>
              <a:chOff x="0" y="0"/>
              <a:chExt cx="115878" cy="232016"/>
            </a:xfrm>
          </p:grpSpPr>
          <p:sp>
            <p:nvSpPr>
              <p:cNvPr id="1888" name="Oval 127"/>
              <p:cNvSpPr/>
              <p:nvPr/>
            </p:nvSpPr>
            <p:spPr>
              <a:xfrm>
                <a:off x="0" y="186650"/>
                <a:ext cx="113734" cy="45367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889" name="Rectangle 128"/>
              <p:cNvSpPr/>
              <p:nvPr/>
            </p:nvSpPr>
            <p:spPr>
              <a:xfrm>
                <a:off x="0" y="0"/>
                <a:ext cx="115879" cy="21387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891" name="Oval 129"/>
            <p:cNvSpPr/>
            <p:nvPr/>
          </p:nvSpPr>
          <p:spPr>
            <a:xfrm>
              <a:off x="-1" y="-1"/>
              <a:ext cx="122318" cy="453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895" name="Group 130"/>
          <p:cNvGrpSpPr/>
          <p:nvPr/>
        </p:nvGrpSpPr>
        <p:grpSpPr>
          <a:xfrm>
            <a:off x="4489834" y="4113662"/>
            <a:ext cx="112406" cy="202063"/>
            <a:chOff x="0" y="0"/>
            <a:chExt cx="118494" cy="233119"/>
          </a:xfrm>
        </p:grpSpPr>
        <p:sp>
          <p:nvSpPr>
            <p:cNvPr id="1893" name="Oval 131"/>
            <p:cNvSpPr/>
            <p:nvPr/>
          </p:nvSpPr>
          <p:spPr>
            <a:xfrm>
              <a:off x="-1" y="186235"/>
              <a:ext cx="114188" cy="46885"/>
            </a:xfrm>
            <a:prstGeom prst="ellipse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0A2B5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1894" name="Rectangle 132"/>
            <p:cNvSpPr/>
            <p:nvPr/>
          </p:nvSpPr>
          <p:spPr>
            <a:xfrm>
              <a:off x="-1" y="0"/>
              <a:ext cx="118496" cy="214888"/>
            </a:xfrm>
            <a:prstGeom prst="rect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DB0B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896" name="Freeform 133"/>
          <p:cNvSpPr/>
          <p:nvPr/>
        </p:nvSpPr>
        <p:spPr>
          <a:xfrm>
            <a:off x="4199755" y="3127358"/>
            <a:ext cx="3453530" cy="1162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4893"/>
                </a:lnTo>
                <a:lnTo>
                  <a:pt x="21600" y="0"/>
                </a:lnTo>
                <a:lnTo>
                  <a:pt x="0" y="16289"/>
                </a:lnTo>
                <a:lnTo>
                  <a:pt x="0" y="21600"/>
                </a:lnTo>
              </a:path>
            </a:pathLst>
          </a:custGeom>
          <a:solidFill>
            <a:srgbClr val="E2E2E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97" name="Freeform 134"/>
          <p:cNvSpPr/>
          <p:nvPr/>
        </p:nvSpPr>
        <p:spPr>
          <a:xfrm>
            <a:off x="3824465" y="3922603"/>
            <a:ext cx="364180" cy="359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30"/>
                </a:lnTo>
                <a:lnTo>
                  <a:pt x="21600" y="21600"/>
                </a:lnTo>
                <a:lnTo>
                  <a:pt x="0" y="15458"/>
                </a:lnTo>
                <a:lnTo>
                  <a:pt x="0" y="0"/>
                </a:lnTo>
              </a:path>
            </a:pathLst>
          </a:custGeom>
          <a:solidFill>
            <a:srgbClr val="C1C1C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98" name="Freeform 135"/>
          <p:cNvSpPr/>
          <p:nvPr/>
        </p:nvSpPr>
        <p:spPr>
          <a:xfrm>
            <a:off x="3835344" y="3042331"/>
            <a:ext cx="3801626" cy="976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457"/>
                </a:moveTo>
                <a:lnTo>
                  <a:pt x="19375" y="0"/>
                </a:lnTo>
                <a:lnTo>
                  <a:pt x="21600" y="1893"/>
                </a:lnTo>
                <a:lnTo>
                  <a:pt x="2016" y="21600"/>
                </a:lnTo>
                <a:lnTo>
                  <a:pt x="0" y="19457"/>
                </a:lnTo>
              </a:path>
            </a:pathLst>
          </a:custGeom>
          <a:solidFill>
            <a:srgbClr val="B1B1B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899" name="Line 136"/>
          <p:cNvSpPr/>
          <p:nvPr/>
        </p:nvSpPr>
        <p:spPr>
          <a:xfrm flipV="1">
            <a:off x="3840782" y="3283407"/>
            <a:ext cx="3432001" cy="899279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0" name="Line 137"/>
          <p:cNvSpPr/>
          <p:nvPr/>
        </p:nvSpPr>
        <p:spPr>
          <a:xfrm>
            <a:off x="7278221" y="3044333"/>
            <a:ext cx="1" cy="235072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1" name="Line 138"/>
          <p:cNvSpPr/>
          <p:nvPr/>
        </p:nvSpPr>
        <p:spPr>
          <a:xfrm flipH="1" flipV="1">
            <a:off x="7280035" y="3283406"/>
            <a:ext cx="397046" cy="94029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2" name="Oval 139"/>
          <p:cNvSpPr/>
          <p:nvPr/>
        </p:nvSpPr>
        <p:spPr>
          <a:xfrm>
            <a:off x="4475331" y="4085653"/>
            <a:ext cx="116032" cy="39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3" name="Oval 140"/>
          <p:cNvSpPr/>
          <p:nvPr/>
        </p:nvSpPr>
        <p:spPr>
          <a:xfrm>
            <a:off x="5407210" y="3842579"/>
            <a:ext cx="117846" cy="40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4" name="Oval 141"/>
          <p:cNvSpPr/>
          <p:nvPr/>
        </p:nvSpPr>
        <p:spPr>
          <a:xfrm>
            <a:off x="6331838" y="3601504"/>
            <a:ext cx="114220" cy="40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5" name="Oval 142"/>
          <p:cNvSpPr/>
          <p:nvPr/>
        </p:nvSpPr>
        <p:spPr>
          <a:xfrm>
            <a:off x="7243775" y="3362430"/>
            <a:ext cx="116032" cy="39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6" name="Freeform 143"/>
          <p:cNvSpPr/>
          <p:nvPr/>
        </p:nvSpPr>
        <p:spPr>
          <a:xfrm>
            <a:off x="6032694" y="2684221"/>
            <a:ext cx="886331" cy="2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1" y="21600"/>
                </a:moveTo>
                <a:lnTo>
                  <a:pt x="21600" y="8982"/>
                </a:lnTo>
                <a:lnTo>
                  <a:pt x="13705" y="0"/>
                </a:lnTo>
                <a:lnTo>
                  <a:pt x="0" y="12939"/>
                </a:lnTo>
                <a:lnTo>
                  <a:pt x="8491" y="21600"/>
                </a:lnTo>
              </a:path>
            </a:pathLst>
          </a:custGeom>
          <a:solidFill>
            <a:srgbClr val="F95AB7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7" name="Freeform 144"/>
          <p:cNvSpPr/>
          <p:nvPr/>
        </p:nvSpPr>
        <p:spPr>
          <a:xfrm>
            <a:off x="6032694" y="2827265"/>
            <a:ext cx="349689" cy="37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40"/>
                </a:lnTo>
                <a:lnTo>
                  <a:pt x="21600" y="21600"/>
                </a:lnTo>
                <a:lnTo>
                  <a:pt x="0" y="15484"/>
                </a:lnTo>
                <a:lnTo>
                  <a:pt x="0" y="0"/>
                </a:lnTo>
              </a:path>
            </a:pathLst>
          </a:custGeom>
          <a:solidFill>
            <a:srgbClr val="B5006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8" name="Freeform 145"/>
          <p:cNvSpPr/>
          <p:nvPr/>
        </p:nvSpPr>
        <p:spPr>
          <a:xfrm>
            <a:off x="5097188" y="2922295"/>
            <a:ext cx="888140" cy="2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1" y="21600"/>
                </a:moveTo>
                <a:lnTo>
                  <a:pt x="21600" y="8982"/>
                </a:lnTo>
                <a:lnTo>
                  <a:pt x="13705" y="0"/>
                </a:lnTo>
                <a:lnTo>
                  <a:pt x="0" y="12939"/>
                </a:lnTo>
                <a:lnTo>
                  <a:pt x="8491" y="21600"/>
                </a:lnTo>
              </a:path>
            </a:pathLst>
          </a:custGeom>
          <a:solidFill>
            <a:srgbClr val="F95AB7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09" name="Freeform 146"/>
          <p:cNvSpPr/>
          <p:nvPr/>
        </p:nvSpPr>
        <p:spPr>
          <a:xfrm>
            <a:off x="5097188" y="3065338"/>
            <a:ext cx="351492" cy="375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74"/>
                </a:lnTo>
                <a:lnTo>
                  <a:pt x="21600" y="21600"/>
                </a:lnTo>
                <a:lnTo>
                  <a:pt x="0" y="15456"/>
                </a:lnTo>
                <a:lnTo>
                  <a:pt x="0" y="0"/>
                </a:lnTo>
              </a:path>
            </a:pathLst>
          </a:custGeom>
          <a:solidFill>
            <a:srgbClr val="B5006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10" name="Freeform 147"/>
          <p:cNvSpPr/>
          <p:nvPr/>
        </p:nvSpPr>
        <p:spPr>
          <a:xfrm>
            <a:off x="4158056" y="3166370"/>
            <a:ext cx="884518" cy="227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11" y="21600"/>
                </a:moveTo>
                <a:lnTo>
                  <a:pt x="21600" y="8982"/>
                </a:lnTo>
                <a:lnTo>
                  <a:pt x="13687" y="0"/>
                </a:lnTo>
                <a:lnTo>
                  <a:pt x="0" y="12939"/>
                </a:lnTo>
                <a:lnTo>
                  <a:pt x="8511" y="21600"/>
                </a:lnTo>
              </a:path>
            </a:pathLst>
          </a:custGeom>
          <a:solidFill>
            <a:srgbClr val="F95AB7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11" name="Freeform 148"/>
          <p:cNvSpPr/>
          <p:nvPr/>
        </p:nvSpPr>
        <p:spPr>
          <a:xfrm>
            <a:off x="4158056" y="3308414"/>
            <a:ext cx="347875" cy="375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74"/>
                </a:lnTo>
                <a:lnTo>
                  <a:pt x="21600" y="21600"/>
                </a:lnTo>
                <a:lnTo>
                  <a:pt x="0" y="15456"/>
                </a:lnTo>
                <a:lnTo>
                  <a:pt x="0" y="0"/>
                </a:lnTo>
              </a:path>
            </a:pathLst>
          </a:custGeom>
          <a:solidFill>
            <a:srgbClr val="B50069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916" name="Group 149"/>
          <p:cNvGrpSpPr/>
          <p:nvPr/>
        </p:nvGrpSpPr>
        <p:grpSpPr>
          <a:xfrm>
            <a:off x="8471172" y="5121973"/>
            <a:ext cx="117847" cy="228071"/>
            <a:chOff x="0" y="0"/>
            <a:chExt cx="124228" cy="263125"/>
          </a:xfrm>
        </p:grpSpPr>
        <p:grpSp>
          <p:nvGrpSpPr>
            <p:cNvPr id="1914" name="Group 150"/>
            <p:cNvGrpSpPr/>
            <p:nvPr/>
          </p:nvGrpSpPr>
          <p:grpSpPr>
            <a:xfrm>
              <a:off x="6538" y="31108"/>
              <a:ext cx="117691" cy="232018"/>
              <a:chOff x="0" y="0"/>
              <a:chExt cx="117690" cy="232016"/>
            </a:xfrm>
          </p:grpSpPr>
          <p:sp>
            <p:nvSpPr>
              <p:cNvPr id="1912" name="Oval 151"/>
              <p:cNvSpPr/>
              <p:nvPr/>
            </p:nvSpPr>
            <p:spPr>
              <a:xfrm>
                <a:off x="-1" y="186650"/>
                <a:ext cx="115512" cy="45367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13" name="Rectangle 152"/>
              <p:cNvSpPr/>
              <p:nvPr/>
            </p:nvSpPr>
            <p:spPr>
              <a:xfrm>
                <a:off x="-1" y="0"/>
                <a:ext cx="117692" cy="21387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915" name="Oval 153"/>
            <p:cNvSpPr/>
            <p:nvPr/>
          </p:nvSpPr>
          <p:spPr>
            <a:xfrm>
              <a:off x="-1" y="-1"/>
              <a:ext cx="124230" cy="453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921" name="Group 154"/>
          <p:cNvGrpSpPr/>
          <p:nvPr/>
        </p:nvGrpSpPr>
        <p:grpSpPr>
          <a:xfrm>
            <a:off x="9306964" y="4924913"/>
            <a:ext cx="116032" cy="228071"/>
            <a:chOff x="0" y="0"/>
            <a:chExt cx="122316" cy="263124"/>
          </a:xfrm>
        </p:grpSpPr>
        <p:grpSp>
          <p:nvGrpSpPr>
            <p:cNvPr id="1919" name="Group 155"/>
            <p:cNvGrpSpPr/>
            <p:nvPr/>
          </p:nvGrpSpPr>
          <p:grpSpPr>
            <a:xfrm>
              <a:off x="4291" y="31108"/>
              <a:ext cx="118025" cy="232017"/>
              <a:chOff x="0" y="0"/>
              <a:chExt cx="118024" cy="232016"/>
            </a:xfrm>
          </p:grpSpPr>
          <p:sp>
            <p:nvSpPr>
              <p:cNvPr id="1917" name="Oval 156"/>
              <p:cNvSpPr/>
              <p:nvPr/>
            </p:nvSpPr>
            <p:spPr>
              <a:xfrm>
                <a:off x="-1" y="185354"/>
                <a:ext cx="115882" cy="46663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18" name="Rectangle 157"/>
              <p:cNvSpPr/>
              <p:nvPr/>
            </p:nvSpPr>
            <p:spPr>
              <a:xfrm>
                <a:off x="0" y="0"/>
                <a:ext cx="118024" cy="21387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920" name="Oval 158"/>
            <p:cNvSpPr/>
            <p:nvPr/>
          </p:nvSpPr>
          <p:spPr>
            <a:xfrm>
              <a:off x="-1" y="-1"/>
              <a:ext cx="122318" cy="453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926" name="Group 159"/>
          <p:cNvGrpSpPr/>
          <p:nvPr/>
        </p:nvGrpSpPr>
        <p:grpSpPr>
          <a:xfrm>
            <a:off x="7539293" y="5395058"/>
            <a:ext cx="116033" cy="229072"/>
            <a:chOff x="0" y="0"/>
            <a:chExt cx="122316" cy="264280"/>
          </a:xfrm>
        </p:grpSpPr>
        <p:grpSp>
          <p:nvGrpSpPr>
            <p:cNvPr id="1924" name="Group 160"/>
            <p:cNvGrpSpPr/>
            <p:nvPr/>
          </p:nvGrpSpPr>
          <p:grpSpPr>
            <a:xfrm>
              <a:off x="6437" y="31244"/>
              <a:ext cx="115880" cy="233037"/>
              <a:chOff x="0" y="0"/>
              <a:chExt cx="115878" cy="233035"/>
            </a:xfrm>
          </p:grpSpPr>
          <p:sp>
            <p:nvSpPr>
              <p:cNvPr id="1922" name="Oval 161"/>
              <p:cNvSpPr/>
              <p:nvPr/>
            </p:nvSpPr>
            <p:spPr>
              <a:xfrm>
                <a:off x="0" y="186167"/>
                <a:ext cx="113734" cy="46869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23" name="Rectangle 162"/>
              <p:cNvSpPr/>
              <p:nvPr/>
            </p:nvSpPr>
            <p:spPr>
              <a:xfrm>
                <a:off x="0" y="-1"/>
                <a:ext cx="115879" cy="21481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925" name="Oval 163"/>
            <p:cNvSpPr/>
            <p:nvPr/>
          </p:nvSpPr>
          <p:spPr>
            <a:xfrm>
              <a:off x="-1" y="0"/>
              <a:ext cx="122318" cy="455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929" name="Group 164"/>
          <p:cNvGrpSpPr/>
          <p:nvPr/>
        </p:nvGrpSpPr>
        <p:grpSpPr>
          <a:xfrm>
            <a:off x="6589282" y="5658139"/>
            <a:ext cx="110594" cy="202062"/>
            <a:chOff x="0" y="0"/>
            <a:chExt cx="116583" cy="233119"/>
          </a:xfrm>
        </p:grpSpPr>
        <p:sp>
          <p:nvSpPr>
            <p:cNvPr id="1927" name="Oval 165"/>
            <p:cNvSpPr/>
            <p:nvPr/>
          </p:nvSpPr>
          <p:spPr>
            <a:xfrm>
              <a:off x="0" y="186235"/>
              <a:ext cx="114425" cy="46885"/>
            </a:xfrm>
            <a:prstGeom prst="ellipse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0A2B5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1928" name="Rectangle 166"/>
            <p:cNvSpPr/>
            <p:nvPr/>
          </p:nvSpPr>
          <p:spPr>
            <a:xfrm>
              <a:off x="-1" y="0"/>
              <a:ext cx="116585" cy="214888"/>
            </a:xfrm>
            <a:prstGeom prst="rect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DB0B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930" name="Freeform 167"/>
          <p:cNvSpPr/>
          <p:nvPr/>
        </p:nvSpPr>
        <p:spPr>
          <a:xfrm>
            <a:off x="6377163" y="4674836"/>
            <a:ext cx="3453531" cy="1162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4893"/>
                </a:lnTo>
                <a:lnTo>
                  <a:pt x="21600" y="0"/>
                </a:lnTo>
                <a:lnTo>
                  <a:pt x="0" y="16289"/>
                </a:lnTo>
                <a:lnTo>
                  <a:pt x="0" y="21600"/>
                </a:lnTo>
              </a:path>
            </a:pathLst>
          </a:custGeom>
          <a:solidFill>
            <a:srgbClr val="E2E2E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1" name="Freeform 168"/>
          <p:cNvSpPr/>
          <p:nvPr/>
        </p:nvSpPr>
        <p:spPr>
          <a:xfrm>
            <a:off x="6001872" y="5471080"/>
            <a:ext cx="360563" cy="360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14"/>
                </a:lnTo>
                <a:lnTo>
                  <a:pt x="21600" y="21600"/>
                </a:lnTo>
                <a:lnTo>
                  <a:pt x="0" y="15477"/>
                </a:lnTo>
                <a:lnTo>
                  <a:pt x="0" y="0"/>
                </a:lnTo>
              </a:path>
            </a:pathLst>
          </a:custGeom>
          <a:solidFill>
            <a:srgbClr val="C1C1C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2" name="Freeform 169"/>
          <p:cNvSpPr/>
          <p:nvPr/>
        </p:nvSpPr>
        <p:spPr>
          <a:xfrm>
            <a:off x="6009124" y="4590809"/>
            <a:ext cx="3805251" cy="975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457"/>
                </a:moveTo>
                <a:lnTo>
                  <a:pt x="19376" y="0"/>
                </a:lnTo>
                <a:lnTo>
                  <a:pt x="21600" y="1893"/>
                </a:lnTo>
                <a:lnTo>
                  <a:pt x="2015" y="21600"/>
                </a:lnTo>
                <a:lnTo>
                  <a:pt x="0" y="19457"/>
                </a:lnTo>
              </a:path>
            </a:pathLst>
          </a:custGeom>
          <a:solidFill>
            <a:srgbClr val="B1B1B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3" name="Line 170"/>
          <p:cNvSpPr/>
          <p:nvPr/>
        </p:nvSpPr>
        <p:spPr>
          <a:xfrm flipV="1">
            <a:off x="6001873" y="4838886"/>
            <a:ext cx="3428374" cy="897277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4" name="Line 171"/>
          <p:cNvSpPr/>
          <p:nvPr/>
        </p:nvSpPr>
        <p:spPr>
          <a:xfrm>
            <a:off x="9430248" y="4604814"/>
            <a:ext cx="1" cy="235072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5" name="Line 172"/>
          <p:cNvSpPr/>
          <p:nvPr/>
        </p:nvSpPr>
        <p:spPr>
          <a:xfrm flipH="1" flipV="1">
            <a:off x="9413931" y="4832885"/>
            <a:ext cx="411551" cy="107033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6" name="Oval 173"/>
          <p:cNvSpPr/>
          <p:nvPr/>
        </p:nvSpPr>
        <p:spPr>
          <a:xfrm>
            <a:off x="6583845" y="5631131"/>
            <a:ext cx="116032" cy="40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7" name="Oval 174"/>
          <p:cNvSpPr/>
          <p:nvPr/>
        </p:nvSpPr>
        <p:spPr>
          <a:xfrm>
            <a:off x="7541106" y="5402060"/>
            <a:ext cx="117846" cy="38012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8" name="Oval 175"/>
          <p:cNvSpPr/>
          <p:nvPr/>
        </p:nvSpPr>
        <p:spPr>
          <a:xfrm>
            <a:off x="8471172" y="5150982"/>
            <a:ext cx="117846" cy="40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39" name="Oval 176"/>
          <p:cNvSpPr/>
          <p:nvPr/>
        </p:nvSpPr>
        <p:spPr>
          <a:xfrm>
            <a:off x="9306964" y="4931915"/>
            <a:ext cx="116032" cy="38012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944" name="Group 177"/>
          <p:cNvGrpSpPr/>
          <p:nvPr/>
        </p:nvGrpSpPr>
        <p:grpSpPr>
          <a:xfrm>
            <a:off x="6357220" y="2578189"/>
            <a:ext cx="116032" cy="227071"/>
            <a:chOff x="0" y="0"/>
            <a:chExt cx="122316" cy="261972"/>
          </a:xfrm>
        </p:grpSpPr>
        <p:grpSp>
          <p:nvGrpSpPr>
            <p:cNvPr id="1942" name="Group 178"/>
            <p:cNvGrpSpPr/>
            <p:nvPr/>
          </p:nvGrpSpPr>
          <p:grpSpPr>
            <a:xfrm>
              <a:off x="6437" y="31125"/>
              <a:ext cx="115880" cy="230848"/>
              <a:chOff x="0" y="0"/>
              <a:chExt cx="115878" cy="230846"/>
            </a:xfrm>
          </p:grpSpPr>
          <p:sp>
            <p:nvSpPr>
              <p:cNvPr id="1940" name="Oval 179"/>
              <p:cNvSpPr/>
              <p:nvPr/>
            </p:nvSpPr>
            <p:spPr>
              <a:xfrm>
                <a:off x="0" y="185454"/>
                <a:ext cx="113734" cy="45393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41" name="Rectangle 180"/>
              <p:cNvSpPr/>
              <p:nvPr/>
            </p:nvSpPr>
            <p:spPr>
              <a:xfrm>
                <a:off x="0" y="0"/>
                <a:ext cx="115879" cy="21269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943" name="Oval 181"/>
            <p:cNvSpPr/>
            <p:nvPr/>
          </p:nvSpPr>
          <p:spPr>
            <a:xfrm>
              <a:off x="-1" y="-1"/>
              <a:ext cx="122318" cy="44095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949" name="Group 182"/>
          <p:cNvGrpSpPr/>
          <p:nvPr/>
        </p:nvGrpSpPr>
        <p:grpSpPr>
          <a:xfrm>
            <a:off x="5496047" y="2822263"/>
            <a:ext cx="114219" cy="228071"/>
            <a:chOff x="0" y="0"/>
            <a:chExt cx="120404" cy="263125"/>
          </a:xfrm>
        </p:grpSpPr>
        <p:grpSp>
          <p:nvGrpSpPr>
            <p:cNvPr id="1947" name="Group 183"/>
            <p:cNvGrpSpPr/>
            <p:nvPr/>
          </p:nvGrpSpPr>
          <p:grpSpPr>
            <a:xfrm>
              <a:off x="6450" y="31108"/>
              <a:ext cx="113955" cy="232018"/>
              <a:chOff x="0" y="0"/>
              <a:chExt cx="113954" cy="232016"/>
            </a:xfrm>
          </p:grpSpPr>
          <p:sp>
            <p:nvSpPr>
              <p:cNvPr id="1945" name="Oval 184"/>
              <p:cNvSpPr/>
              <p:nvPr/>
            </p:nvSpPr>
            <p:spPr>
              <a:xfrm>
                <a:off x="-1" y="186650"/>
                <a:ext cx="113956" cy="45367"/>
              </a:xfrm>
              <a:prstGeom prst="ellipse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0A2B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46" name="Rectangle 185"/>
              <p:cNvSpPr/>
              <p:nvPr/>
            </p:nvSpPr>
            <p:spPr>
              <a:xfrm>
                <a:off x="-1" y="0"/>
                <a:ext cx="113956" cy="213870"/>
              </a:xfrm>
              <a:prstGeom prst="rect">
                <a:avLst/>
              </a:prstGeom>
              <a:gradFill flip="none" rotWithShape="1">
                <a:gsLst>
                  <a:gs pos="0">
                    <a:srgbClr val="777B95"/>
                  </a:gs>
                  <a:gs pos="100000">
                    <a:srgbClr val="ADB0B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sp>
          <p:nvSpPr>
            <p:cNvPr id="1948" name="Oval 186"/>
            <p:cNvSpPr/>
            <p:nvPr/>
          </p:nvSpPr>
          <p:spPr>
            <a:xfrm>
              <a:off x="0" y="-1"/>
              <a:ext cx="120404" cy="45367"/>
            </a:xfrm>
            <a:prstGeom prst="ellipse">
              <a:avLst/>
            </a:prstGeom>
            <a:gradFill flip="none" rotWithShape="1">
              <a:gsLst>
                <a:gs pos="0">
                  <a:srgbClr val="466D8A"/>
                </a:gs>
                <a:gs pos="100000">
                  <a:srgbClr val="3F62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1952" name="Group 187"/>
          <p:cNvGrpSpPr/>
          <p:nvPr/>
        </p:nvGrpSpPr>
        <p:grpSpPr>
          <a:xfrm>
            <a:off x="4558728" y="3091346"/>
            <a:ext cx="110594" cy="200062"/>
            <a:chOff x="0" y="0"/>
            <a:chExt cx="116583" cy="230811"/>
          </a:xfrm>
        </p:grpSpPr>
        <p:sp>
          <p:nvSpPr>
            <p:cNvPr id="1950" name="Oval 188"/>
            <p:cNvSpPr/>
            <p:nvPr/>
          </p:nvSpPr>
          <p:spPr>
            <a:xfrm>
              <a:off x="0" y="185427"/>
              <a:ext cx="114425" cy="45385"/>
            </a:xfrm>
            <a:prstGeom prst="ellipse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0A2B5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1951" name="Rectangle 189"/>
            <p:cNvSpPr/>
            <p:nvPr/>
          </p:nvSpPr>
          <p:spPr>
            <a:xfrm>
              <a:off x="-1" y="0"/>
              <a:ext cx="116585" cy="212659"/>
            </a:xfrm>
            <a:prstGeom prst="rect">
              <a:avLst/>
            </a:prstGeom>
            <a:gradFill flip="none" rotWithShape="1">
              <a:gsLst>
                <a:gs pos="0">
                  <a:srgbClr val="777B95"/>
                </a:gs>
                <a:gs pos="100000">
                  <a:srgbClr val="ADB0B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953" name="Freeform 190"/>
          <p:cNvSpPr/>
          <p:nvPr/>
        </p:nvSpPr>
        <p:spPr>
          <a:xfrm>
            <a:off x="4163495" y="2290099"/>
            <a:ext cx="2646747" cy="64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92"/>
                </a:moveTo>
                <a:lnTo>
                  <a:pt x="18669" y="0"/>
                </a:lnTo>
                <a:lnTo>
                  <a:pt x="21600" y="2417"/>
                </a:lnTo>
                <a:lnTo>
                  <a:pt x="2981" y="21600"/>
                </a:lnTo>
                <a:lnTo>
                  <a:pt x="0" y="18692"/>
                </a:lnTo>
              </a:path>
            </a:pathLst>
          </a:custGeom>
          <a:solidFill>
            <a:srgbClr val="B1B1B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54" name="Freeform 191"/>
          <p:cNvSpPr/>
          <p:nvPr/>
        </p:nvSpPr>
        <p:spPr>
          <a:xfrm>
            <a:off x="4533346" y="2358120"/>
            <a:ext cx="2302279" cy="85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" y="21600"/>
                </a:moveTo>
                <a:lnTo>
                  <a:pt x="21600" y="6812"/>
                </a:lnTo>
                <a:lnTo>
                  <a:pt x="21600" y="0"/>
                </a:lnTo>
                <a:lnTo>
                  <a:pt x="0" y="14532"/>
                </a:lnTo>
                <a:lnTo>
                  <a:pt x="0" y="20380"/>
                </a:lnTo>
                <a:lnTo>
                  <a:pt x="57" y="21600"/>
                </a:lnTo>
              </a:path>
            </a:pathLst>
          </a:custGeom>
          <a:solidFill>
            <a:srgbClr val="E2E2E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55" name="Oval 192"/>
          <p:cNvSpPr/>
          <p:nvPr/>
        </p:nvSpPr>
        <p:spPr>
          <a:xfrm>
            <a:off x="4553290" y="3064339"/>
            <a:ext cx="116032" cy="38012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56" name="Oval 193"/>
          <p:cNvSpPr/>
          <p:nvPr/>
        </p:nvSpPr>
        <p:spPr>
          <a:xfrm>
            <a:off x="5496047" y="2829266"/>
            <a:ext cx="116032" cy="38012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57" name="Oval 194"/>
          <p:cNvSpPr/>
          <p:nvPr/>
        </p:nvSpPr>
        <p:spPr>
          <a:xfrm>
            <a:off x="6357220" y="2606197"/>
            <a:ext cx="116032" cy="39013"/>
          </a:xfrm>
          <a:prstGeom prst="ellipse">
            <a:avLst/>
          </a:prstGeom>
          <a:gradFill>
            <a:gsLst>
              <a:gs pos="0">
                <a:srgbClr val="466D8A"/>
              </a:gs>
              <a:gs pos="100000">
                <a:srgbClr val="3F627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58" name="Line 195"/>
          <p:cNvSpPr/>
          <p:nvPr/>
        </p:nvSpPr>
        <p:spPr>
          <a:xfrm>
            <a:off x="6469625" y="2286098"/>
            <a:ext cx="1" cy="229071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59" name="Line 196"/>
          <p:cNvSpPr/>
          <p:nvPr/>
        </p:nvSpPr>
        <p:spPr>
          <a:xfrm flipH="1" flipV="1">
            <a:off x="6471440" y="2517170"/>
            <a:ext cx="357160" cy="106033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964" name="Group 197"/>
          <p:cNvGrpSpPr/>
          <p:nvPr/>
        </p:nvGrpSpPr>
        <p:grpSpPr>
          <a:xfrm>
            <a:off x="4533346" y="3576497"/>
            <a:ext cx="123284" cy="252079"/>
            <a:chOff x="0" y="0"/>
            <a:chExt cx="129961" cy="290823"/>
          </a:xfrm>
        </p:grpSpPr>
        <p:sp>
          <p:nvSpPr>
            <p:cNvPr id="1960" name="Oval 198"/>
            <p:cNvSpPr/>
            <p:nvPr/>
          </p:nvSpPr>
          <p:spPr>
            <a:xfrm>
              <a:off x="2130" y="236293"/>
              <a:ext cx="125701" cy="54531"/>
            </a:xfrm>
            <a:prstGeom prst="ellipse">
              <a:avLst/>
            </a:prstGeom>
            <a:gradFill flip="none" rotWithShape="1">
              <a:gsLst>
                <a:gs pos="0">
                  <a:srgbClr val="9234DB"/>
                </a:gs>
                <a:gs pos="100000">
                  <a:srgbClr val="2C104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grpSp>
          <p:nvGrpSpPr>
            <p:cNvPr id="1963" name="Group 199"/>
            <p:cNvGrpSpPr/>
            <p:nvPr/>
          </p:nvGrpSpPr>
          <p:grpSpPr>
            <a:xfrm>
              <a:off x="-1" y="-1"/>
              <a:ext cx="129963" cy="285632"/>
              <a:chOff x="0" y="0"/>
              <a:chExt cx="129961" cy="285630"/>
            </a:xfrm>
          </p:grpSpPr>
          <p:sp>
            <p:nvSpPr>
              <p:cNvPr id="1961" name="Oval 200"/>
              <p:cNvSpPr/>
              <p:nvPr/>
            </p:nvSpPr>
            <p:spPr>
              <a:xfrm>
                <a:off x="4261" y="231100"/>
                <a:ext cx="125701" cy="54531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67"/>
                  </a:gs>
                  <a:gs pos="100000">
                    <a:srgbClr val="DC0081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62" name="Rectangle 201"/>
              <p:cNvSpPr/>
              <p:nvPr/>
            </p:nvSpPr>
            <p:spPr>
              <a:xfrm>
                <a:off x="-1" y="0"/>
                <a:ext cx="125702" cy="264856"/>
              </a:xfrm>
              <a:prstGeom prst="rect">
                <a:avLst/>
              </a:prstGeom>
              <a:gradFill flip="none" rotWithShape="1">
                <a:gsLst>
                  <a:gs pos="0">
                    <a:srgbClr val="B00067"/>
                  </a:gs>
                  <a:gs pos="100000">
                    <a:srgbClr val="DC0081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</p:grpSp>
      <p:grpSp>
        <p:nvGrpSpPr>
          <p:cNvPr id="1969" name="Group 202"/>
          <p:cNvGrpSpPr/>
          <p:nvPr/>
        </p:nvGrpSpPr>
        <p:grpSpPr>
          <a:xfrm>
            <a:off x="5477917" y="3341424"/>
            <a:ext cx="117846" cy="231072"/>
            <a:chOff x="0" y="0"/>
            <a:chExt cx="124227" cy="266587"/>
          </a:xfrm>
        </p:grpSpPr>
        <p:sp>
          <p:nvSpPr>
            <p:cNvPr id="1965" name="Oval 203"/>
            <p:cNvSpPr/>
            <p:nvPr/>
          </p:nvSpPr>
          <p:spPr>
            <a:xfrm>
              <a:off x="2141" y="217411"/>
              <a:ext cx="122087" cy="49177"/>
            </a:xfrm>
            <a:prstGeom prst="ellipse">
              <a:avLst/>
            </a:prstGeom>
            <a:gradFill flip="none" rotWithShape="1">
              <a:gsLst>
                <a:gs pos="0">
                  <a:srgbClr val="9234DB"/>
                </a:gs>
                <a:gs pos="100000">
                  <a:srgbClr val="2C104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grpSp>
          <p:nvGrpSpPr>
            <p:cNvPr id="1968" name="Group 204"/>
            <p:cNvGrpSpPr/>
            <p:nvPr/>
          </p:nvGrpSpPr>
          <p:grpSpPr>
            <a:xfrm>
              <a:off x="-1" y="0"/>
              <a:ext cx="124229" cy="262706"/>
              <a:chOff x="0" y="0"/>
              <a:chExt cx="124227" cy="262705"/>
            </a:xfrm>
          </p:grpSpPr>
          <p:sp>
            <p:nvSpPr>
              <p:cNvPr id="1966" name="Oval 205"/>
              <p:cNvSpPr/>
              <p:nvPr/>
            </p:nvSpPr>
            <p:spPr>
              <a:xfrm>
                <a:off x="2141" y="212235"/>
                <a:ext cx="122087" cy="50471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67"/>
                  </a:gs>
                  <a:gs pos="100000">
                    <a:srgbClr val="DC0081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67" name="Rectangle 206"/>
              <p:cNvSpPr/>
              <p:nvPr/>
            </p:nvSpPr>
            <p:spPr>
              <a:xfrm>
                <a:off x="-1" y="0"/>
                <a:ext cx="122087" cy="243295"/>
              </a:xfrm>
              <a:prstGeom prst="rect">
                <a:avLst/>
              </a:prstGeom>
              <a:gradFill flip="none" rotWithShape="1">
                <a:gsLst>
                  <a:gs pos="0">
                    <a:srgbClr val="B00067"/>
                  </a:gs>
                  <a:gs pos="100000">
                    <a:srgbClr val="DC0081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</p:grpSp>
      <p:sp>
        <p:nvSpPr>
          <p:cNvPr id="1970" name="Freeform 207"/>
          <p:cNvSpPr/>
          <p:nvPr/>
        </p:nvSpPr>
        <p:spPr>
          <a:xfrm>
            <a:off x="4515216" y="3262400"/>
            <a:ext cx="527360" cy="416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894"/>
                </a:lnTo>
                <a:lnTo>
                  <a:pt x="0" y="21600"/>
                </a:lnTo>
                <a:lnTo>
                  <a:pt x="0" y="7064"/>
                </a:lnTo>
                <a:lnTo>
                  <a:pt x="21600" y="0"/>
                </a:lnTo>
              </a:path>
            </a:pathLst>
          </a:custGeom>
          <a:solidFill>
            <a:srgbClr val="D9319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1" name="Line 208"/>
          <p:cNvSpPr/>
          <p:nvPr/>
        </p:nvSpPr>
        <p:spPr>
          <a:xfrm>
            <a:off x="4720085" y="3172372"/>
            <a:ext cx="1" cy="269083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2" name="Line 209"/>
          <p:cNvSpPr/>
          <p:nvPr/>
        </p:nvSpPr>
        <p:spPr>
          <a:xfrm>
            <a:off x="4720085" y="3442455"/>
            <a:ext cx="326339" cy="95030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3" name="Oval 210"/>
          <p:cNvSpPr/>
          <p:nvPr/>
        </p:nvSpPr>
        <p:spPr>
          <a:xfrm>
            <a:off x="4683826" y="3511477"/>
            <a:ext cx="119659" cy="42013"/>
          </a:xfrm>
          <a:prstGeom prst="ellipse">
            <a:avLst/>
          </a:prstGeom>
          <a:gradFill>
            <a:gsLst>
              <a:gs pos="0">
                <a:srgbClr val="D93192"/>
              </a:gs>
              <a:gs pos="100000">
                <a:srgbClr val="410F2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4" name="Oval 211"/>
          <p:cNvSpPr/>
          <p:nvPr/>
        </p:nvSpPr>
        <p:spPr>
          <a:xfrm>
            <a:off x="4533346" y="3553490"/>
            <a:ext cx="117846" cy="43014"/>
          </a:xfrm>
          <a:prstGeom prst="ellipse">
            <a:avLst/>
          </a:prstGeom>
          <a:gradFill>
            <a:gsLst>
              <a:gs pos="0">
                <a:srgbClr val="D93192"/>
              </a:gs>
              <a:gs pos="100000">
                <a:srgbClr val="410F2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5" name="Line 212"/>
          <p:cNvSpPr/>
          <p:nvPr/>
        </p:nvSpPr>
        <p:spPr>
          <a:xfrm flipV="1">
            <a:off x="4159869" y="3441456"/>
            <a:ext cx="560217" cy="139043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6" name="Freeform 213"/>
          <p:cNvSpPr/>
          <p:nvPr/>
        </p:nvSpPr>
        <p:spPr>
          <a:xfrm>
            <a:off x="5456161" y="3018325"/>
            <a:ext cx="529165" cy="417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103"/>
                </a:lnTo>
                <a:lnTo>
                  <a:pt x="21600" y="0"/>
                </a:lnTo>
              </a:path>
            </a:pathLst>
          </a:custGeom>
          <a:solidFill>
            <a:srgbClr val="D9319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7" name="Oval 214"/>
          <p:cNvSpPr/>
          <p:nvPr/>
        </p:nvSpPr>
        <p:spPr>
          <a:xfrm>
            <a:off x="5476104" y="3310414"/>
            <a:ext cx="117846" cy="43014"/>
          </a:xfrm>
          <a:prstGeom prst="ellipse">
            <a:avLst/>
          </a:prstGeom>
          <a:gradFill>
            <a:gsLst>
              <a:gs pos="0">
                <a:srgbClr val="D93192"/>
              </a:gs>
              <a:gs pos="100000">
                <a:srgbClr val="410F2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8" name="Line 215"/>
          <p:cNvSpPr/>
          <p:nvPr/>
        </p:nvSpPr>
        <p:spPr>
          <a:xfrm>
            <a:off x="5662843" y="2929297"/>
            <a:ext cx="1" cy="269084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79" name="Line 216"/>
          <p:cNvSpPr/>
          <p:nvPr/>
        </p:nvSpPr>
        <p:spPr>
          <a:xfrm flipV="1">
            <a:off x="5095375" y="3194379"/>
            <a:ext cx="569281" cy="144045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80" name="Oval 217"/>
          <p:cNvSpPr/>
          <p:nvPr/>
        </p:nvSpPr>
        <p:spPr>
          <a:xfrm>
            <a:off x="5626583" y="3267401"/>
            <a:ext cx="121471" cy="43014"/>
          </a:xfrm>
          <a:prstGeom prst="ellipse">
            <a:avLst/>
          </a:prstGeom>
          <a:gradFill>
            <a:gsLst>
              <a:gs pos="0">
                <a:srgbClr val="D93192"/>
              </a:gs>
              <a:gs pos="100000">
                <a:srgbClr val="410F2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81" name="Line 218"/>
          <p:cNvSpPr/>
          <p:nvPr/>
        </p:nvSpPr>
        <p:spPr>
          <a:xfrm>
            <a:off x="5664655" y="3191378"/>
            <a:ext cx="322714" cy="97031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82" name="Freeform 219"/>
          <p:cNvSpPr/>
          <p:nvPr/>
        </p:nvSpPr>
        <p:spPr>
          <a:xfrm>
            <a:off x="4156243" y="2845271"/>
            <a:ext cx="362377" cy="368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37"/>
                </a:lnTo>
                <a:lnTo>
                  <a:pt x="21600" y="21600"/>
                </a:lnTo>
                <a:lnTo>
                  <a:pt x="0" y="15476"/>
                </a:lnTo>
                <a:lnTo>
                  <a:pt x="0" y="0"/>
                </a:lnTo>
              </a:path>
            </a:pathLst>
          </a:custGeom>
          <a:solidFill>
            <a:srgbClr val="C1C1C1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83" name="Line 220"/>
          <p:cNvSpPr/>
          <p:nvPr/>
        </p:nvSpPr>
        <p:spPr>
          <a:xfrm flipV="1">
            <a:off x="4156243" y="2515169"/>
            <a:ext cx="2320635" cy="595185"/>
          </a:xfrm>
          <a:prstGeom prst="line">
            <a:avLst/>
          </a:prstGeom>
          <a:ln w="12700">
            <a:solidFill>
              <a:srgbClr val="ABABAB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988" name="Group 221"/>
          <p:cNvGrpSpPr/>
          <p:nvPr/>
        </p:nvGrpSpPr>
        <p:grpSpPr>
          <a:xfrm>
            <a:off x="6407984" y="3094347"/>
            <a:ext cx="119658" cy="244077"/>
            <a:chOff x="0" y="0"/>
            <a:chExt cx="126139" cy="281590"/>
          </a:xfrm>
        </p:grpSpPr>
        <p:sp>
          <p:nvSpPr>
            <p:cNvPr id="1984" name="Oval 222"/>
            <p:cNvSpPr/>
            <p:nvPr/>
          </p:nvSpPr>
          <p:spPr>
            <a:xfrm>
              <a:off x="2137" y="229684"/>
              <a:ext cx="121865" cy="51907"/>
            </a:xfrm>
            <a:prstGeom prst="ellipse">
              <a:avLst/>
            </a:prstGeom>
            <a:gradFill flip="none" rotWithShape="1">
              <a:gsLst>
                <a:gs pos="0">
                  <a:srgbClr val="9234DB"/>
                </a:gs>
                <a:gs pos="100000">
                  <a:srgbClr val="2C104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grpSp>
          <p:nvGrpSpPr>
            <p:cNvPr id="1987" name="Group 223"/>
            <p:cNvGrpSpPr/>
            <p:nvPr/>
          </p:nvGrpSpPr>
          <p:grpSpPr>
            <a:xfrm>
              <a:off x="0" y="0"/>
              <a:ext cx="126140" cy="277698"/>
              <a:chOff x="0" y="0"/>
              <a:chExt cx="126139" cy="277697"/>
            </a:xfrm>
          </p:grpSpPr>
          <p:sp>
            <p:nvSpPr>
              <p:cNvPr id="1985" name="Oval 224"/>
              <p:cNvSpPr/>
              <p:nvPr/>
            </p:nvSpPr>
            <p:spPr>
              <a:xfrm>
                <a:off x="4275" y="225791"/>
                <a:ext cx="121865" cy="51907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67"/>
                  </a:gs>
                  <a:gs pos="100000">
                    <a:srgbClr val="DC0081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1986" name="Rectangle 225"/>
              <p:cNvSpPr/>
              <p:nvPr/>
            </p:nvSpPr>
            <p:spPr>
              <a:xfrm>
                <a:off x="0" y="0"/>
                <a:ext cx="121864" cy="256935"/>
              </a:xfrm>
              <a:prstGeom prst="rect">
                <a:avLst/>
              </a:prstGeom>
              <a:gradFill flip="none" rotWithShape="1">
                <a:gsLst>
                  <a:gs pos="0">
                    <a:srgbClr val="B00067"/>
                  </a:gs>
                  <a:gs pos="100000">
                    <a:srgbClr val="DC0081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900" b="0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</p:grpSp>
      <p:sp>
        <p:nvSpPr>
          <p:cNvPr id="1989" name="Freeform 226"/>
          <p:cNvSpPr/>
          <p:nvPr/>
        </p:nvSpPr>
        <p:spPr>
          <a:xfrm>
            <a:off x="6393480" y="2778250"/>
            <a:ext cx="525546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D93192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90" name="Line 227"/>
          <p:cNvSpPr/>
          <p:nvPr/>
        </p:nvSpPr>
        <p:spPr>
          <a:xfrm flipV="1">
            <a:off x="6039945" y="2958307"/>
            <a:ext cx="554778" cy="141044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91" name="Oval 228"/>
          <p:cNvSpPr/>
          <p:nvPr/>
        </p:nvSpPr>
        <p:spPr>
          <a:xfrm>
            <a:off x="6407985" y="3071341"/>
            <a:ext cx="119659" cy="41013"/>
          </a:xfrm>
          <a:prstGeom prst="ellipse">
            <a:avLst/>
          </a:prstGeom>
          <a:gradFill>
            <a:gsLst>
              <a:gs pos="0">
                <a:srgbClr val="D93192"/>
              </a:gs>
              <a:gs pos="100000">
                <a:srgbClr val="410F2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92" name="Oval 229"/>
          <p:cNvSpPr/>
          <p:nvPr/>
        </p:nvSpPr>
        <p:spPr>
          <a:xfrm>
            <a:off x="6562089" y="3029328"/>
            <a:ext cx="121471" cy="42013"/>
          </a:xfrm>
          <a:prstGeom prst="ellipse">
            <a:avLst/>
          </a:prstGeom>
          <a:gradFill>
            <a:gsLst>
              <a:gs pos="0">
                <a:srgbClr val="D93192"/>
              </a:gs>
              <a:gs pos="100000">
                <a:srgbClr val="410F2C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93" name="Line 230"/>
          <p:cNvSpPr/>
          <p:nvPr/>
        </p:nvSpPr>
        <p:spPr>
          <a:xfrm>
            <a:off x="6594723" y="2964308"/>
            <a:ext cx="328152" cy="83026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1994" name="Line 231"/>
          <p:cNvSpPr/>
          <p:nvPr/>
        </p:nvSpPr>
        <p:spPr>
          <a:xfrm>
            <a:off x="6594722" y="2688223"/>
            <a:ext cx="1" cy="270084"/>
          </a:xfrm>
          <a:prstGeom prst="line">
            <a:avLst/>
          </a:prstGeom>
          <a:ln w="12700">
            <a:solidFill>
              <a:srgbClr val="6E004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1997" name="Group 232"/>
          <p:cNvGrpSpPr/>
          <p:nvPr/>
        </p:nvGrpSpPr>
        <p:grpSpPr>
          <a:xfrm>
            <a:off x="3639539" y="4584808"/>
            <a:ext cx="958848" cy="879271"/>
            <a:chOff x="0" y="0"/>
            <a:chExt cx="1010785" cy="1014417"/>
          </a:xfrm>
        </p:grpSpPr>
        <p:sp>
          <p:nvSpPr>
            <p:cNvPr id="1995" name="Oval 233"/>
            <p:cNvSpPr/>
            <p:nvPr/>
          </p:nvSpPr>
          <p:spPr>
            <a:xfrm>
              <a:off x="8602" y="968957"/>
              <a:ext cx="122585" cy="45461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1996" name="Freeform 234"/>
            <p:cNvSpPr/>
            <p:nvPr/>
          </p:nvSpPr>
          <p:spPr>
            <a:xfrm>
              <a:off x="0" y="0"/>
              <a:ext cx="1010786" cy="100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72" y="0"/>
                  </a:moveTo>
                  <a:lnTo>
                    <a:pt x="0" y="21404"/>
                  </a:lnTo>
                  <a:lnTo>
                    <a:pt x="2711" y="21600"/>
                  </a:lnTo>
                  <a:lnTo>
                    <a:pt x="21600" y="140"/>
                  </a:lnTo>
                  <a:lnTo>
                    <a:pt x="19072" y="0"/>
                  </a:lnTo>
                </a:path>
              </a:pathLst>
            </a:custGeom>
            <a:gradFill flip="none" rotWithShape="1">
              <a:gsLst>
                <a:gs pos="0">
                  <a:srgbClr val="9234DB"/>
                </a:gs>
                <a:gs pos="100000">
                  <a:srgbClr val="832FC5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1998" name="Freeform 235"/>
          <p:cNvSpPr/>
          <p:nvPr/>
        </p:nvSpPr>
        <p:spPr>
          <a:xfrm>
            <a:off x="4114545" y="4322727"/>
            <a:ext cx="349677" cy="374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7B00E4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2001" name="Group 236"/>
          <p:cNvGrpSpPr/>
          <p:nvPr/>
        </p:nvGrpSpPr>
        <p:grpSpPr>
          <a:xfrm>
            <a:off x="4551476" y="4342734"/>
            <a:ext cx="957036" cy="878271"/>
            <a:chOff x="0" y="0"/>
            <a:chExt cx="1008873" cy="1013263"/>
          </a:xfrm>
        </p:grpSpPr>
        <p:sp>
          <p:nvSpPr>
            <p:cNvPr id="1999" name="Oval 237"/>
            <p:cNvSpPr/>
            <p:nvPr/>
          </p:nvSpPr>
          <p:spPr>
            <a:xfrm>
              <a:off x="8604" y="967855"/>
              <a:ext cx="120463" cy="45409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00" name="Freeform 238"/>
            <p:cNvSpPr/>
            <p:nvPr/>
          </p:nvSpPr>
          <p:spPr>
            <a:xfrm>
              <a:off x="0" y="0"/>
              <a:ext cx="1008874" cy="1000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67" y="0"/>
                  </a:moveTo>
                  <a:lnTo>
                    <a:pt x="0" y="21404"/>
                  </a:lnTo>
                  <a:lnTo>
                    <a:pt x="2717" y="21600"/>
                  </a:lnTo>
                  <a:lnTo>
                    <a:pt x="21600" y="140"/>
                  </a:lnTo>
                  <a:lnTo>
                    <a:pt x="19067" y="0"/>
                  </a:lnTo>
                </a:path>
              </a:pathLst>
            </a:custGeom>
            <a:gradFill flip="none" rotWithShape="1">
              <a:gsLst>
                <a:gs pos="0">
                  <a:srgbClr val="9234DB"/>
                </a:gs>
                <a:gs pos="100000">
                  <a:srgbClr val="832FC5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2004" name="Group 239"/>
          <p:cNvGrpSpPr/>
          <p:nvPr/>
        </p:nvGrpSpPr>
        <p:grpSpPr>
          <a:xfrm>
            <a:off x="5467039" y="4097657"/>
            <a:ext cx="957035" cy="879273"/>
            <a:chOff x="0" y="0"/>
            <a:chExt cx="1008872" cy="1014418"/>
          </a:xfrm>
        </p:grpSpPr>
        <p:sp>
          <p:nvSpPr>
            <p:cNvPr id="2002" name="Oval 240"/>
            <p:cNvSpPr/>
            <p:nvPr/>
          </p:nvSpPr>
          <p:spPr>
            <a:xfrm>
              <a:off x="8604" y="968958"/>
              <a:ext cx="122615" cy="45461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03" name="Freeform 241"/>
            <p:cNvSpPr/>
            <p:nvPr/>
          </p:nvSpPr>
          <p:spPr>
            <a:xfrm>
              <a:off x="0" y="0"/>
              <a:ext cx="1008873" cy="1001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67" y="0"/>
                  </a:moveTo>
                  <a:lnTo>
                    <a:pt x="0" y="21404"/>
                  </a:lnTo>
                  <a:lnTo>
                    <a:pt x="2717" y="21600"/>
                  </a:lnTo>
                  <a:lnTo>
                    <a:pt x="21600" y="140"/>
                  </a:lnTo>
                  <a:lnTo>
                    <a:pt x="19067" y="0"/>
                  </a:lnTo>
                </a:path>
              </a:pathLst>
            </a:custGeom>
            <a:gradFill flip="none" rotWithShape="1">
              <a:gsLst>
                <a:gs pos="0">
                  <a:srgbClr val="9234DB"/>
                </a:gs>
                <a:gs pos="100000">
                  <a:srgbClr val="832FC5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2007" name="Group 242"/>
          <p:cNvGrpSpPr/>
          <p:nvPr/>
        </p:nvGrpSpPr>
        <p:grpSpPr>
          <a:xfrm>
            <a:off x="6391667" y="3855582"/>
            <a:ext cx="957035" cy="878271"/>
            <a:chOff x="0" y="0"/>
            <a:chExt cx="1008872" cy="1013263"/>
          </a:xfrm>
        </p:grpSpPr>
        <p:sp>
          <p:nvSpPr>
            <p:cNvPr id="2005" name="Oval 243"/>
            <p:cNvSpPr/>
            <p:nvPr/>
          </p:nvSpPr>
          <p:spPr>
            <a:xfrm>
              <a:off x="6453" y="967855"/>
              <a:ext cx="122615" cy="45409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06" name="Freeform 244"/>
            <p:cNvSpPr/>
            <p:nvPr/>
          </p:nvSpPr>
          <p:spPr>
            <a:xfrm>
              <a:off x="0" y="0"/>
              <a:ext cx="1008873" cy="1000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67" y="0"/>
                  </a:moveTo>
                  <a:lnTo>
                    <a:pt x="0" y="21404"/>
                  </a:lnTo>
                  <a:lnTo>
                    <a:pt x="2717" y="21600"/>
                  </a:lnTo>
                  <a:lnTo>
                    <a:pt x="21600" y="140"/>
                  </a:lnTo>
                  <a:lnTo>
                    <a:pt x="19067" y="0"/>
                  </a:lnTo>
                </a:path>
              </a:pathLst>
            </a:custGeom>
            <a:gradFill flip="none" rotWithShape="1">
              <a:gsLst>
                <a:gs pos="0">
                  <a:srgbClr val="9234DB"/>
                </a:gs>
                <a:gs pos="100000">
                  <a:srgbClr val="832FC5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2008" name="Freeform 245"/>
          <p:cNvSpPr/>
          <p:nvPr/>
        </p:nvSpPr>
        <p:spPr>
          <a:xfrm>
            <a:off x="6870298" y="3594502"/>
            <a:ext cx="349677" cy="373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7B00E4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09" name="Freeform 246"/>
          <p:cNvSpPr/>
          <p:nvPr/>
        </p:nvSpPr>
        <p:spPr>
          <a:xfrm>
            <a:off x="5952922" y="3837577"/>
            <a:ext cx="347874" cy="373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7B00E4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10" name="Freeform 247"/>
          <p:cNvSpPr/>
          <p:nvPr/>
        </p:nvSpPr>
        <p:spPr>
          <a:xfrm>
            <a:off x="5031920" y="4079651"/>
            <a:ext cx="349677" cy="374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124"/>
                </a:lnTo>
                <a:lnTo>
                  <a:pt x="21600" y="21600"/>
                </a:lnTo>
                <a:lnTo>
                  <a:pt x="0" y="15438"/>
                </a:lnTo>
                <a:lnTo>
                  <a:pt x="0" y="0"/>
                </a:lnTo>
              </a:path>
            </a:pathLst>
          </a:custGeom>
          <a:solidFill>
            <a:srgbClr val="7B00E4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2013" name="Group 248"/>
          <p:cNvGrpSpPr/>
          <p:nvPr/>
        </p:nvGrpSpPr>
        <p:grpSpPr>
          <a:xfrm>
            <a:off x="4651191" y="4532792"/>
            <a:ext cx="2016052" cy="898277"/>
            <a:chOff x="0" y="0"/>
            <a:chExt cx="2125253" cy="1036345"/>
          </a:xfrm>
        </p:grpSpPr>
        <p:sp>
          <p:nvSpPr>
            <p:cNvPr id="2011" name="Oval 249"/>
            <p:cNvSpPr/>
            <p:nvPr/>
          </p:nvSpPr>
          <p:spPr>
            <a:xfrm>
              <a:off x="2002643" y="992245"/>
              <a:ext cx="122611" cy="44101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12" name="Freeform 250"/>
            <p:cNvSpPr/>
            <p:nvPr/>
          </p:nvSpPr>
          <p:spPr>
            <a:xfrm>
              <a:off x="-1" y="-1"/>
              <a:ext cx="2120953" cy="102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8"/>
                  </a:moveTo>
                  <a:lnTo>
                    <a:pt x="20461" y="21600"/>
                  </a:lnTo>
                  <a:lnTo>
                    <a:pt x="21600" y="20998"/>
                  </a:lnTo>
                  <a:lnTo>
                    <a:pt x="1117" y="0"/>
                  </a:lnTo>
                  <a:lnTo>
                    <a:pt x="0" y="438"/>
                  </a:lnTo>
                </a:path>
              </a:pathLst>
            </a:custGeom>
            <a:gradFill flip="none" rotWithShape="1">
              <a:gsLst>
                <a:gs pos="0">
                  <a:srgbClr val="832FC5"/>
                </a:gs>
                <a:gs pos="100000">
                  <a:srgbClr val="9234D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2016" name="Group 251"/>
          <p:cNvGrpSpPr/>
          <p:nvPr/>
        </p:nvGrpSpPr>
        <p:grpSpPr>
          <a:xfrm>
            <a:off x="5564941" y="4288717"/>
            <a:ext cx="2016051" cy="898278"/>
            <a:chOff x="0" y="0"/>
            <a:chExt cx="2125253" cy="1036345"/>
          </a:xfrm>
        </p:grpSpPr>
        <p:sp>
          <p:nvSpPr>
            <p:cNvPr id="2014" name="Oval 252"/>
            <p:cNvSpPr/>
            <p:nvPr/>
          </p:nvSpPr>
          <p:spPr>
            <a:xfrm>
              <a:off x="2002643" y="992245"/>
              <a:ext cx="122611" cy="44101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15" name="Freeform 253"/>
            <p:cNvSpPr/>
            <p:nvPr/>
          </p:nvSpPr>
          <p:spPr>
            <a:xfrm>
              <a:off x="-1" y="-1"/>
              <a:ext cx="2120953" cy="102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8"/>
                  </a:moveTo>
                  <a:lnTo>
                    <a:pt x="20461" y="21600"/>
                  </a:lnTo>
                  <a:lnTo>
                    <a:pt x="21600" y="20998"/>
                  </a:lnTo>
                  <a:lnTo>
                    <a:pt x="1117" y="0"/>
                  </a:lnTo>
                  <a:lnTo>
                    <a:pt x="0" y="438"/>
                  </a:lnTo>
                </a:path>
              </a:pathLst>
            </a:custGeom>
            <a:gradFill flip="none" rotWithShape="1">
              <a:gsLst>
                <a:gs pos="0">
                  <a:srgbClr val="832FC5"/>
                </a:gs>
                <a:gs pos="100000">
                  <a:srgbClr val="9234D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2019" name="Group 254"/>
          <p:cNvGrpSpPr/>
          <p:nvPr/>
        </p:nvGrpSpPr>
        <p:grpSpPr>
          <a:xfrm>
            <a:off x="6489569" y="4048642"/>
            <a:ext cx="2012425" cy="899279"/>
            <a:chOff x="0" y="0"/>
            <a:chExt cx="2121430" cy="1037500"/>
          </a:xfrm>
        </p:grpSpPr>
        <p:sp>
          <p:nvSpPr>
            <p:cNvPr id="2017" name="Oval 255"/>
            <p:cNvSpPr/>
            <p:nvPr/>
          </p:nvSpPr>
          <p:spPr>
            <a:xfrm>
              <a:off x="2001066" y="992052"/>
              <a:ext cx="120365" cy="45449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18" name="Freeform 256"/>
            <p:cNvSpPr/>
            <p:nvPr/>
          </p:nvSpPr>
          <p:spPr>
            <a:xfrm>
              <a:off x="0" y="-1"/>
              <a:ext cx="2117133" cy="102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8"/>
                  </a:moveTo>
                  <a:lnTo>
                    <a:pt x="20460" y="21600"/>
                  </a:lnTo>
                  <a:lnTo>
                    <a:pt x="21600" y="20998"/>
                  </a:lnTo>
                  <a:lnTo>
                    <a:pt x="1118" y="0"/>
                  </a:lnTo>
                  <a:lnTo>
                    <a:pt x="0" y="438"/>
                  </a:lnTo>
                </a:path>
              </a:pathLst>
            </a:custGeom>
            <a:gradFill flip="none" rotWithShape="1">
              <a:gsLst>
                <a:gs pos="0">
                  <a:srgbClr val="832FC5"/>
                </a:gs>
                <a:gs pos="100000">
                  <a:srgbClr val="9234D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grpSp>
        <p:nvGrpSpPr>
          <p:cNvPr id="2022" name="Group 257"/>
          <p:cNvGrpSpPr/>
          <p:nvPr/>
        </p:nvGrpSpPr>
        <p:grpSpPr>
          <a:xfrm>
            <a:off x="7392440" y="3803567"/>
            <a:ext cx="2016051" cy="898277"/>
            <a:chOff x="0" y="0"/>
            <a:chExt cx="2125253" cy="1036344"/>
          </a:xfrm>
        </p:grpSpPr>
        <p:sp>
          <p:nvSpPr>
            <p:cNvPr id="2020" name="Oval 258"/>
            <p:cNvSpPr/>
            <p:nvPr/>
          </p:nvSpPr>
          <p:spPr>
            <a:xfrm>
              <a:off x="2002643" y="990948"/>
              <a:ext cx="122611" cy="45397"/>
            </a:xfrm>
            <a:prstGeom prst="ellipse">
              <a:avLst/>
            </a:prstGeom>
            <a:solidFill>
              <a:srgbClr val="9234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21" name="Freeform 259"/>
            <p:cNvSpPr/>
            <p:nvPr/>
          </p:nvSpPr>
          <p:spPr>
            <a:xfrm>
              <a:off x="-1" y="-1"/>
              <a:ext cx="2120953" cy="102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8"/>
                  </a:moveTo>
                  <a:lnTo>
                    <a:pt x="20461" y="21600"/>
                  </a:lnTo>
                  <a:lnTo>
                    <a:pt x="21600" y="20998"/>
                  </a:lnTo>
                  <a:lnTo>
                    <a:pt x="1117" y="0"/>
                  </a:lnTo>
                  <a:lnTo>
                    <a:pt x="0" y="438"/>
                  </a:lnTo>
                </a:path>
              </a:pathLst>
            </a:custGeom>
            <a:gradFill flip="none" rotWithShape="1">
              <a:gsLst>
                <a:gs pos="0">
                  <a:srgbClr val="832FC5"/>
                </a:gs>
                <a:gs pos="100000">
                  <a:srgbClr val="9234D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28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</p:grpSp>
      <p:sp>
        <p:nvSpPr>
          <p:cNvPr id="2023" name="Freeform 260"/>
          <p:cNvSpPr/>
          <p:nvPr/>
        </p:nvSpPr>
        <p:spPr>
          <a:xfrm>
            <a:off x="4473517" y="4275712"/>
            <a:ext cx="525545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9234DB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24" name="Freeform 261"/>
          <p:cNvSpPr/>
          <p:nvPr/>
        </p:nvSpPr>
        <p:spPr>
          <a:xfrm>
            <a:off x="7229271" y="3546487"/>
            <a:ext cx="527352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9234DB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25" name="Freeform 262"/>
          <p:cNvSpPr/>
          <p:nvPr/>
        </p:nvSpPr>
        <p:spPr>
          <a:xfrm>
            <a:off x="6310081" y="3789562"/>
            <a:ext cx="527360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9234DB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26" name="Freeform 263"/>
          <p:cNvSpPr/>
          <p:nvPr/>
        </p:nvSpPr>
        <p:spPr>
          <a:xfrm>
            <a:off x="5390893" y="4032638"/>
            <a:ext cx="527351" cy="41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915"/>
                </a:lnTo>
                <a:lnTo>
                  <a:pt x="0" y="21600"/>
                </a:lnTo>
                <a:lnTo>
                  <a:pt x="0" y="7045"/>
                </a:lnTo>
                <a:lnTo>
                  <a:pt x="21600" y="0"/>
                </a:lnTo>
              </a:path>
            </a:pathLst>
          </a:custGeom>
          <a:solidFill>
            <a:srgbClr val="9234DB"/>
          </a:solidFill>
          <a:ln w="12700">
            <a:miter lim="400000"/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28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27" name="Line 264"/>
          <p:cNvSpPr/>
          <p:nvPr/>
        </p:nvSpPr>
        <p:spPr>
          <a:xfrm>
            <a:off x="4667508" y="4454768"/>
            <a:ext cx="331780" cy="96030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28" name="Oval 265"/>
          <p:cNvSpPr/>
          <p:nvPr/>
        </p:nvSpPr>
        <p:spPr>
          <a:xfrm>
            <a:off x="4478957" y="4562801"/>
            <a:ext cx="119659" cy="43014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29" name="Oval 266"/>
          <p:cNvSpPr/>
          <p:nvPr/>
        </p:nvSpPr>
        <p:spPr>
          <a:xfrm>
            <a:off x="4634874" y="4515786"/>
            <a:ext cx="117846" cy="41013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0" name="Line 267"/>
          <p:cNvSpPr/>
          <p:nvPr/>
        </p:nvSpPr>
        <p:spPr>
          <a:xfrm flipV="1">
            <a:off x="4123609" y="4454769"/>
            <a:ext cx="543899" cy="137042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1" name="Oval 268"/>
          <p:cNvSpPr/>
          <p:nvPr/>
        </p:nvSpPr>
        <p:spPr>
          <a:xfrm>
            <a:off x="7238335" y="3833576"/>
            <a:ext cx="119659" cy="43014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2" name="Oval 269"/>
          <p:cNvSpPr/>
          <p:nvPr/>
        </p:nvSpPr>
        <p:spPr>
          <a:xfrm>
            <a:off x="7390628" y="3786562"/>
            <a:ext cx="117846" cy="43014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3" name="Line 270"/>
          <p:cNvSpPr/>
          <p:nvPr/>
        </p:nvSpPr>
        <p:spPr>
          <a:xfrm>
            <a:off x="6507699" y="3968618"/>
            <a:ext cx="329966" cy="96030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4" name="Oval 271"/>
          <p:cNvSpPr/>
          <p:nvPr/>
        </p:nvSpPr>
        <p:spPr>
          <a:xfrm>
            <a:off x="6319147" y="4076651"/>
            <a:ext cx="117846" cy="43014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5" name="Oval 272"/>
          <p:cNvSpPr/>
          <p:nvPr/>
        </p:nvSpPr>
        <p:spPr>
          <a:xfrm>
            <a:off x="6473251" y="4029637"/>
            <a:ext cx="117846" cy="41013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6" name="Line 273"/>
          <p:cNvSpPr/>
          <p:nvPr/>
        </p:nvSpPr>
        <p:spPr>
          <a:xfrm>
            <a:off x="5584884" y="4211692"/>
            <a:ext cx="333591" cy="96030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7" name="Oval 274"/>
          <p:cNvSpPr/>
          <p:nvPr/>
        </p:nvSpPr>
        <p:spPr>
          <a:xfrm>
            <a:off x="5399959" y="4319725"/>
            <a:ext cx="117846" cy="43014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8" name="Oval 275"/>
          <p:cNvSpPr/>
          <p:nvPr/>
        </p:nvSpPr>
        <p:spPr>
          <a:xfrm>
            <a:off x="5550437" y="4272712"/>
            <a:ext cx="121471" cy="41013"/>
          </a:xfrm>
          <a:prstGeom prst="ellipse">
            <a:avLst/>
          </a:prstGeom>
          <a:gradFill>
            <a:gsLst>
              <a:gs pos="0">
                <a:srgbClr val="9234DB"/>
              </a:gs>
              <a:gs pos="100000">
                <a:srgbClr val="2C1041"/>
              </a:gs>
            </a:gsLst>
            <a:lin ang="5400000"/>
          </a:gradFill>
          <a:ln w="12700">
            <a:miter lim="400000"/>
          </a:ln>
        </p:spPr>
        <p:txBody>
          <a:bodyPr lIns="41943" tIns="41944" rIns="41943" bIns="41944" anchor="ctr"/>
          <a:lstStyle/>
          <a:p>
            <a:pPr>
              <a:lnSpc>
                <a:spcPct val="130000"/>
              </a:lnSpc>
              <a:spcBef>
                <a:spcPts val="0"/>
              </a:spcBef>
              <a:defRPr sz="1900" b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39" name="Line 276"/>
          <p:cNvSpPr/>
          <p:nvPr/>
        </p:nvSpPr>
        <p:spPr>
          <a:xfrm>
            <a:off x="4667508" y="4185684"/>
            <a:ext cx="1" cy="269084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0" name="Line 277"/>
          <p:cNvSpPr/>
          <p:nvPr/>
        </p:nvSpPr>
        <p:spPr>
          <a:xfrm flipV="1">
            <a:off x="6881176" y="3725544"/>
            <a:ext cx="542086" cy="139043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1" name="Line 278"/>
          <p:cNvSpPr/>
          <p:nvPr/>
        </p:nvSpPr>
        <p:spPr>
          <a:xfrm flipV="1">
            <a:off x="5960175" y="3968618"/>
            <a:ext cx="547525" cy="138043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2" name="Line 279"/>
          <p:cNvSpPr/>
          <p:nvPr/>
        </p:nvSpPr>
        <p:spPr>
          <a:xfrm>
            <a:off x="6507699" y="3699534"/>
            <a:ext cx="1" cy="269084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3" name="Line 280"/>
          <p:cNvSpPr/>
          <p:nvPr/>
        </p:nvSpPr>
        <p:spPr>
          <a:xfrm flipV="1">
            <a:off x="5042799" y="4211693"/>
            <a:ext cx="542086" cy="137043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4" name="Line 281"/>
          <p:cNvSpPr/>
          <p:nvPr/>
        </p:nvSpPr>
        <p:spPr>
          <a:xfrm>
            <a:off x="5584884" y="3942609"/>
            <a:ext cx="1" cy="269083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5" name="Line 282"/>
          <p:cNvSpPr/>
          <p:nvPr/>
        </p:nvSpPr>
        <p:spPr>
          <a:xfrm>
            <a:off x="7423261" y="3725543"/>
            <a:ext cx="333591" cy="97031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sp>
        <p:nvSpPr>
          <p:cNvPr id="2046" name="Line 283"/>
          <p:cNvSpPr/>
          <p:nvPr/>
        </p:nvSpPr>
        <p:spPr>
          <a:xfrm>
            <a:off x="7423261" y="3456459"/>
            <a:ext cx="1" cy="269083"/>
          </a:xfrm>
          <a:prstGeom prst="line">
            <a:avLst/>
          </a:prstGeom>
          <a:ln w="12700">
            <a:solidFill>
              <a:srgbClr val="500093"/>
            </a:solidFill>
          </a:ln>
        </p:spPr>
        <p:txBody>
          <a:bodyPr lIns="41943" tIns="41944" rIns="41943" bIns="41944"/>
          <a:lstStyle/>
          <a:p>
            <a:pPr>
              <a:lnSpc>
                <a:spcPct val="130000"/>
              </a:lnSpc>
              <a:spcBef>
                <a:spcPts val="0"/>
              </a:spcBef>
              <a:defRPr sz="1800" b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方正黑体简体"/>
              <a:cs typeface="+mn-ea"/>
              <a:sym typeface="方正黑体简体"/>
            </a:endParaRPr>
          </a:p>
        </p:txBody>
      </p:sp>
      <p:grpSp>
        <p:nvGrpSpPr>
          <p:cNvPr id="2066" name="Group 284"/>
          <p:cNvGrpSpPr/>
          <p:nvPr/>
        </p:nvGrpSpPr>
        <p:grpSpPr>
          <a:xfrm>
            <a:off x="8663076" y="1584725"/>
            <a:ext cx="3007154" cy="1429777"/>
            <a:chOff x="0" y="0"/>
            <a:chExt cx="3170040" cy="1649538"/>
          </a:xfrm>
        </p:grpSpPr>
        <p:sp>
          <p:nvSpPr>
            <p:cNvPr id="2047" name="Oval 285"/>
            <p:cNvSpPr/>
            <p:nvPr/>
          </p:nvSpPr>
          <p:spPr>
            <a:xfrm>
              <a:off x="-1" y="-1"/>
              <a:ext cx="3170042" cy="1649540"/>
            </a:xfrm>
            <a:prstGeom prst="ellipse">
              <a:avLst/>
            </a:prstGeom>
            <a:solidFill>
              <a:srgbClr val="C7C7C7"/>
            </a:solidFill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900" b="0" spc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48" name="Line 286"/>
            <p:cNvSpPr/>
            <p:nvPr/>
          </p:nvSpPr>
          <p:spPr>
            <a:xfrm>
              <a:off x="539630" y="323475"/>
              <a:ext cx="4673" cy="879628"/>
            </a:xfrm>
            <a:prstGeom prst="line">
              <a:avLst/>
            </a:prstGeom>
            <a:noFill/>
            <a:ln w="12700" cap="flat">
              <a:solidFill>
                <a:srgbClr val="67676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800" b="0" spc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sp>
          <p:nvSpPr>
            <p:cNvPr id="2049" name="Line 287"/>
            <p:cNvSpPr/>
            <p:nvPr/>
          </p:nvSpPr>
          <p:spPr>
            <a:xfrm>
              <a:off x="530286" y="1229586"/>
              <a:ext cx="2188893" cy="1"/>
            </a:xfrm>
            <a:prstGeom prst="line">
              <a:avLst/>
            </a:prstGeom>
            <a:noFill/>
            <a:ln w="12700" cap="flat">
              <a:solidFill>
                <a:srgbClr val="67676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 sz="1800" b="0" spc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latin typeface="方正黑体简体"/>
                <a:cs typeface="+mn-ea"/>
                <a:sym typeface="方正黑体简体"/>
              </a:endParaRPr>
            </a:p>
          </p:txBody>
        </p:sp>
        <p:grpSp>
          <p:nvGrpSpPr>
            <p:cNvPr id="2053" name="Group 288"/>
            <p:cNvGrpSpPr/>
            <p:nvPr/>
          </p:nvGrpSpPr>
          <p:grpSpPr>
            <a:xfrm>
              <a:off x="1275491" y="681001"/>
              <a:ext cx="292009" cy="321585"/>
              <a:chOff x="0" y="0"/>
              <a:chExt cx="292008" cy="321584"/>
            </a:xfrm>
          </p:grpSpPr>
          <p:sp>
            <p:nvSpPr>
              <p:cNvPr id="2050" name="Line 289"/>
              <p:cNvSpPr/>
              <p:nvPr/>
            </p:nvSpPr>
            <p:spPr>
              <a:xfrm flipH="1">
                <a:off x="-1" y="0"/>
                <a:ext cx="2" cy="321585"/>
              </a:xfrm>
              <a:prstGeom prst="line">
                <a:avLst/>
              </a:prstGeom>
              <a:noFill/>
              <a:ln w="76200" cap="flat">
                <a:solidFill>
                  <a:srgbClr val="8955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51" name="Line 290"/>
              <p:cNvSpPr/>
              <p:nvPr/>
            </p:nvSpPr>
            <p:spPr>
              <a:xfrm flipH="1">
                <a:off x="142499" y="0"/>
                <a:ext cx="1" cy="321585"/>
              </a:xfrm>
              <a:prstGeom prst="line">
                <a:avLst/>
              </a:prstGeom>
              <a:noFill/>
              <a:ln w="76200" cap="flat">
                <a:solidFill>
                  <a:srgbClr val="8955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52" name="Line 291"/>
              <p:cNvSpPr/>
              <p:nvPr/>
            </p:nvSpPr>
            <p:spPr>
              <a:xfrm flipH="1">
                <a:off x="292008" y="0"/>
                <a:ext cx="1" cy="321585"/>
              </a:xfrm>
              <a:prstGeom prst="line">
                <a:avLst/>
              </a:prstGeom>
              <a:noFill/>
              <a:ln w="76200" cap="flat">
                <a:solidFill>
                  <a:srgbClr val="8955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grpSp>
          <p:nvGrpSpPr>
            <p:cNvPr id="2057" name="Group 292"/>
            <p:cNvGrpSpPr/>
            <p:nvPr/>
          </p:nvGrpSpPr>
          <p:grpSpPr>
            <a:xfrm>
              <a:off x="1721679" y="609118"/>
              <a:ext cx="280328" cy="304560"/>
              <a:chOff x="0" y="0"/>
              <a:chExt cx="280327" cy="304558"/>
            </a:xfrm>
          </p:grpSpPr>
          <p:sp>
            <p:nvSpPr>
              <p:cNvPr id="2054" name="Line 293"/>
              <p:cNvSpPr/>
              <p:nvPr/>
            </p:nvSpPr>
            <p:spPr>
              <a:xfrm flipH="1">
                <a:off x="133155" y="0"/>
                <a:ext cx="1" cy="304559"/>
              </a:xfrm>
              <a:prstGeom prst="line">
                <a:avLst/>
              </a:prstGeom>
              <a:noFill/>
              <a:ln w="76200" cap="flat">
                <a:solidFill>
                  <a:srgbClr val="2CC3A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55" name="Line 294"/>
              <p:cNvSpPr/>
              <p:nvPr/>
            </p:nvSpPr>
            <p:spPr>
              <a:xfrm flipH="1">
                <a:off x="280327" y="0"/>
                <a:ext cx="1" cy="304559"/>
              </a:xfrm>
              <a:prstGeom prst="line">
                <a:avLst/>
              </a:prstGeom>
              <a:noFill/>
              <a:ln w="76200" cap="flat">
                <a:solidFill>
                  <a:srgbClr val="2CC3A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56" name="Line 295"/>
              <p:cNvSpPr/>
              <p:nvPr/>
            </p:nvSpPr>
            <p:spPr>
              <a:xfrm flipH="1">
                <a:off x="-1" y="0"/>
                <a:ext cx="2" cy="304559"/>
              </a:xfrm>
              <a:prstGeom prst="line">
                <a:avLst/>
              </a:prstGeom>
              <a:noFill/>
              <a:ln w="76200" cap="flat">
                <a:solidFill>
                  <a:srgbClr val="2CC3A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grpSp>
          <p:nvGrpSpPr>
            <p:cNvPr id="2061" name="Group 296"/>
            <p:cNvGrpSpPr/>
            <p:nvPr/>
          </p:nvGrpSpPr>
          <p:grpSpPr>
            <a:xfrm>
              <a:off x="2149179" y="550476"/>
              <a:ext cx="275656" cy="287535"/>
              <a:chOff x="0" y="0"/>
              <a:chExt cx="275655" cy="287533"/>
            </a:xfrm>
          </p:grpSpPr>
          <p:sp>
            <p:nvSpPr>
              <p:cNvPr id="2058" name="Line 297"/>
              <p:cNvSpPr/>
              <p:nvPr/>
            </p:nvSpPr>
            <p:spPr>
              <a:xfrm flipH="1">
                <a:off x="-1" y="0"/>
                <a:ext cx="2" cy="287534"/>
              </a:xfrm>
              <a:prstGeom prst="line">
                <a:avLst/>
              </a:prstGeom>
              <a:noFill/>
              <a:ln w="76200" cap="flat">
                <a:solidFill>
                  <a:srgbClr val="FF652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59" name="Line 298"/>
              <p:cNvSpPr/>
              <p:nvPr/>
            </p:nvSpPr>
            <p:spPr>
              <a:xfrm flipH="1">
                <a:off x="137827" y="0"/>
                <a:ext cx="1" cy="287534"/>
              </a:xfrm>
              <a:prstGeom prst="line">
                <a:avLst/>
              </a:prstGeom>
              <a:noFill/>
              <a:ln w="76200" cap="flat">
                <a:solidFill>
                  <a:srgbClr val="FF652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60" name="Line 299"/>
              <p:cNvSpPr/>
              <p:nvPr/>
            </p:nvSpPr>
            <p:spPr>
              <a:xfrm flipH="1">
                <a:off x="275655" y="0"/>
                <a:ext cx="1" cy="287534"/>
              </a:xfrm>
              <a:prstGeom prst="line">
                <a:avLst/>
              </a:prstGeom>
              <a:noFill/>
              <a:ln w="76200" cap="flat">
                <a:solidFill>
                  <a:srgbClr val="FF652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  <p:grpSp>
          <p:nvGrpSpPr>
            <p:cNvPr id="2065" name="Group 300"/>
            <p:cNvGrpSpPr/>
            <p:nvPr/>
          </p:nvGrpSpPr>
          <p:grpSpPr>
            <a:xfrm>
              <a:off x="815286" y="766127"/>
              <a:ext cx="292009" cy="291318"/>
              <a:chOff x="0" y="0"/>
              <a:chExt cx="292007" cy="291317"/>
            </a:xfrm>
          </p:grpSpPr>
          <p:sp>
            <p:nvSpPr>
              <p:cNvPr id="2062" name="Line 301"/>
              <p:cNvSpPr/>
              <p:nvPr/>
            </p:nvSpPr>
            <p:spPr>
              <a:xfrm flipV="1">
                <a:off x="289671" y="0"/>
                <a:ext cx="2337" cy="291318"/>
              </a:xfrm>
              <a:prstGeom prst="line">
                <a:avLst/>
              </a:prstGeom>
              <a:noFill/>
              <a:ln w="76200" cap="flat">
                <a:solidFill>
                  <a:srgbClr val="FFBB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63" name="Line 302"/>
              <p:cNvSpPr/>
              <p:nvPr/>
            </p:nvSpPr>
            <p:spPr>
              <a:xfrm flipV="1">
                <a:off x="147172" y="1892"/>
                <a:ext cx="2337" cy="289426"/>
              </a:xfrm>
              <a:prstGeom prst="line">
                <a:avLst/>
              </a:prstGeom>
              <a:noFill/>
              <a:ln w="76200" cap="flat">
                <a:solidFill>
                  <a:srgbClr val="FFBB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  <p:sp>
            <p:nvSpPr>
              <p:cNvPr id="2064" name="Line 303"/>
              <p:cNvSpPr/>
              <p:nvPr/>
            </p:nvSpPr>
            <p:spPr>
              <a:xfrm flipV="1">
                <a:off x="-1" y="1892"/>
                <a:ext cx="1" cy="289426"/>
              </a:xfrm>
              <a:prstGeom prst="line">
                <a:avLst/>
              </a:prstGeom>
              <a:noFill/>
              <a:ln w="76200" cap="flat">
                <a:solidFill>
                  <a:srgbClr val="FFBB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defRPr sz="1800" b="0" spc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>
                  <a:latin typeface="方正黑体简体"/>
                  <a:cs typeface="+mn-ea"/>
                  <a:sym typeface="方正黑体简体"/>
                </a:endParaRPr>
              </a:p>
            </p:txBody>
          </p:sp>
        </p:grpSp>
      </p:grpSp>
      <p:sp>
        <p:nvSpPr>
          <p:cNvPr id="2067" name="Rectangle 101"/>
          <p:cNvSpPr txBox="1"/>
          <p:nvPr/>
        </p:nvSpPr>
        <p:spPr>
          <a:xfrm>
            <a:off x="706829" y="3430983"/>
            <a:ext cx="3585289" cy="47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>
            <a:lvl1pPr algn="l" defTabSz="901930">
              <a:lnSpc>
                <a:spcPct val="100000"/>
              </a:lnSpc>
              <a:spcBef>
                <a:spcPts val="1100"/>
              </a:spcBef>
              <a:defRPr sz="1900" b="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>
                <a:latin typeface="方正黑体简体"/>
                <a:ea typeface="微软雅黑"/>
                <a:cs typeface="+mn-ea"/>
                <a:sym typeface="方正黑体简体"/>
              </a:rPr>
              <a:t>Exchange  Threads</a:t>
            </a:r>
          </a:p>
        </p:txBody>
      </p:sp>
      <p:sp>
        <p:nvSpPr>
          <p:cNvPr id="2068" name="Rectangle 103"/>
          <p:cNvSpPr txBox="1"/>
          <p:nvPr/>
        </p:nvSpPr>
        <p:spPr>
          <a:xfrm>
            <a:off x="738596" y="3907573"/>
            <a:ext cx="3917769" cy="47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>
            <a:lvl1pPr algn="l" defTabSz="901930">
              <a:lnSpc>
                <a:spcPct val="100000"/>
              </a:lnSpc>
              <a:spcBef>
                <a:spcPts val="1100"/>
              </a:spcBef>
              <a:defRPr sz="1900" b="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>
                <a:latin typeface="方正黑体简体"/>
                <a:ea typeface="微软雅黑"/>
                <a:cs typeface="+mn-ea"/>
                <a:sym typeface="方正黑体简体"/>
              </a:rPr>
              <a:t>Hash Join Threads</a:t>
            </a:r>
          </a:p>
        </p:txBody>
      </p:sp>
      <p:sp>
        <p:nvSpPr>
          <p:cNvPr id="2069" name="Rectangle 106"/>
          <p:cNvSpPr txBox="1"/>
          <p:nvPr/>
        </p:nvSpPr>
        <p:spPr>
          <a:xfrm>
            <a:off x="721654" y="5056834"/>
            <a:ext cx="3445519" cy="47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>
            <a:lvl1pPr algn="l" defTabSz="901930">
              <a:lnSpc>
                <a:spcPct val="100000"/>
              </a:lnSpc>
              <a:spcBef>
                <a:spcPts val="1100"/>
              </a:spcBef>
              <a:defRPr sz="1900" b="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>
                <a:latin typeface="方正黑体简体"/>
                <a:ea typeface="微软雅黑"/>
                <a:cs typeface="+mn-ea"/>
                <a:sym typeface="方正黑体简体"/>
              </a:rPr>
              <a:t>Exchange Threads</a:t>
            </a:r>
          </a:p>
        </p:txBody>
      </p:sp>
      <p:sp>
        <p:nvSpPr>
          <p:cNvPr id="2070" name="Rectangle 105"/>
          <p:cNvSpPr txBox="1"/>
          <p:nvPr/>
        </p:nvSpPr>
        <p:spPr>
          <a:xfrm>
            <a:off x="696241" y="5510526"/>
            <a:ext cx="3290926" cy="47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>
            <a:lvl1pPr algn="l" defTabSz="901930">
              <a:lnSpc>
                <a:spcPct val="100000"/>
              </a:lnSpc>
              <a:spcBef>
                <a:spcPts val="1100"/>
              </a:spcBef>
              <a:defRPr sz="1900" b="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>
                <a:latin typeface="方正黑体简体"/>
                <a:ea typeface="微软雅黑"/>
                <a:cs typeface="+mn-ea"/>
                <a:sym typeface="方正黑体简体"/>
              </a:rPr>
              <a:t>Scan Threads (ticket)</a:t>
            </a:r>
          </a:p>
        </p:txBody>
      </p:sp>
      <p:sp>
        <p:nvSpPr>
          <p:cNvPr id="2071" name="Rectangle 102"/>
          <p:cNvSpPr txBox="1"/>
          <p:nvPr/>
        </p:nvSpPr>
        <p:spPr>
          <a:xfrm>
            <a:off x="9685929" y="3591277"/>
            <a:ext cx="2069007" cy="85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>
            <a:lvl1pPr algn="l" defTabSz="901930">
              <a:lnSpc>
                <a:spcPct val="100000"/>
              </a:lnSpc>
              <a:spcBef>
                <a:spcPts val="1100"/>
              </a:spcBef>
              <a:defRPr sz="1900" b="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>
                <a:latin typeface="方正黑体简体"/>
                <a:ea typeface="微软雅黑"/>
                <a:cs typeface="+mn-ea"/>
                <a:sym typeface="方正黑体简体"/>
              </a:rPr>
              <a:t>Exchange Threads</a:t>
            </a:r>
          </a:p>
        </p:txBody>
      </p:sp>
      <p:sp>
        <p:nvSpPr>
          <p:cNvPr id="2072" name="Rectangle 104"/>
          <p:cNvSpPr txBox="1"/>
          <p:nvPr/>
        </p:nvSpPr>
        <p:spPr>
          <a:xfrm>
            <a:off x="10081943" y="5065421"/>
            <a:ext cx="1823351" cy="85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>
            <a:lvl1pPr algn="l" defTabSz="901930">
              <a:lnSpc>
                <a:spcPct val="100000"/>
              </a:lnSpc>
              <a:spcBef>
                <a:spcPts val="1100"/>
              </a:spcBef>
              <a:defRPr sz="1900" b="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>
                <a:latin typeface="方正黑体简体"/>
                <a:ea typeface="微软雅黑"/>
                <a:cs typeface="+mn-ea"/>
                <a:sym typeface="方正黑体简体"/>
              </a:rPr>
              <a:t>Scan Threads (flightleg)</a:t>
            </a:r>
          </a:p>
        </p:txBody>
      </p:sp>
      <p:sp>
        <p:nvSpPr>
          <p:cNvPr id="2073" name="Rectangle 304"/>
          <p:cNvSpPr txBox="1"/>
          <p:nvPr/>
        </p:nvSpPr>
        <p:spPr>
          <a:xfrm>
            <a:off x="501411" y="1414405"/>
            <a:ext cx="11266232" cy="208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992" tIns="52992" rIns="52992" bIns="52992">
            <a:spAutoFit/>
          </a:bodyPr>
          <a:lstStyle/>
          <a:p>
            <a:pPr defTabSz="827431">
              <a:lnSpc>
                <a:spcPct val="130000"/>
              </a:lnSpc>
              <a:spcBef>
                <a:spcPts val="0"/>
              </a:spcBef>
              <a:defRPr sz="2500" b="0" spc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方正黑体简体"/>
                <a:cs typeface="+mn-ea"/>
                <a:sym typeface="方正黑体简体"/>
              </a:rPr>
              <a:t>select count(*) from tickets a, flightleg b </a:t>
            </a:r>
          </a:p>
          <a:p>
            <a:pPr defTabSz="827431">
              <a:lnSpc>
                <a:spcPct val="130000"/>
              </a:lnSpc>
              <a:spcBef>
                <a:spcPts val="0"/>
              </a:spcBef>
              <a:defRPr sz="2500" b="0" spc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方正黑体简体"/>
                <a:cs typeface="+mn-ea"/>
                <a:sym typeface="方正黑体简体"/>
              </a:rPr>
              <a:t>where a.flno =  b.flno </a:t>
            </a:r>
          </a:p>
          <a:p>
            <a:pPr defTabSz="827431">
              <a:lnSpc>
                <a:spcPct val="130000"/>
              </a:lnSpc>
              <a:spcBef>
                <a:spcPts val="0"/>
              </a:spcBef>
              <a:defRPr sz="2500" b="0" spc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方正黑体简体"/>
                <a:cs typeface="+mn-ea"/>
                <a:sym typeface="方正黑体简体"/>
              </a:rPr>
              <a:t>      and  orig=“DFW”  </a:t>
            </a:r>
          </a:p>
          <a:p>
            <a:pPr defTabSz="827431">
              <a:lnSpc>
                <a:spcPct val="130000"/>
              </a:lnSpc>
              <a:spcBef>
                <a:spcPts val="0"/>
              </a:spcBef>
              <a:defRPr sz="2500" b="0" spc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方正黑体简体"/>
                <a:cs typeface="+mn-ea"/>
                <a:sym typeface="方正黑体简体"/>
              </a:rPr>
              <a:t>order by a.class</a:t>
            </a:r>
          </a:p>
        </p:txBody>
      </p:sp>
      <p:sp>
        <p:nvSpPr>
          <p:cNvPr id="304" name="标题 1"/>
          <p:cNvSpPr txBox="1">
            <a:spLocks/>
          </p:cNvSpPr>
          <p:nvPr/>
        </p:nvSpPr>
        <p:spPr>
          <a:xfrm>
            <a:off x="275491" y="518625"/>
            <a:ext cx="11207263" cy="4815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spc="1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技术架构：</a:t>
            </a:r>
            <a:r>
              <a:rPr lang="en-US" altLang="zh-CN" dirty="0"/>
              <a:t>PDQ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5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</a:t>
            </a:r>
            <a:r>
              <a:rPr lang="en-US" altLang="zh-CN" dirty="0"/>
              <a:t>/</a:t>
            </a:r>
            <a:r>
              <a:rPr lang="zh-CN" altLang="en-US" dirty="0"/>
              <a:t>多线程结构</a:t>
            </a:r>
            <a:r>
              <a:rPr lang="en-US" altLang="zh-CN" dirty="0"/>
              <a:t>(</a:t>
            </a:r>
            <a:r>
              <a:rPr lang="en-US" altLang="zh-CN" b="0" dirty="0"/>
              <a:t>Process/Multi-Threading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高度并行</a:t>
            </a:r>
            <a:endParaRPr lang="en-US" altLang="zh-CN" dirty="0"/>
          </a:p>
          <a:p>
            <a:pPr marL="341630" lvl="1" indent="0">
              <a:lnSpc>
                <a:spcPct val="150000"/>
              </a:lnSpc>
              <a:buNone/>
            </a:pPr>
            <a:endParaRPr lang="zh-CN" altLang="en-US" dirty="0"/>
          </a:p>
        </p:txBody>
      </p:sp>
      <p:grpSp>
        <p:nvGrpSpPr>
          <p:cNvPr id="90" name="组合 89"/>
          <p:cNvGrpSpPr/>
          <p:nvPr/>
        </p:nvGrpSpPr>
        <p:grpSpPr>
          <a:xfrm>
            <a:off x="275590" y="1516380"/>
            <a:ext cx="6300470" cy="4349913"/>
            <a:chOff x="1202115" y="3235568"/>
            <a:chExt cx="6635862" cy="3020214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2896012" y="5834341"/>
              <a:ext cx="570230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buClr>
                  <a:schemeClr val="tx2"/>
                </a:buClr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串行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2042718" y="5201493"/>
              <a:ext cx="1102995" cy="227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扫描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(scan)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120727" y="4554037"/>
              <a:ext cx="1025525" cy="227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连接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(join)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094655" y="3929823"/>
              <a:ext cx="1050290" cy="227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buClr>
                  <a:schemeClr val="tx2"/>
                </a:buClr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排序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(sort)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1822102" y="3291840"/>
              <a:ext cx="36312" cy="258416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2925369" y="3959503"/>
              <a:ext cx="224155" cy="227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 b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 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4234128" y="5857658"/>
              <a:ext cx="570230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并行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6278843" y="5850194"/>
              <a:ext cx="976630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高度并行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4739757" y="3586928"/>
              <a:ext cx="224155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 b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 </a:t>
              </a:r>
            </a:p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en-US" altLang="zh-CN" sz="1600" b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3497248" y="4040095"/>
              <a:ext cx="2066925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buClr>
                  <a:schemeClr val="tx2"/>
                </a:buClr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并行的处理任务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(task)</a:t>
              </a: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5350975" y="3824742"/>
              <a:ext cx="224155" cy="227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 b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 </a:t>
              </a: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707380" y="4244879"/>
              <a:ext cx="290830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en-US" altLang="zh-CN" sz="1600" b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en-US" altLang="zh-CN" sz="1600" b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5557169" y="4482693"/>
              <a:ext cx="2270125" cy="569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将任务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(task)</a:t>
              </a: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分成子任务</a:t>
              </a:r>
            </a:p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且并行处理</a:t>
              </a: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7221731" y="4482693"/>
              <a:ext cx="224155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600" b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 </a:t>
              </a:r>
            </a:p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endParaRPr lang="en-US" altLang="zh-CN" sz="1600" b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1202115" y="4143358"/>
              <a:ext cx="570230" cy="398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时间</a:t>
              </a:r>
              <a:endPara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grpSp>
          <p:nvGrpSpPr>
            <p:cNvPr id="43" name="Group 25"/>
            <p:cNvGrpSpPr/>
            <p:nvPr/>
          </p:nvGrpSpPr>
          <p:grpSpPr bwMode="auto">
            <a:xfrm>
              <a:off x="3172676" y="3235568"/>
              <a:ext cx="45719" cy="2481113"/>
              <a:chOff x="1710" y="1111"/>
              <a:chExt cx="19" cy="1940"/>
            </a:xfrm>
          </p:grpSpPr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 flipV="1">
                <a:off x="1729" y="1132"/>
                <a:ext cx="0" cy="511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V="1">
                <a:off x="1710" y="1111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V="1">
                <a:off x="1729" y="1602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 flipV="1">
                <a:off x="1710" y="1580"/>
                <a:ext cx="0" cy="511"/>
              </a:xfrm>
              <a:prstGeom prst="line">
                <a:avLst/>
              </a:prstGeom>
              <a:noFill/>
              <a:ln w="127000">
                <a:solidFill>
                  <a:srgbClr val="E731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V="1">
                <a:off x="1729" y="2071"/>
                <a:ext cx="0" cy="511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7" name="Line 31"/>
              <p:cNvSpPr>
                <a:spLocks noChangeShapeType="1"/>
              </p:cNvSpPr>
              <p:nvPr/>
            </p:nvSpPr>
            <p:spPr bwMode="auto">
              <a:xfrm flipV="1">
                <a:off x="1710" y="2050"/>
                <a:ext cx="0" cy="510"/>
              </a:xfrm>
              <a:prstGeom prst="line">
                <a:avLst/>
              </a:prstGeom>
              <a:noFill/>
              <a:ln w="1270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8" name="Line 32"/>
              <p:cNvSpPr>
                <a:spLocks noChangeShapeType="1"/>
              </p:cNvSpPr>
              <p:nvPr/>
            </p:nvSpPr>
            <p:spPr bwMode="auto">
              <a:xfrm flipV="1">
                <a:off x="1729" y="2541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9" name="Line 33"/>
              <p:cNvSpPr>
                <a:spLocks noChangeShapeType="1"/>
              </p:cNvSpPr>
              <p:nvPr/>
            </p:nvSpPr>
            <p:spPr bwMode="auto">
              <a:xfrm flipV="1">
                <a:off x="1710" y="2519"/>
                <a:ext cx="0" cy="511"/>
              </a:xfrm>
              <a:prstGeom prst="line">
                <a:avLst/>
              </a:prstGeom>
              <a:noFill/>
              <a:ln w="127000">
                <a:solidFill>
                  <a:srgbClr val="2CC3A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4" name="Group 34"/>
            <p:cNvGrpSpPr/>
            <p:nvPr/>
          </p:nvGrpSpPr>
          <p:grpSpPr bwMode="auto">
            <a:xfrm>
              <a:off x="4141448" y="4555358"/>
              <a:ext cx="677331" cy="1154718"/>
              <a:chOff x="2425" y="2269"/>
              <a:chExt cx="446" cy="777"/>
            </a:xfrm>
          </p:grpSpPr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 flipV="1">
                <a:off x="2444" y="2546"/>
                <a:ext cx="0" cy="50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5" name="Line 36"/>
              <p:cNvSpPr>
                <a:spLocks noChangeShapeType="1"/>
              </p:cNvSpPr>
              <p:nvPr/>
            </p:nvSpPr>
            <p:spPr bwMode="auto">
              <a:xfrm flipV="1">
                <a:off x="2425" y="2525"/>
                <a:ext cx="0" cy="499"/>
              </a:xfrm>
              <a:prstGeom prst="line">
                <a:avLst/>
              </a:prstGeom>
              <a:noFill/>
              <a:ln w="127000">
                <a:solidFill>
                  <a:srgbClr val="2CC3A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 flipV="1">
                <a:off x="2591" y="2482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7" name="Line 38"/>
              <p:cNvSpPr>
                <a:spLocks noChangeShapeType="1"/>
              </p:cNvSpPr>
              <p:nvPr/>
            </p:nvSpPr>
            <p:spPr bwMode="auto">
              <a:xfrm flipV="1">
                <a:off x="2572" y="2461"/>
                <a:ext cx="0" cy="510"/>
              </a:xfrm>
              <a:prstGeom prst="line">
                <a:avLst/>
              </a:prstGeom>
              <a:noFill/>
              <a:ln w="1270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8" name="Line 39"/>
              <p:cNvSpPr>
                <a:spLocks noChangeShapeType="1"/>
              </p:cNvSpPr>
              <p:nvPr/>
            </p:nvSpPr>
            <p:spPr bwMode="auto">
              <a:xfrm flipV="1">
                <a:off x="2734" y="2381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9" name="Line 40"/>
              <p:cNvSpPr>
                <a:spLocks noChangeShapeType="1"/>
              </p:cNvSpPr>
              <p:nvPr/>
            </p:nvSpPr>
            <p:spPr bwMode="auto">
              <a:xfrm flipV="1">
                <a:off x="2715" y="2359"/>
                <a:ext cx="0" cy="511"/>
              </a:xfrm>
              <a:prstGeom prst="line">
                <a:avLst/>
              </a:prstGeom>
              <a:noFill/>
              <a:ln w="127000">
                <a:solidFill>
                  <a:srgbClr val="E731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0" name="Line 41"/>
              <p:cNvSpPr>
                <a:spLocks noChangeShapeType="1"/>
              </p:cNvSpPr>
              <p:nvPr/>
            </p:nvSpPr>
            <p:spPr bwMode="auto">
              <a:xfrm flipV="1">
                <a:off x="2871" y="2290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1" name="Line 42"/>
              <p:cNvSpPr>
                <a:spLocks noChangeShapeType="1"/>
              </p:cNvSpPr>
              <p:nvPr/>
            </p:nvSpPr>
            <p:spPr bwMode="auto">
              <a:xfrm flipV="1">
                <a:off x="2852" y="2269"/>
                <a:ext cx="0" cy="51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5" name="Group 43"/>
            <p:cNvGrpSpPr/>
            <p:nvPr/>
          </p:nvGrpSpPr>
          <p:grpSpPr bwMode="auto">
            <a:xfrm>
              <a:off x="5660720" y="5387706"/>
              <a:ext cx="381841" cy="322370"/>
              <a:chOff x="3426" y="2829"/>
              <a:chExt cx="251" cy="217"/>
            </a:xfrm>
          </p:grpSpPr>
          <p:sp>
            <p:nvSpPr>
              <p:cNvPr id="68" name="Line 44"/>
              <p:cNvSpPr>
                <a:spLocks noChangeShapeType="1"/>
              </p:cNvSpPr>
              <p:nvPr/>
            </p:nvSpPr>
            <p:spPr bwMode="auto">
              <a:xfrm flipV="1">
                <a:off x="3677" y="2850"/>
                <a:ext cx="0" cy="19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3658" y="2829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2CC3A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3558" y="2850"/>
                <a:ext cx="0" cy="19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1" name="Line 47"/>
              <p:cNvSpPr>
                <a:spLocks noChangeShapeType="1"/>
              </p:cNvSpPr>
              <p:nvPr/>
            </p:nvSpPr>
            <p:spPr bwMode="auto">
              <a:xfrm flipV="1">
                <a:off x="3539" y="2829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2CC3A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 flipV="1">
                <a:off x="3445" y="2850"/>
                <a:ext cx="0" cy="19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 flipV="1">
                <a:off x="3426" y="2829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2CC3A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6" name="Group 50"/>
            <p:cNvGrpSpPr/>
            <p:nvPr/>
          </p:nvGrpSpPr>
          <p:grpSpPr bwMode="auto">
            <a:xfrm>
              <a:off x="6200426" y="5330895"/>
              <a:ext cx="380493" cy="322370"/>
              <a:chOff x="3781" y="2791"/>
              <a:chExt cx="251" cy="217"/>
            </a:xfrm>
          </p:grpSpPr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 flipV="1">
                <a:off x="4032" y="2813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 flipV="1">
                <a:off x="4013" y="2791"/>
                <a:ext cx="0" cy="196"/>
              </a:xfrm>
              <a:prstGeom prst="line">
                <a:avLst/>
              </a:prstGeom>
              <a:noFill/>
              <a:ln w="1270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4" name="Line 53"/>
              <p:cNvSpPr>
                <a:spLocks noChangeShapeType="1"/>
              </p:cNvSpPr>
              <p:nvPr/>
            </p:nvSpPr>
            <p:spPr bwMode="auto">
              <a:xfrm flipV="1">
                <a:off x="3914" y="2813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5" name="Line 54"/>
              <p:cNvSpPr>
                <a:spLocks noChangeShapeType="1"/>
              </p:cNvSpPr>
              <p:nvPr/>
            </p:nvSpPr>
            <p:spPr bwMode="auto">
              <a:xfrm flipV="1">
                <a:off x="3895" y="2791"/>
                <a:ext cx="0" cy="196"/>
              </a:xfrm>
              <a:prstGeom prst="line">
                <a:avLst/>
              </a:prstGeom>
              <a:noFill/>
              <a:ln w="1270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6" name="Line 55"/>
              <p:cNvSpPr>
                <a:spLocks noChangeShapeType="1"/>
              </p:cNvSpPr>
              <p:nvPr/>
            </p:nvSpPr>
            <p:spPr bwMode="auto">
              <a:xfrm flipV="1">
                <a:off x="3800" y="2813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7" name="Line 56"/>
              <p:cNvSpPr>
                <a:spLocks noChangeShapeType="1"/>
              </p:cNvSpPr>
              <p:nvPr/>
            </p:nvSpPr>
            <p:spPr bwMode="auto">
              <a:xfrm flipV="1">
                <a:off x="3781" y="2791"/>
                <a:ext cx="0" cy="196"/>
              </a:xfrm>
              <a:prstGeom prst="line">
                <a:avLst/>
              </a:prstGeom>
              <a:noFill/>
              <a:ln w="1270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7" name="Group 57"/>
            <p:cNvGrpSpPr/>
            <p:nvPr/>
          </p:nvGrpSpPr>
          <p:grpSpPr bwMode="auto">
            <a:xfrm>
              <a:off x="6717194" y="5292580"/>
              <a:ext cx="383191" cy="322370"/>
              <a:chOff x="4122" y="2765"/>
              <a:chExt cx="252" cy="217"/>
            </a:xfrm>
          </p:grpSpPr>
          <p:sp>
            <p:nvSpPr>
              <p:cNvPr id="56" name="Line 58"/>
              <p:cNvSpPr>
                <a:spLocks noChangeShapeType="1"/>
              </p:cNvSpPr>
              <p:nvPr/>
            </p:nvSpPr>
            <p:spPr bwMode="auto">
              <a:xfrm flipV="1">
                <a:off x="4374" y="2786"/>
                <a:ext cx="0" cy="19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 flipV="1">
                <a:off x="4355" y="2765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E731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 flipV="1">
                <a:off x="4255" y="2786"/>
                <a:ext cx="0" cy="19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" name="Line 61"/>
              <p:cNvSpPr>
                <a:spLocks noChangeShapeType="1"/>
              </p:cNvSpPr>
              <p:nvPr/>
            </p:nvSpPr>
            <p:spPr bwMode="auto">
              <a:xfrm flipV="1">
                <a:off x="4236" y="2765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E731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 flipV="1">
                <a:off x="4141" y="2786"/>
                <a:ext cx="0" cy="196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 flipV="1">
                <a:off x="4122" y="2765"/>
                <a:ext cx="0" cy="195"/>
              </a:xfrm>
              <a:prstGeom prst="line">
                <a:avLst/>
              </a:prstGeom>
              <a:noFill/>
              <a:ln w="127000">
                <a:solidFill>
                  <a:srgbClr val="E731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 flipV="1">
              <a:off x="7631995" y="5276726"/>
              <a:ext cx="0" cy="290661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Line 65"/>
            <p:cNvSpPr>
              <a:spLocks noChangeShapeType="1"/>
            </p:cNvSpPr>
            <p:nvPr/>
          </p:nvSpPr>
          <p:spPr bwMode="auto">
            <a:xfrm flipV="1">
              <a:off x="7603661" y="5245018"/>
              <a:ext cx="0" cy="28934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0" name="Line 66"/>
            <p:cNvSpPr>
              <a:spLocks noChangeShapeType="1"/>
            </p:cNvSpPr>
            <p:nvPr/>
          </p:nvSpPr>
          <p:spPr bwMode="auto">
            <a:xfrm flipV="1">
              <a:off x="7452544" y="5276726"/>
              <a:ext cx="0" cy="290661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 flipV="1">
              <a:off x="7424209" y="5245018"/>
              <a:ext cx="0" cy="28934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 flipV="1">
              <a:off x="7278488" y="5276726"/>
              <a:ext cx="0" cy="290661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V="1">
              <a:off x="7250154" y="5245018"/>
              <a:ext cx="0" cy="28934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Line 70"/>
            <p:cNvSpPr>
              <a:spLocks noChangeShapeType="1"/>
            </p:cNvSpPr>
            <p:nvPr/>
          </p:nvSpPr>
          <p:spPr bwMode="auto">
            <a:xfrm>
              <a:off x="1820739" y="5823156"/>
              <a:ext cx="6017238" cy="14873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2089360" y="3381117"/>
              <a:ext cx="945515" cy="227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algn="ctr" defTabSz="641350">
                <a:spcBef>
                  <a:spcPct val="0"/>
                </a:spcBef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写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(write)</a:t>
              </a:r>
            </a:p>
          </p:txBody>
        </p:sp>
      </p:grpSp>
      <p:sp>
        <p:nvSpPr>
          <p:cNvPr id="91" name="内容占位符 2"/>
          <p:cNvSpPr txBox="1"/>
          <p:nvPr/>
        </p:nvSpPr>
        <p:spPr bwMode="auto">
          <a:xfrm>
            <a:off x="6778528" y="2183476"/>
            <a:ext cx="4093636" cy="19630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vert="horz" wrap="square" lIns="0" tIns="0" rIns="0" bIns="0" numCol="1" anchor="t" anchorCtr="0" compatLnSpc="1"/>
          <a:lstStyle>
            <a:lvl1pPr marL="0" indent="-28829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570230" indent="-22860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-230505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259205" indent="-230505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sz="1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1602105" indent="-22860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0593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5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7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9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163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select </a:t>
            </a:r>
            <a:r>
              <a:rPr lang="en-US" altLang="zh-CN" b="0" kern="0" dirty="0" err="1">
                <a:solidFill>
                  <a:srgbClr val="000000"/>
                </a:solidFill>
                <a:cs typeface="宋体" panose="02010600030101010101" pitchFamily="2" charset="-122"/>
              </a:rPr>
              <a:t>cust_name,order_no</a:t>
            </a: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 </a:t>
            </a:r>
          </a:p>
          <a:p>
            <a:pPr marL="34163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from customer </a:t>
            </a:r>
            <a:r>
              <a:rPr lang="en-US" altLang="zh-CN" b="0" kern="0" dirty="0" err="1">
                <a:solidFill>
                  <a:srgbClr val="000000"/>
                </a:solidFill>
                <a:cs typeface="宋体" panose="02010600030101010101" pitchFamily="2" charset="-122"/>
              </a:rPr>
              <a:t>a,orders</a:t>
            </a: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 b</a:t>
            </a:r>
          </a:p>
          <a:p>
            <a:pPr marL="34163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where </a:t>
            </a:r>
            <a:r>
              <a:rPr lang="en-US" altLang="zh-CN" b="0" kern="0" dirty="0" err="1">
                <a:solidFill>
                  <a:srgbClr val="000000"/>
                </a:solidFill>
                <a:cs typeface="宋体" panose="02010600030101010101" pitchFamily="2" charset="-122"/>
              </a:rPr>
              <a:t>a.cust_no</a:t>
            </a: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 = </a:t>
            </a:r>
            <a:r>
              <a:rPr lang="en-US" altLang="zh-CN" b="0" kern="0" dirty="0" err="1">
                <a:solidFill>
                  <a:srgbClr val="000000"/>
                </a:solidFill>
                <a:cs typeface="宋体" panose="02010600030101010101" pitchFamily="2" charset="-122"/>
              </a:rPr>
              <a:t>b.order_no</a:t>
            </a: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 </a:t>
            </a:r>
          </a:p>
          <a:p>
            <a:pPr marL="34163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order by </a:t>
            </a:r>
            <a:r>
              <a:rPr lang="en-US" altLang="zh-CN" b="0" kern="0" dirty="0" err="1">
                <a:solidFill>
                  <a:srgbClr val="000000"/>
                </a:solidFill>
                <a:cs typeface="宋体" panose="02010600030101010101" pitchFamily="2" charset="-122"/>
              </a:rPr>
              <a:t>a.cust_name</a:t>
            </a:r>
            <a:r>
              <a:rPr lang="en-US" altLang="zh-CN" b="0" kern="0" dirty="0">
                <a:solidFill>
                  <a:srgbClr val="000000"/>
                </a:solidFill>
                <a:cs typeface="宋体" panose="02010600030101010101" pitchFamily="2" charset="-122"/>
              </a:rPr>
              <a:t>;</a:t>
            </a:r>
          </a:p>
          <a:p>
            <a:pPr marL="34163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b="0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内容提要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954" y="1736704"/>
            <a:ext cx="10536392" cy="41591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事务型关系数据库的基本原理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err="1"/>
              <a:t>GBase</a:t>
            </a:r>
            <a:r>
              <a:rPr lang="en-US" altLang="zh-CN" sz="2400" dirty="0"/>
              <a:t> 8s </a:t>
            </a:r>
            <a:r>
              <a:rPr lang="zh-CN" altLang="en-US" sz="2400" dirty="0"/>
              <a:t>数据库架构</a:t>
            </a:r>
            <a:endParaRPr lang="en-US" altLang="zh-CN" sz="2400" dirty="0"/>
          </a:p>
          <a:p>
            <a:pPr lv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GBase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多线程架构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GBase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共享内存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GBase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磁盘存储基本概念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GBase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</a:t>
            </a:r>
            <a:r>
              <a:rPr lang="en-US" altLang="zh-CN" dirty="0"/>
              <a:t>/</a:t>
            </a:r>
            <a:r>
              <a:rPr lang="zh-CN" altLang="en-US" dirty="0"/>
              <a:t>多线程结构</a:t>
            </a:r>
            <a:r>
              <a:rPr lang="en-US" altLang="zh-CN" dirty="0"/>
              <a:t>(</a:t>
            </a:r>
            <a:r>
              <a:rPr lang="en-US" altLang="zh-CN" b="0" dirty="0"/>
              <a:t>Process/Multi-Threading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高度并行</a:t>
            </a:r>
          </a:p>
          <a:p>
            <a:pPr marL="341630" lvl="1" indent="0">
              <a:lnSpc>
                <a:spcPct val="150000"/>
              </a:lnSpc>
              <a:buNone/>
            </a:pP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7112635" y="4274820"/>
            <a:ext cx="2650490" cy="1855470"/>
            <a:chOff x="3683" y="6194"/>
            <a:chExt cx="4174" cy="2922"/>
          </a:xfrm>
        </p:grpSpPr>
        <p:grpSp>
          <p:nvGrpSpPr>
            <p:cNvPr id="92" name="Group 284"/>
            <p:cNvGrpSpPr/>
            <p:nvPr/>
          </p:nvGrpSpPr>
          <p:grpSpPr bwMode="auto">
            <a:xfrm>
              <a:off x="3816" y="6194"/>
              <a:ext cx="3190" cy="2041"/>
              <a:chOff x="3674" y="174"/>
              <a:chExt cx="1357" cy="872"/>
            </a:xfrm>
          </p:grpSpPr>
          <p:sp>
            <p:nvSpPr>
              <p:cNvPr id="93" name="Oval 285"/>
              <p:cNvSpPr>
                <a:spLocks noChangeArrowheads="1"/>
              </p:cNvSpPr>
              <p:nvPr/>
            </p:nvSpPr>
            <p:spPr bwMode="auto">
              <a:xfrm>
                <a:off x="3674" y="174"/>
                <a:ext cx="1357" cy="872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>
                    <a:schemeClr val="tx2"/>
                  </a:buClr>
                  <a:buFont typeface="Webdings" panose="05030102010509060703" charset="0"/>
                  <a:buNone/>
                </a:pPr>
                <a:endParaRPr lang="zh-CN" b="0"/>
              </a:p>
            </p:txBody>
          </p:sp>
          <p:sp>
            <p:nvSpPr>
              <p:cNvPr id="94" name="Line 286"/>
              <p:cNvSpPr>
                <a:spLocks noChangeShapeType="1"/>
              </p:cNvSpPr>
              <p:nvPr/>
            </p:nvSpPr>
            <p:spPr bwMode="auto">
              <a:xfrm>
                <a:off x="3774" y="378"/>
                <a:ext cx="2" cy="465"/>
              </a:xfrm>
              <a:prstGeom prst="line">
                <a:avLst/>
              </a:prstGeom>
              <a:noFill/>
              <a:ln w="12700">
                <a:solidFill>
                  <a:srgbClr val="676767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Line 287"/>
              <p:cNvSpPr>
                <a:spLocks noChangeShapeType="1"/>
              </p:cNvSpPr>
              <p:nvPr/>
            </p:nvSpPr>
            <p:spPr bwMode="auto">
              <a:xfrm>
                <a:off x="3811" y="843"/>
                <a:ext cx="1015" cy="0"/>
              </a:xfrm>
              <a:prstGeom prst="line">
                <a:avLst/>
              </a:prstGeom>
              <a:noFill/>
              <a:ln w="12700">
                <a:solidFill>
                  <a:srgbClr val="676767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6" name="Group 288"/>
              <p:cNvGrpSpPr/>
              <p:nvPr/>
            </p:nvGrpSpPr>
            <p:grpSpPr bwMode="auto">
              <a:xfrm>
                <a:off x="4104" y="534"/>
                <a:ext cx="142" cy="170"/>
                <a:chOff x="4104" y="534"/>
                <a:chExt cx="142" cy="170"/>
              </a:xfrm>
            </p:grpSpPr>
            <p:sp>
              <p:nvSpPr>
                <p:cNvPr id="109" name="Line 289"/>
                <p:cNvSpPr>
                  <a:spLocks noChangeShapeType="1"/>
                </p:cNvSpPr>
                <p:nvPr/>
              </p:nvSpPr>
              <p:spPr bwMode="auto">
                <a:xfrm>
                  <a:off x="4175" y="534"/>
                  <a:ext cx="0" cy="170"/>
                </a:xfrm>
                <a:prstGeom prst="line">
                  <a:avLst/>
                </a:prstGeom>
                <a:noFill/>
                <a:ln w="76200">
                  <a:solidFill>
                    <a:srgbClr val="8955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Line 290"/>
                <p:cNvSpPr>
                  <a:spLocks noChangeShapeType="1"/>
                </p:cNvSpPr>
                <p:nvPr/>
              </p:nvSpPr>
              <p:spPr bwMode="auto">
                <a:xfrm>
                  <a:off x="4104" y="534"/>
                  <a:ext cx="0" cy="170"/>
                </a:xfrm>
                <a:prstGeom prst="line">
                  <a:avLst/>
                </a:prstGeom>
                <a:noFill/>
                <a:ln w="76200">
                  <a:solidFill>
                    <a:srgbClr val="8955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Line 291"/>
                <p:cNvSpPr>
                  <a:spLocks noChangeShapeType="1"/>
                </p:cNvSpPr>
                <p:nvPr/>
              </p:nvSpPr>
              <p:spPr bwMode="auto">
                <a:xfrm>
                  <a:off x="4246" y="534"/>
                  <a:ext cx="0" cy="170"/>
                </a:xfrm>
                <a:prstGeom prst="line">
                  <a:avLst/>
                </a:prstGeom>
                <a:noFill/>
                <a:ln w="76200">
                  <a:solidFill>
                    <a:srgbClr val="8955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97" name="Group 292"/>
              <p:cNvGrpSpPr/>
              <p:nvPr/>
            </p:nvGrpSpPr>
            <p:grpSpPr bwMode="auto">
              <a:xfrm>
                <a:off x="4330" y="496"/>
                <a:ext cx="165" cy="161"/>
                <a:chOff x="4330" y="496"/>
                <a:chExt cx="165" cy="161"/>
              </a:xfrm>
            </p:grpSpPr>
            <p:sp>
              <p:nvSpPr>
                <p:cNvPr id="106" name="Line 293"/>
                <p:cNvSpPr>
                  <a:spLocks noChangeShapeType="1"/>
                </p:cNvSpPr>
                <p:nvPr/>
              </p:nvSpPr>
              <p:spPr bwMode="auto">
                <a:xfrm>
                  <a:off x="4495" y="496"/>
                  <a:ext cx="0" cy="161"/>
                </a:xfrm>
                <a:prstGeom prst="line">
                  <a:avLst/>
                </a:prstGeom>
                <a:noFill/>
                <a:ln w="76200">
                  <a:solidFill>
                    <a:srgbClr val="E731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Line 294"/>
                <p:cNvSpPr>
                  <a:spLocks noChangeShapeType="1"/>
                </p:cNvSpPr>
                <p:nvPr/>
              </p:nvSpPr>
              <p:spPr bwMode="auto">
                <a:xfrm>
                  <a:off x="4410" y="496"/>
                  <a:ext cx="0" cy="161"/>
                </a:xfrm>
                <a:prstGeom prst="line">
                  <a:avLst/>
                </a:prstGeom>
                <a:noFill/>
                <a:ln w="76200">
                  <a:solidFill>
                    <a:srgbClr val="E731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08" name="Line 295"/>
                <p:cNvSpPr>
                  <a:spLocks noChangeShapeType="1"/>
                </p:cNvSpPr>
                <p:nvPr/>
              </p:nvSpPr>
              <p:spPr bwMode="auto">
                <a:xfrm>
                  <a:off x="4330" y="496"/>
                  <a:ext cx="0" cy="161"/>
                </a:xfrm>
                <a:prstGeom prst="line">
                  <a:avLst/>
                </a:prstGeom>
                <a:noFill/>
                <a:ln w="76200">
                  <a:solidFill>
                    <a:srgbClr val="E731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98" name="Group 296"/>
              <p:cNvGrpSpPr/>
              <p:nvPr/>
            </p:nvGrpSpPr>
            <p:grpSpPr bwMode="auto">
              <a:xfrm>
                <a:off x="4585" y="465"/>
                <a:ext cx="147" cy="152"/>
                <a:chOff x="4585" y="465"/>
                <a:chExt cx="147" cy="152"/>
              </a:xfrm>
            </p:grpSpPr>
            <p:sp>
              <p:nvSpPr>
                <p:cNvPr id="103" name="Line 297"/>
                <p:cNvSpPr>
                  <a:spLocks noChangeShapeType="1"/>
                </p:cNvSpPr>
                <p:nvPr/>
              </p:nvSpPr>
              <p:spPr bwMode="auto">
                <a:xfrm>
                  <a:off x="4585" y="465"/>
                  <a:ext cx="0" cy="152"/>
                </a:xfrm>
                <a:prstGeom prst="line">
                  <a:avLst/>
                </a:prstGeom>
                <a:noFill/>
                <a:ln w="76200">
                  <a:solidFill>
                    <a:srgbClr val="FF652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Line 298"/>
                <p:cNvSpPr>
                  <a:spLocks noChangeShapeType="1"/>
                </p:cNvSpPr>
                <p:nvPr/>
              </p:nvSpPr>
              <p:spPr bwMode="auto">
                <a:xfrm>
                  <a:off x="4732" y="465"/>
                  <a:ext cx="0" cy="152"/>
                </a:xfrm>
                <a:prstGeom prst="line">
                  <a:avLst/>
                </a:prstGeom>
                <a:noFill/>
                <a:ln w="76200">
                  <a:solidFill>
                    <a:srgbClr val="FF652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Line 299"/>
                <p:cNvSpPr>
                  <a:spLocks noChangeShapeType="1"/>
                </p:cNvSpPr>
                <p:nvPr/>
              </p:nvSpPr>
              <p:spPr bwMode="auto">
                <a:xfrm>
                  <a:off x="4658" y="465"/>
                  <a:ext cx="0" cy="152"/>
                </a:xfrm>
                <a:prstGeom prst="line">
                  <a:avLst/>
                </a:prstGeom>
                <a:noFill/>
                <a:ln w="76200">
                  <a:solidFill>
                    <a:srgbClr val="FF652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9" name="Group 300"/>
              <p:cNvGrpSpPr/>
              <p:nvPr/>
            </p:nvGrpSpPr>
            <p:grpSpPr bwMode="auto">
              <a:xfrm>
                <a:off x="3872" y="579"/>
                <a:ext cx="138" cy="154"/>
                <a:chOff x="3872" y="579"/>
                <a:chExt cx="138" cy="154"/>
              </a:xfrm>
            </p:grpSpPr>
            <p:sp>
              <p:nvSpPr>
                <p:cNvPr id="100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4009" y="579"/>
                  <a:ext cx="1" cy="154"/>
                </a:xfrm>
                <a:prstGeom prst="line">
                  <a:avLst/>
                </a:prstGeom>
                <a:noFill/>
                <a:ln w="76200">
                  <a:solidFill>
                    <a:srgbClr val="2CC3A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932" y="580"/>
                  <a:ext cx="1" cy="153"/>
                </a:xfrm>
                <a:prstGeom prst="line">
                  <a:avLst/>
                </a:prstGeom>
                <a:noFill/>
                <a:ln w="76200">
                  <a:solidFill>
                    <a:srgbClr val="2CC3A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872" y="580"/>
                  <a:ext cx="0" cy="153"/>
                </a:xfrm>
                <a:prstGeom prst="line">
                  <a:avLst/>
                </a:prstGeom>
                <a:noFill/>
                <a:ln w="76200">
                  <a:solidFill>
                    <a:srgbClr val="2CC3A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" name="Rectangle 7"/>
            <p:cNvSpPr>
              <a:spLocks noChangeArrowheads="1"/>
            </p:cNvSpPr>
            <p:nvPr/>
          </p:nvSpPr>
          <p:spPr bwMode="auto">
            <a:xfrm>
              <a:off x="3683" y="8586"/>
              <a:ext cx="4174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扫描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(scan)</a:t>
              </a:r>
              <a:r>
                <a:rPr lang="zh-CN" altLang="en-US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线程</a:t>
              </a:r>
              <a:r>
                <a:rPr lang="en-US" altLang="zh-CN" sz="16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 customer</a:t>
              </a:r>
              <a:endParaRPr lang="zh-CN" altLang="en-US" sz="18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5590" y="1248410"/>
            <a:ext cx="6162040" cy="4859655"/>
            <a:chOff x="7274" y="2256"/>
            <a:chExt cx="9370" cy="7154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flipH="1">
              <a:off x="7274" y="2256"/>
              <a:ext cx="6384" cy="7127"/>
            </a:xfrm>
            <a:prstGeom prst="rect">
              <a:avLst/>
            </a:prstGeom>
          </p:spPr>
        </p:pic>
        <p:sp>
          <p:nvSpPr>
            <p:cNvPr id="112" name="Rectangle 103"/>
            <p:cNvSpPr>
              <a:spLocks noChangeArrowheads="1"/>
            </p:cNvSpPr>
            <p:nvPr/>
          </p:nvSpPr>
          <p:spPr bwMode="auto">
            <a:xfrm>
              <a:off x="13739" y="5929"/>
              <a:ext cx="2905" cy="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defTabSz="641350"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哈希</a:t>
              </a: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(Hash)</a:t>
              </a: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连接线程</a:t>
              </a:r>
              <a:endParaRPr lang="en-US" altLang="zh-CN" sz="14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/>
          </p:nvSpPr>
          <p:spPr bwMode="auto">
            <a:xfrm>
              <a:off x="13739" y="5175"/>
              <a:ext cx="2905" cy="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defTabSz="641350"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Exchange </a:t>
              </a: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线程</a:t>
              </a:r>
              <a:endParaRPr lang="en-US" altLang="zh-CN" sz="14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13739" y="4140"/>
              <a:ext cx="2905" cy="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排序</a:t>
              </a: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(sort)</a:t>
              </a: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线程</a:t>
              </a:r>
            </a:p>
          </p:txBody>
        </p:sp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14312" y="8642"/>
              <a:ext cx="2242" cy="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扫描</a:t>
              </a: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(scan)</a:t>
              </a: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线程</a:t>
              </a:r>
              <a:endParaRPr lang="en-US" altLang="zh-CN" sz="14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  <a:p>
              <a:pPr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orders</a:t>
              </a:r>
              <a:endParaRPr lang="zh-CN" altLang="en-US" sz="14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/>
          </p:nvSpPr>
          <p:spPr bwMode="auto">
            <a:xfrm>
              <a:off x="14312" y="7906"/>
              <a:ext cx="2242" cy="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defTabSz="641350"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Exchange </a:t>
              </a: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线程</a:t>
              </a:r>
              <a:endParaRPr lang="en-US" altLang="zh-CN" sz="14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flipH="1">
              <a:off x="13058" y="4422"/>
              <a:ext cx="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 flipH="1">
              <a:off x="13058" y="5440"/>
              <a:ext cx="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0" name="Line 5"/>
            <p:cNvSpPr>
              <a:spLocks noChangeShapeType="1"/>
            </p:cNvSpPr>
            <p:nvPr/>
          </p:nvSpPr>
          <p:spPr bwMode="auto">
            <a:xfrm flipH="1">
              <a:off x="13058" y="6153"/>
              <a:ext cx="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7604" y="8866"/>
              <a:ext cx="680" cy="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" name="Rectangle 106"/>
            <p:cNvSpPr>
              <a:spLocks noChangeArrowheads="1"/>
            </p:cNvSpPr>
            <p:nvPr/>
          </p:nvSpPr>
          <p:spPr bwMode="auto">
            <a:xfrm>
              <a:off x="13739" y="3441"/>
              <a:ext cx="2905" cy="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153" tIns="41076" rIns="82153" bIns="41076">
              <a:spAutoFit/>
            </a:bodyPr>
            <a:lstStyle/>
            <a:p>
              <a:pPr defTabSz="641350">
                <a:buClr>
                  <a:schemeClr val="tx2"/>
                </a:buClr>
                <a:buFont typeface="Webdings" panose="05030102010509060703" charset="0"/>
                <a:buNone/>
              </a:pPr>
              <a:r>
                <a:rPr lang="en-US" altLang="zh-CN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Exchange </a:t>
              </a:r>
              <a:r>
                <a:rPr lang="zh-CN" altLang="en-US" sz="1400" b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线程</a:t>
              </a:r>
              <a:endParaRPr lang="en-US" altLang="zh-CN" sz="1400" b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23" name="Line 5"/>
            <p:cNvSpPr>
              <a:spLocks noChangeShapeType="1"/>
            </p:cNvSpPr>
            <p:nvPr/>
          </p:nvSpPr>
          <p:spPr bwMode="auto">
            <a:xfrm flipH="1">
              <a:off x="13058" y="3663"/>
              <a:ext cx="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" name="Line 5"/>
            <p:cNvSpPr>
              <a:spLocks noChangeShapeType="1"/>
            </p:cNvSpPr>
            <p:nvPr/>
          </p:nvSpPr>
          <p:spPr bwMode="auto">
            <a:xfrm flipH="1">
              <a:off x="13658" y="8163"/>
              <a:ext cx="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 flipH="1">
              <a:off x="13658" y="9021"/>
              <a:ext cx="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" name="内容占位符 2"/>
          <p:cNvSpPr txBox="1"/>
          <p:nvPr/>
        </p:nvSpPr>
        <p:spPr bwMode="auto">
          <a:xfrm>
            <a:off x="6567805" y="1818640"/>
            <a:ext cx="3604260" cy="2265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vert="horz" wrap="square" lIns="0" tIns="0" rIns="0" bIns="0" numCol="1" anchor="t" anchorCtr="0" compatLnSpc="1"/>
          <a:lstStyle>
            <a:lvl1pPr marL="0" indent="-28829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570230" indent="-22860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-230505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259205" indent="-230505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sz="1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1602105" indent="-228600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0593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5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7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90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1630" lvl="1" indent="0">
              <a:lnSpc>
                <a:spcPct val="150000"/>
              </a:lnSpc>
              <a:buNone/>
            </a:pP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select </a:t>
            </a:r>
            <a:r>
              <a:rPr lang="en-US" altLang="zh-CN" b="0" dirty="0" err="1">
                <a:solidFill>
                  <a:srgbClr val="000000"/>
                </a:solidFill>
                <a:cs typeface="宋体" panose="02010600030101010101" pitchFamily="2" charset="-122"/>
              </a:rPr>
              <a:t>cust_name,order_no</a:t>
            </a: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 </a:t>
            </a:r>
          </a:p>
          <a:p>
            <a:pPr marL="341630" lvl="1" indent="0">
              <a:lnSpc>
                <a:spcPct val="150000"/>
              </a:lnSpc>
              <a:buNone/>
            </a:pP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from customer </a:t>
            </a:r>
            <a:r>
              <a:rPr lang="en-US" altLang="zh-CN" b="0" dirty="0" err="1">
                <a:solidFill>
                  <a:srgbClr val="000000"/>
                </a:solidFill>
                <a:cs typeface="宋体" panose="02010600030101010101" pitchFamily="2" charset="-122"/>
              </a:rPr>
              <a:t>a,orders</a:t>
            </a: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 b</a:t>
            </a:r>
          </a:p>
          <a:p>
            <a:pPr marL="341630" lvl="1" indent="0">
              <a:lnSpc>
                <a:spcPct val="150000"/>
              </a:lnSpc>
              <a:buNone/>
            </a:pP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where </a:t>
            </a:r>
            <a:r>
              <a:rPr lang="en-US" altLang="zh-CN" b="0" dirty="0" err="1">
                <a:solidFill>
                  <a:srgbClr val="000000"/>
                </a:solidFill>
                <a:cs typeface="宋体" panose="02010600030101010101" pitchFamily="2" charset="-122"/>
              </a:rPr>
              <a:t>a.cust_no</a:t>
            </a: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 = </a:t>
            </a:r>
            <a:r>
              <a:rPr lang="en-US" altLang="zh-CN" b="0" dirty="0" err="1">
                <a:solidFill>
                  <a:srgbClr val="000000"/>
                </a:solidFill>
                <a:cs typeface="宋体" panose="02010600030101010101" pitchFamily="2" charset="-122"/>
              </a:rPr>
              <a:t>b.order_no</a:t>
            </a: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 </a:t>
            </a:r>
          </a:p>
          <a:p>
            <a:pPr marL="341630" lvl="1" indent="0">
              <a:lnSpc>
                <a:spcPct val="150000"/>
              </a:lnSpc>
              <a:buNone/>
            </a:pP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order by </a:t>
            </a:r>
            <a:r>
              <a:rPr lang="en-US" altLang="zh-CN" b="0" dirty="0" err="1">
                <a:solidFill>
                  <a:srgbClr val="000000"/>
                </a:solidFill>
                <a:cs typeface="宋体" panose="02010600030101010101" pitchFamily="2" charset="-122"/>
              </a:rPr>
              <a:t>a.cust_name</a:t>
            </a:r>
            <a:r>
              <a:rPr lang="en-US" altLang="zh-CN" b="0" dirty="0">
                <a:solidFill>
                  <a:srgbClr val="000000"/>
                </a:solidFill>
                <a:cs typeface="宋体" panose="02010600030101010101" pitchFamily="2" charset="-122"/>
              </a:rPr>
              <a:t>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共享内存结构</a:t>
            </a:r>
            <a:r>
              <a:rPr lang="en-US" altLang="zh-CN" dirty="0"/>
              <a:t>(</a:t>
            </a:r>
            <a:r>
              <a:rPr lang="en-US" altLang="zh-CN" b="0" dirty="0"/>
              <a:t>Share Memory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共享内存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共享内存技术是进程间通信的一种常用技术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专业数据库产品通常采用共享内存技术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数据库服务进程可以通过共享内存来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共享数据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通过缓存磁盘数据来有效减少磁盘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I/O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以提升性能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共享内存可以最大限度地为进程间通信提供便捷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6" y="2857797"/>
            <a:ext cx="5529427" cy="16705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共享内存结构</a:t>
            </a:r>
            <a:r>
              <a:rPr lang="en-US" altLang="zh-CN" dirty="0"/>
              <a:t>(</a:t>
            </a:r>
            <a:r>
              <a:rPr lang="en-US" altLang="zh-CN" b="0" dirty="0"/>
              <a:t>Share Memory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400" dirty="0"/>
              <a:t>驻留段（</a:t>
            </a:r>
            <a:r>
              <a:rPr lang="en-US" altLang="zh-CN" sz="2400" dirty="0"/>
              <a:t>Resident Segment</a:t>
            </a:r>
            <a:r>
              <a:rPr lang="zh-CN" altLang="en-US" sz="2400" dirty="0"/>
              <a:t>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常驻内存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不会被操作系统换出到磁盘上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固定大小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不随工作量而增加或减少</a:t>
            </a:r>
          </a:p>
          <a:p>
            <a:r>
              <a:rPr lang="zh-CN" altLang="en-US" sz="2400" dirty="0"/>
              <a:t>虚拟段（</a:t>
            </a:r>
            <a:r>
              <a:rPr lang="en-US" altLang="zh-CN" sz="2400" dirty="0"/>
              <a:t>Virtual Segment</a:t>
            </a:r>
            <a:r>
              <a:rPr lang="zh-CN" altLang="en-US" sz="2400" dirty="0"/>
              <a:t>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包含与线程信息和与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Session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相关的信息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虚拟段里的页可被操作系统换出到磁盘上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GBase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8s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运行时可能添加新的虚拟段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/>
              <a:t>缓冲池（</a:t>
            </a:r>
            <a:r>
              <a:rPr lang="en-US" altLang="zh-CN" sz="2400" dirty="0"/>
              <a:t>Buffer Pool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数据缓冲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被缓冲的数据在所有进程和线程间共享</a:t>
            </a:r>
          </a:p>
          <a:p>
            <a:r>
              <a:rPr lang="zh-CN" altLang="en-US" sz="2400" dirty="0"/>
              <a:t>消息段（</a:t>
            </a:r>
            <a:r>
              <a:rPr lang="en-US" altLang="zh-CN" sz="2400" dirty="0"/>
              <a:t>Message Segment</a:t>
            </a:r>
            <a:r>
              <a:rPr lang="zh-CN" altLang="en-US" sz="2400" dirty="0"/>
              <a:t>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用于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IPC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通信的消息缓冲区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共享内存结构</a:t>
            </a:r>
            <a:r>
              <a:rPr lang="en-US" altLang="zh-CN" dirty="0"/>
              <a:t>(</a:t>
            </a:r>
            <a:r>
              <a:rPr lang="en-US" altLang="zh-CN" b="0" dirty="0"/>
              <a:t>Share Memory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272135" y="1315639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4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Shared </a:t>
                      </a:r>
                      <a:r>
                        <a:rPr lang="en-US" altLang="zh-CN" sz="1400" dirty="0" err="1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Mem</a:t>
                      </a:r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Header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Buffer-header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LUR</a:t>
                      </a:r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Queues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72135" y="1619939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2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Lock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Phy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sical Log Buffer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Logical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Log Buffer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272135" y="2012881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Buffer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Pool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272135" y="2401086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1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Chunk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Mirrored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-Chunk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272135" y="2705887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1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Dbspace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 Table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Page Cleaner Table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272135" y="3016765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7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Tblespace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Transaction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User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Table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272135" y="3635096"/>
          <a:ext cx="5892165" cy="518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2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7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UDR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Cache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SQL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Statement Cache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Sorting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Pool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272135" y="3325421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2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Session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Structures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Thread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Structures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Dictionary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Cache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272135" y="3931620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Thread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Stacks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Thread Heaps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272135" y="4231546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Big Buffers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272135" y="4826631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Unallocated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Memory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272135" y="4521832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Global</a:t>
                      </a:r>
                      <a:r>
                        <a:rPr lang="en-US" altLang="zh-CN" sz="1400" baseline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Pool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272135" y="5218517"/>
          <a:ext cx="5892165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6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Client/Server </a:t>
                      </a:r>
                      <a:r>
                        <a:rPr lang="en-US" altLang="zh-CN" sz="1400" dirty="0" err="1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IPC</a:t>
                      </a:r>
                      <a:r>
                        <a:rPr lang="en-US" altLang="zh-CN" sz="14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messages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>
                    <a:solidFill>
                      <a:srgbClr val="D8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右大括号 18"/>
          <p:cNvSpPr/>
          <p:nvPr/>
        </p:nvSpPr>
        <p:spPr bwMode="auto">
          <a:xfrm>
            <a:off x="8384735" y="1341331"/>
            <a:ext cx="299545" cy="382920"/>
          </a:xfrm>
          <a:prstGeom prst="righ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8693057" y="1378496"/>
          <a:ext cx="736600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5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驻留段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右大括号 20"/>
          <p:cNvSpPr/>
          <p:nvPr/>
        </p:nvSpPr>
        <p:spPr bwMode="auto">
          <a:xfrm>
            <a:off x="8384735" y="2398917"/>
            <a:ext cx="299545" cy="2737500"/>
          </a:xfrm>
          <a:prstGeom prst="righ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endParaRPr kumimoji="0" lang="zh-CN" altLang="en-US" sz="19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8694411" y="3608749"/>
          <a:ext cx="735330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虚拟段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右大括号 22"/>
          <p:cNvSpPr/>
          <p:nvPr/>
        </p:nvSpPr>
        <p:spPr bwMode="auto">
          <a:xfrm>
            <a:off x="8384734" y="5243859"/>
            <a:ext cx="299545" cy="241668"/>
          </a:xfrm>
          <a:prstGeom prst="righ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8694411" y="5212793"/>
          <a:ext cx="735330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消息段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右大括号 24"/>
          <p:cNvSpPr/>
          <p:nvPr/>
        </p:nvSpPr>
        <p:spPr bwMode="auto">
          <a:xfrm>
            <a:off x="8384733" y="2014162"/>
            <a:ext cx="299545" cy="382920"/>
          </a:xfrm>
          <a:prstGeom prst="righ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8694411" y="2012881"/>
          <a:ext cx="735330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5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缓冲池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82" y="1726614"/>
            <a:ext cx="7795260" cy="4314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存储结构</a:t>
            </a:r>
            <a:r>
              <a:rPr lang="en-US" altLang="zh-CN" dirty="0"/>
              <a:t>(</a:t>
            </a:r>
            <a:r>
              <a:rPr lang="en-US" altLang="zh-CN" b="0" dirty="0"/>
              <a:t>Disk Storage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549345" y="1763701"/>
            <a:ext cx="2449658" cy="7514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存储概览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存储结构</a:t>
            </a:r>
            <a:r>
              <a:rPr lang="en-US" altLang="zh-CN" dirty="0"/>
              <a:t>(</a:t>
            </a:r>
            <a:r>
              <a:rPr lang="en-US" altLang="zh-CN" b="0" dirty="0"/>
              <a:t>Disk Storage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页</a:t>
            </a:r>
            <a:r>
              <a:rPr lang="en-US" altLang="zh-CN" sz="2400" dirty="0"/>
              <a:t>(Page)</a:t>
            </a:r>
            <a:endParaRPr lang="zh-CN" altLang="en-US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最基本的存储单元，也是数据库服务的最小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I/O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单元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所有的系统信息和用户数据都被存储在数据页上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在大多数的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UNIX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系统中，缺省的数据页大小是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2KB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数据页大小是可配置的，在创建数据空间时指定，最大值为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16KB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段</a:t>
            </a:r>
            <a:r>
              <a:rPr lang="en-US" altLang="zh-CN" sz="2400" dirty="0"/>
              <a:t>(Extent)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连续数据页的集合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(table)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的存储空间是以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extent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为单位来分配的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数据表的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extent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的大小是在建表时指定的</a:t>
            </a:r>
          </a:p>
          <a:p>
            <a:pPr lvl="1"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存储结构</a:t>
            </a:r>
            <a:r>
              <a:rPr lang="en-US" altLang="zh-CN" dirty="0"/>
              <a:t>(</a:t>
            </a:r>
            <a:r>
              <a:rPr lang="en-US" altLang="zh-CN" b="0" dirty="0"/>
              <a:t>Disk Storage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207760" y="1263748"/>
            <a:ext cx="5297170" cy="48887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表空间</a:t>
            </a:r>
            <a:r>
              <a:rPr lang="en-US" altLang="zh-CN" dirty="0"/>
              <a:t>(</a:t>
            </a:r>
            <a:r>
              <a:rPr lang="en-US" altLang="zh-CN" dirty="0" err="1"/>
              <a:t>TableSpace</a:t>
            </a:r>
            <a:r>
              <a:rPr lang="en-US" altLang="zh-CN" dirty="0"/>
              <a:t>)</a:t>
            </a:r>
            <a:endParaRPr lang="zh-CN" alt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逻辑概念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是针对某个表来说的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物理上是某个表使用的所有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extent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的集合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55" name="Group 84"/>
          <p:cNvGrpSpPr>
            <a:grpSpLocks noChangeAspect="1"/>
          </p:cNvGrpSpPr>
          <p:nvPr/>
        </p:nvGrpSpPr>
        <p:grpSpPr bwMode="auto">
          <a:xfrm>
            <a:off x="-507365" y="1348740"/>
            <a:ext cx="9294495" cy="4688205"/>
            <a:chOff x="1032" y="1981"/>
            <a:chExt cx="3569" cy="1590"/>
          </a:xfrm>
        </p:grpSpPr>
        <p:sp>
          <p:nvSpPr>
            <p:cNvPr id="1056" name="AutoShape 83"/>
            <p:cNvSpPr>
              <a:spLocks noChangeAspect="1" noChangeArrowheads="1" noTextEdit="1"/>
            </p:cNvSpPr>
            <p:nvPr/>
          </p:nvSpPr>
          <p:spPr bwMode="auto">
            <a:xfrm>
              <a:off x="1032" y="1981"/>
              <a:ext cx="3569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2363"/>
              <a:ext cx="3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9" name="Rectangle 87"/>
            <p:cNvSpPr>
              <a:spLocks noChangeArrowheads="1"/>
            </p:cNvSpPr>
            <p:nvPr/>
          </p:nvSpPr>
          <p:spPr bwMode="auto">
            <a:xfrm>
              <a:off x="2169" y="2386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0" name="Rectangle 88"/>
            <p:cNvSpPr>
              <a:spLocks noChangeArrowheads="1"/>
            </p:cNvSpPr>
            <p:nvPr/>
          </p:nvSpPr>
          <p:spPr bwMode="auto">
            <a:xfrm>
              <a:off x="2169" y="2386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3" name="Rectangle 91"/>
            <p:cNvSpPr>
              <a:spLocks noChangeArrowheads="1"/>
            </p:cNvSpPr>
            <p:nvPr/>
          </p:nvSpPr>
          <p:spPr bwMode="auto">
            <a:xfrm>
              <a:off x="2399" y="2386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4" name="Rectangle 92"/>
            <p:cNvSpPr>
              <a:spLocks noChangeArrowheads="1"/>
            </p:cNvSpPr>
            <p:nvPr/>
          </p:nvSpPr>
          <p:spPr bwMode="auto">
            <a:xfrm>
              <a:off x="2399" y="2386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Rectangle 95"/>
            <p:cNvSpPr>
              <a:spLocks noChangeArrowheads="1"/>
            </p:cNvSpPr>
            <p:nvPr/>
          </p:nvSpPr>
          <p:spPr bwMode="auto">
            <a:xfrm>
              <a:off x="2635" y="2386"/>
              <a:ext cx="234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8" name="Rectangle 96"/>
            <p:cNvSpPr>
              <a:spLocks noChangeArrowheads="1"/>
            </p:cNvSpPr>
            <p:nvPr/>
          </p:nvSpPr>
          <p:spPr bwMode="auto">
            <a:xfrm>
              <a:off x="2635" y="2386"/>
              <a:ext cx="234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1" name="Rectangle 99"/>
            <p:cNvSpPr>
              <a:spLocks noChangeArrowheads="1"/>
            </p:cNvSpPr>
            <p:nvPr/>
          </p:nvSpPr>
          <p:spPr bwMode="auto">
            <a:xfrm>
              <a:off x="1932" y="2386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" name="Rectangle 100"/>
            <p:cNvSpPr>
              <a:spLocks noChangeArrowheads="1"/>
            </p:cNvSpPr>
            <p:nvPr/>
          </p:nvSpPr>
          <p:spPr bwMode="auto">
            <a:xfrm>
              <a:off x="1932" y="2386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63"/>
              <a:ext cx="3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" name="Rectangle 103"/>
            <p:cNvSpPr>
              <a:spLocks noChangeArrowheads="1"/>
            </p:cNvSpPr>
            <p:nvPr/>
          </p:nvSpPr>
          <p:spPr bwMode="auto">
            <a:xfrm>
              <a:off x="2872" y="2386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" name="Rectangle 104"/>
            <p:cNvSpPr>
              <a:spLocks noChangeArrowheads="1"/>
            </p:cNvSpPr>
            <p:nvPr/>
          </p:nvSpPr>
          <p:spPr bwMode="auto">
            <a:xfrm>
              <a:off x="2872" y="2386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2480"/>
              <a:ext cx="3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9" name="Rectangle 107"/>
            <p:cNvSpPr>
              <a:spLocks noChangeArrowheads="1"/>
            </p:cNvSpPr>
            <p:nvPr/>
          </p:nvSpPr>
          <p:spPr bwMode="auto">
            <a:xfrm>
              <a:off x="2169" y="2503"/>
              <a:ext cx="233" cy="116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" name="Rectangle 108"/>
            <p:cNvSpPr>
              <a:spLocks noChangeArrowheads="1"/>
            </p:cNvSpPr>
            <p:nvPr/>
          </p:nvSpPr>
          <p:spPr bwMode="auto">
            <a:xfrm>
              <a:off x="2169" y="2503"/>
              <a:ext cx="233" cy="116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" name="Rectangle 111"/>
            <p:cNvSpPr>
              <a:spLocks noChangeArrowheads="1"/>
            </p:cNvSpPr>
            <p:nvPr/>
          </p:nvSpPr>
          <p:spPr bwMode="auto">
            <a:xfrm>
              <a:off x="2399" y="2503"/>
              <a:ext cx="233" cy="116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" name="Rectangle 112"/>
            <p:cNvSpPr>
              <a:spLocks noChangeArrowheads="1"/>
            </p:cNvSpPr>
            <p:nvPr/>
          </p:nvSpPr>
          <p:spPr bwMode="auto">
            <a:xfrm>
              <a:off x="2399" y="2503"/>
              <a:ext cx="233" cy="116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" name="Rectangle 115"/>
            <p:cNvSpPr>
              <a:spLocks noChangeArrowheads="1"/>
            </p:cNvSpPr>
            <p:nvPr/>
          </p:nvSpPr>
          <p:spPr bwMode="auto">
            <a:xfrm>
              <a:off x="2635" y="2503"/>
              <a:ext cx="234" cy="116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Rectangle 116"/>
            <p:cNvSpPr>
              <a:spLocks noChangeArrowheads="1"/>
            </p:cNvSpPr>
            <p:nvPr/>
          </p:nvSpPr>
          <p:spPr bwMode="auto">
            <a:xfrm>
              <a:off x="2635" y="2503"/>
              <a:ext cx="234" cy="116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Rectangle 119"/>
            <p:cNvSpPr>
              <a:spLocks noChangeArrowheads="1"/>
            </p:cNvSpPr>
            <p:nvPr/>
          </p:nvSpPr>
          <p:spPr bwMode="auto">
            <a:xfrm>
              <a:off x="1932" y="2503"/>
              <a:ext cx="233" cy="116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Rectangle 120"/>
            <p:cNvSpPr>
              <a:spLocks noChangeArrowheads="1"/>
            </p:cNvSpPr>
            <p:nvPr/>
          </p:nvSpPr>
          <p:spPr bwMode="auto">
            <a:xfrm>
              <a:off x="1932" y="2503"/>
              <a:ext cx="233" cy="116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45" name="Picture 1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480"/>
              <a:ext cx="3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" name="Rectangle 123"/>
            <p:cNvSpPr>
              <a:spLocks noChangeArrowheads="1"/>
            </p:cNvSpPr>
            <p:nvPr/>
          </p:nvSpPr>
          <p:spPr bwMode="auto">
            <a:xfrm>
              <a:off x="2872" y="2503"/>
              <a:ext cx="233" cy="116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Rectangle 124"/>
            <p:cNvSpPr>
              <a:spLocks noChangeArrowheads="1"/>
            </p:cNvSpPr>
            <p:nvPr/>
          </p:nvSpPr>
          <p:spPr bwMode="auto">
            <a:xfrm>
              <a:off x="2872" y="2503"/>
              <a:ext cx="233" cy="116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Rectangle 127"/>
            <p:cNvSpPr>
              <a:spLocks noChangeArrowheads="1"/>
            </p:cNvSpPr>
            <p:nvPr/>
          </p:nvSpPr>
          <p:spPr bwMode="auto">
            <a:xfrm>
              <a:off x="2169" y="2619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Rectangle 128"/>
            <p:cNvSpPr>
              <a:spLocks noChangeArrowheads="1"/>
            </p:cNvSpPr>
            <p:nvPr/>
          </p:nvSpPr>
          <p:spPr bwMode="auto">
            <a:xfrm>
              <a:off x="2169" y="2619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" name="Rectangle 131"/>
            <p:cNvSpPr>
              <a:spLocks noChangeArrowheads="1"/>
            </p:cNvSpPr>
            <p:nvPr/>
          </p:nvSpPr>
          <p:spPr bwMode="auto">
            <a:xfrm>
              <a:off x="2399" y="2619"/>
              <a:ext cx="233" cy="117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" name="Rectangle 132"/>
            <p:cNvSpPr>
              <a:spLocks noChangeArrowheads="1"/>
            </p:cNvSpPr>
            <p:nvPr/>
          </p:nvSpPr>
          <p:spPr bwMode="auto">
            <a:xfrm>
              <a:off x="2399" y="2619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" name="Rectangle 135"/>
            <p:cNvSpPr>
              <a:spLocks noChangeArrowheads="1"/>
            </p:cNvSpPr>
            <p:nvPr/>
          </p:nvSpPr>
          <p:spPr bwMode="auto">
            <a:xfrm>
              <a:off x="2635" y="2619"/>
              <a:ext cx="234" cy="117"/>
            </a:xfrm>
            <a:prstGeom prst="rect">
              <a:avLst/>
            </a:prstGeom>
            <a:solidFill>
              <a:srgbClr val="BD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" name="Rectangle 136"/>
            <p:cNvSpPr>
              <a:spLocks noChangeArrowheads="1"/>
            </p:cNvSpPr>
            <p:nvPr/>
          </p:nvSpPr>
          <p:spPr bwMode="auto">
            <a:xfrm>
              <a:off x="2635" y="2619"/>
              <a:ext cx="234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" name="Rectangle 139"/>
            <p:cNvSpPr>
              <a:spLocks noChangeArrowheads="1"/>
            </p:cNvSpPr>
            <p:nvPr/>
          </p:nvSpPr>
          <p:spPr bwMode="auto">
            <a:xfrm>
              <a:off x="1932" y="2619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Rectangle 140"/>
            <p:cNvSpPr>
              <a:spLocks noChangeArrowheads="1"/>
            </p:cNvSpPr>
            <p:nvPr/>
          </p:nvSpPr>
          <p:spPr bwMode="auto">
            <a:xfrm>
              <a:off x="1932" y="2619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Rectangle 143"/>
            <p:cNvSpPr>
              <a:spLocks noChangeArrowheads="1"/>
            </p:cNvSpPr>
            <p:nvPr/>
          </p:nvSpPr>
          <p:spPr bwMode="auto">
            <a:xfrm>
              <a:off x="2872" y="2619"/>
              <a:ext cx="233" cy="1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Rectangle 144"/>
            <p:cNvSpPr>
              <a:spLocks noChangeArrowheads="1"/>
            </p:cNvSpPr>
            <p:nvPr/>
          </p:nvSpPr>
          <p:spPr bwMode="auto">
            <a:xfrm>
              <a:off x="2872" y="2619"/>
              <a:ext cx="233" cy="117"/>
            </a:xfrm>
            <a:prstGeom prst="rect">
              <a:avLst/>
            </a:prstGeom>
            <a:noFill/>
            <a:ln w="9525" cap="sq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Line 145"/>
            <p:cNvSpPr>
              <a:spLocks noChangeShapeType="1"/>
            </p:cNvSpPr>
            <p:nvPr/>
          </p:nvSpPr>
          <p:spPr bwMode="auto">
            <a:xfrm flipH="1">
              <a:off x="2982" y="2226"/>
              <a:ext cx="388" cy="219"/>
            </a:xfrm>
            <a:prstGeom prst="line">
              <a:avLst/>
            </a:prstGeom>
            <a:noFill/>
            <a:ln w="12700" cap="rnd">
              <a:solidFill>
                <a:srgbClr val="1E4E7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Rectangle 146"/>
            <p:cNvSpPr>
              <a:spLocks noChangeArrowheads="1"/>
            </p:cNvSpPr>
            <p:nvPr/>
          </p:nvSpPr>
          <p:spPr bwMode="auto">
            <a:xfrm>
              <a:off x="3370" y="2169"/>
              <a:ext cx="38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Page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55" name="Rectangle 147"/>
            <p:cNvSpPr>
              <a:spLocks noChangeArrowheads="1"/>
            </p:cNvSpPr>
            <p:nvPr/>
          </p:nvSpPr>
          <p:spPr bwMode="auto">
            <a:xfrm>
              <a:off x="3269" y="2736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Extent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56" name="Rectangle 148"/>
            <p:cNvSpPr>
              <a:spLocks noChangeArrowheads="1"/>
            </p:cNvSpPr>
            <p:nvPr/>
          </p:nvSpPr>
          <p:spPr bwMode="auto">
            <a:xfrm>
              <a:off x="1317" y="2891"/>
              <a:ext cx="85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TableSpace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60" name="Line 152"/>
            <p:cNvSpPr>
              <a:spLocks noChangeShapeType="1"/>
            </p:cNvSpPr>
            <p:nvPr/>
          </p:nvSpPr>
          <p:spPr bwMode="auto">
            <a:xfrm flipH="1" flipV="1">
              <a:off x="3150" y="2503"/>
              <a:ext cx="216" cy="205"/>
            </a:xfrm>
            <a:prstGeom prst="line">
              <a:avLst/>
            </a:prstGeom>
            <a:noFill/>
            <a:ln w="12700" cap="rnd">
              <a:solidFill>
                <a:srgbClr val="1E4E7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Freeform 158"/>
            <p:cNvSpPr>
              <a:spLocks noEditPoints="1"/>
            </p:cNvSpPr>
            <p:nvPr/>
          </p:nvSpPr>
          <p:spPr bwMode="auto">
            <a:xfrm>
              <a:off x="2839" y="2587"/>
              <a:ext cx="310" cy="181"/>
            </a:xfrm>
            <a:custGeom>
              <a:avLst/>
              <a:gdLst>
                <a:gd name="T0" fmla="*/ 6 w 310"/>
                <a:gd name="T1" fmla="*/ 53 h 181"/>
                <a:gd name="T2" fmla="*/ 0 w 310"/>
                <a:gd name="T3" fmla="*/ 3 h 181"/>
                <a:gd name="T4" fmla="*/ 6 w 310"/>
                <a:gd name="T5" fmla="*/ 77 h 181"/>
                <a:gd name="T6" fmla="*/ 0 w 310"/>
                <a:gd name="T7" fmla="*/ 127 h 181"/>
                <a:gd name="T8" fmla="*/ 6 w 310"/>
                <a:gd name="T9" fmla="*/ 77 h 181"/>
                <a:gd name="T10" fmla="*/ 6 w 310"/>
                <a:gd name="T11" fmla="*/ 178 h 181"/>
                <a:gd name="T12" fmla="*/ 26 w 310"/>
                <a:gd name="T13" fmla="*/ 175 h 181"/>
                <a:gd name="T14" fmla="*/ 0 w 310"/>
                <a:gd name="T15" fmla="*/ 181 h 181"/>
                <a:gd name="T16" fmla="*/ 6 w 310"/>
                <a:gd name="T17" fmla="*/ 151 h 181"/>
                <a:gd name="T18" fmla="*/ 100 w 310"/>
                <a:gd name="T19" fmla="*/ 175 h 181"/>
                <a:gd name="T20" fmla="*/ 51 w 310"/>
                <a:gd name="T21" fmla="*/ 181 h 181"/>
                <a:gd name="T22" fmla="*/ 125 w 310"/>
                <a:gd name="T23" fmla="*/ 175 h 181"/>
                <a:gd name="T24" fmla="*/ 174 w 310"/>
                <a:gd name="T25" fmla="*/ 181 h 181"/>
                <a:gd name="T26" fmla="*/ 125 w 310"/>
                <a:gd name="T27" fmla="*/ 175 h 181"/>
                <a:gd name="T28" fmla="*/ 249 w 310"/>
                <a:gd name="T29" fmla="*/ 175 h 181"/>
                <a:gd name="T30" fmla="*/ 199 w 310"/>
                <a:gd name="T31" fmla="*/ 181 h 181"/>
                <a:gd name="T32" fmla="*/ 273 w 310"/>
                <a:gd name="T33" fmla="*/ 175 h 181"/>
                <a:gd name="T34" fmla="*/ 304 w 310"/>
                <a:gd name="T35" fmla="*/ 178 h 181"/>
                <a:gd name="T36" fmla="*/ 310 w 310"/>
                <a:gd name="T37" fmla="*/ 162 h 181"/>
                <a:gd name="T38" fmla="*/ 273 w 310"/>
                <a:gd name="T39" fmla="*/ 181 h 181"/>
                <a:gd name="T40" fmla="*/ 304 w 310"/>
                <a:gd name="T41" fmla="*/ 137 h 181"/>
                <a:gd name="T42" fmla="*/ 310 w 310"/>
                <a:gd name="T43" fmla="*/ 88 h 181"/>
                <a:gd name="T44" fmla="*/ 304 w 310"/>
                <a:gd name="T45" fmla="*/ 137 h 181"/>
                <a:gd name="T46" fmla="*/ 304 w 310"/>
                <a:gd name="T47" fmla="*/ 14 h 181"/>
                <a:gd name="T48" fmla="*/ 310 w 310"/>
                <a:gd name="T49" fmla="*/ 63 h 181"/>
                <a:gd name="T50" fmla="*/ 293 w 310"/>
                <a:gd name="T51" fmla="*/ 6 h 181"/>
                <a:gd name="T52" fmla="*/ 243 w 310"/>
                <a:gd name="T53" fmla="*/ 0 h 181"/>
                <a:gd name="T54" fmla="*/ 293 w 310"/>
                <a:gd name="T55" fmla="*/ 6 h 181"/>
                <a:gd name="T56" fmla="*/ 169 w 310"/>
                <a:gd name="T57" fmla="*/ 6 h 181"/>
                <a:gd name="T58" fmla="*/ 219 w 310"/>
                <a:gd name="T59" fmla="*/ 0 h 181"/>
                <a:gd name="T60" fmla="*/ 144 w 310"/>
                <a:gd name="T61" fmla="*/ 6 h 181"/>
                <a:gd name="T62" fmla="*/ 95 w 310"/>
                <a:gd name="T63" fmla="*/ 0 h 181"/>
                <a:gd name="T64" fmla="*/ 144 w 310"/>
                <a:gd name="T65" fmla="*/ 6 h 181"/>
                <a:gd name="T66" fmla="*/ 21 w 310"/>
                <a:gd name="T67" fmla="*/ 6 h 181"/>
                <a:gd name="T68" fmla="*/ 70 w 310"/>
                <a:gd name="T6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181">
                  <a:moveTo>
                    <a:pt x="6" y="3"/>
                  </a:moveTo>
                  <a:lnTo>
                    <a:pt x="6" y="53"/>
                  </a:lnTo>
                  <a:lnTo>
                    <a:pt x="0" y="53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6" y="77"/>
                  </a:moveTo>
                  <a:lnTo>
                    <a:pt x="6" y="127"/>
                  </a:lnTo>
                  <a:lnTo>
                    <a:pt x="0" y="127"/>
                  </a:lnTo>
                  <a:lnTo>
                    <a:pt x="0" y="77"/>
                  </a:lnTo>
                  <a:lnTo>
                    <a:pt x="6" y="77"/>
                  </a:lnTo>
                  <a:close/>
                  <a:moveTo>
                    <a:pt x="6" y="151"/>
                  </a:moveTo>
                  <a:lnTo>
                    <a:pt x="6" y="178"/>
                  </a:lnTo>
                  <a:lnTo>
                    <a:pt x="3" y="175"/>
                  </a:lnTo>
                  <a:lnTo>
                    <a:pt x="26" y="175"/>
                  </a:lnTo>
                  <a:lnTo>
                    <a:pt x="26" y="181"/>
                  </a:lnTo>
                  <a:lnTo>
                    <a:pt x="0" y="181"/>
                  </a:lnTo>
                  <a:lnTo>
                    <a:pt x="0" y="151"/>
                  </a:lnTo>
                  <a:lnTo>
                    <a:pt x="6" y="151"/>
                  </a:lnTo>
                  <a:close/>
                  <a:moveTo>
                    <a:pt x="51" y="175"/>
                  </a:moveTo>
                  <a:lnTo>
                    <a:pt x="100" y="175"/>
                  </a:lnTo>
                  <a:lnTo>
                    <a:pt x="100" y="181"/>
                  </a:lnTo>
                  <a:lnTo>
                    <a:pt x="51" y="181"/>
                  </a:lnTo>
                  <a:lnTo>
                    <a:pt x="51" y="175"/>
                  </a:lnTo>
                  <a:close/>
                  <a:moveTo>
                    <a:pt x="125" y="175"/>
                  </a:moveTo>
                  <a:lnTo>
                    <a:pt x="174" y="175"/>
                  </a:lnTo>
                  <a:lnTo>
                    <a:pt x="174" y="181"/>
                  </a:lnTo>
                  <a:lnTo>
                    <a:pt x="125" y="181"/>
                  </a:lnTo>
                  <a:lnTo>
                    <a:pt x="125" y="175"/>
                  </a:lnTo>
                  <a:close/>
                  <a:moveTo>
                    <a:pt x="199" y="175"/>
                  </a:moveTo>
                  <a:lnTo>
                    <a:pt x="249" y="175"/>
                  </a:lnTo>
                  <a:lnTo>
                    <a:pt x="249" y="181"/>
                  </a:lnTo>
                  <a:lnTo>
                    <a:pt x="199" y="181"/>
                  </a:lnTo>
                  <a:lnTo>
                    <a:pt x="199" y="175"/>
                  </a:lnTo>
                  <a:close/>
                  <a:moveTo>
                    <a:pt x="273" y="175"/>
                  </a:moveTo>
                  <a:lnTo>
                    <a:pt x="307" y="175"/>
                  </a:lnTo>
                  <a:lnTo>
                    <a:pt x="304" y="178"/>
                  </a:lnTo>
                  <a:lnTo>
                    <a:pt x="304" y="162"/>
                  </a:lnTo>
                  <a:lnTo>
                    <a:pt x="310" y="162"/>
                  </a:lnTo>
                  <a:lnTo>
                    <a:pt x="310" y="181"/>
                  </a:lnTo>
                  <a:lnTo>
                    <a:pt x="273" y="181"/>
                  </a:lnTo>
                  <a:lnTo>
                    <a:pt x="273" y="175"/>
                  </a:lnTo>
                  <a:close/>
                  <a:moveTo>
                    <a:pt x="304" y="137"/>
                  </a:moveTo>
                  <a:lnTo>
                    <a:pt x="304" y="88"/>
                  </a:lnTo>
                  <a:lnTo>
                    <a:pt x="310" y="88"/>
                  </a:lnTo>
                  <a:lnTo>
                    <a:pt x="310" y="137"/>
                  </a:lnTo>
                  <a:lnTo>
                    <a:pt x="304" y="137"/>
                  </a:lnTo>
                  <a:close/>
                  <a:moveTo>
                    <a:pt x="304" y="63"/>
                  </a:moveTo>
                  <a:lnTo>
                    <a:pt x="304" y="14"/>
                  </a:lnTo>
                  <a:lnTo>
                    <a:pt x="310" y="14"/>
                  </a:lnTo>
                  <a:lnTo>
                    <a:pt x="310" y="63"/>
                  </a:lnTo>
                  <a:lnTo>
                    <a:pt x="304" y="63"/>
                  </a:lnTo>
                  <a:close/>
                  <a:moveTo>
                    <a:pt x="293" y="6"/>
                  </a:moveTo>
                  <a:lnTo>
                    <a:pt x="243" y="6"/>
                  </a:lnTo>
                  <a:lnTo>
                    <a:pt x="243" y="0"/>
                  </a:lnTo>
                  <a:lnTo>
                    <a:pt x="293" y="0"/>
                  </a:lnTo>
                  <a:lnTo>
                    <a:pt x="293" y="6"/>
                  </a:lnTo>
                  <a:close/>
                  <a:moveTo>
                    <a:pt x="219" y="6"/>
                  </a:moveTo>
                  <a:lnTo>
                    <a:pt x="169" y="6"/>
                  </a:lnTo>
                  <a:lnTo>
                    <a:pt x="169" y="0"/>
                  </a:lnTo>
                  <a:lnTo>
                    <a:pt x="219" y="0"/>
                  </a:lnTo>
                  <a:lnTo>
                    <a:pt x="219" y="6"/>
                  </a:lnTo>
                  <a:close/>
                  <a:moveTo>
                    <a:pt x="144" y="6"/>
                  </a:moveTo>
                  <a:lnTo>
                    <a:pt x="95" y="6"/>
                  </a:lnTo>
                  <a:lnTo>
                    <a:pt x="95" y="0"/>
                  </a:lnTo>
                  <a:lnTo>
                    <a:pt x="144" y="0"/>
                  </a:lnTo>
                  <a:lnTo>
                    <a:pt x="144" y="6"/>
                  </a:lnTo>
                  <a:close/>
                  <a:moveTo>
                    <a:pt x="70" y="6"/>
                  </a:moveTo>
                  <a:lnTo>
                    <a:pt x="21" y="6"/>
                  </a:lnTo>
                  <a:lnTo>
                    <a:pt x="21" y="0"/>
                  </a:lnTo>
                  <a:lnTo>
                    <a:pt x="70" y="0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1E4E79"/>
            </a:solidFill>
            <a:ln w="0" cap="flat">
              <a:solidFill>
                <a:srgbClr val="1E4E7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Line 159"/>
            <p:cNvSpPr>
              <a:spLocks noChangeShapeType="1"/>
            </p:cNvSpPr>
            <p:nvPr/>
          </p:nvSpPr>
          <p:spPr bwMode="auto">
            <a:xfrm flipH="1">
              <a:off x="1621" y="2514"/>
              <a:ext cx="277" cy="347"/>
            </a:xfrm>
            <a:prstGeom prst="line">
              <a:avLst/>
            </a:prstGeom>
            <a:noFill/>
            <a:ln w="12700" cap="rnd">
              <a:solidFill>
                <a:srgbClr val="1E4E7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Line 160"/>
            <p:cNvSpPr>
              <a:spLocks noChangeShapeType="1"/>
            </p:cNvSpPr>
            <p:nvPr/>
          </p:nvSpPr>
          <p:spPr bwMode="auto">
            <a:xfrm flipH="1">
              <a:off x="1622" y="2765"/>
              <a:ext cx="543" cy="94"/>
            </a:xfrm>
            <a:prstGeom prst="line">
              <a:avLst/>
            </a:prstGeom>
            <a:noFill/>
            <a:ln w="12700" cap="rnd">
              <a:solidFill>
                <a:srgbClr val="1E4E7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Line 161"/>
            <p:cNvSpPr>
              <a:spLocks noChangeShapeType="1"/>
            </p:cNvSpPr>
            <p:nvPr/>
          </p:nvSpPr>
          <p:spPr bwMode="auto">
            <a:xfrm flipH="1">
              <a:off x="1617" y="2765"/>
              <a:ext cx="1307" cy="98"/>
            </a:xfrm>
            <a:prstGeom prst="line">
              <a:avLst/>
            </a:prstGeom>
            <a:noFill/>
            <a:ln w="12700" cap="rnd">
              <a:solidFill>
                <a:srgbClr val="1E4E7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Freeform 151"/>
            <p:cNvSpPr>
              <a:spLocks noEditPoints="1"/>
            </p:cNvSpPr>
            <p:nvPr/>
          </p:nvSpPr>
          <p:spPr bwMode="auto">
            <a:xfrm>
              <a:off x="1895" y="2354"/>
              <a:ext cx="1252" cy="181"/>
            </a:xfrm>
            <a:custGeom>
              <a:avLst/>
              <a:gdLst>
                <a:gd name="T0" fmla="*/ 0 w 1252"/>
                <a:gd name="T1" fmla="*/ 3 h 181"/>
                <a:gd name="T2" fmla="*/ 0 w 1252"/>
                <a:gd name="T3" fmla="*/ 127 h 181"/>
                <a:gd name="T4" fmla="*/ 6 w 1252"/>
                <a:gd name="T5" fmla="*/ 178 h 181"/>
                <a:gd name="T6" fmla="*/ 0 w 1252"/>
                <a:gd name="T7" fmla="*/ 181 h 181"/>
                <a:gd name="T8" fmla="*/ 100 w 1252"/>
                <a:gd name="T9" fmla="*/ 175 h 181"/>
                <a:gd name="T10" fmla="*/ 125 w 1252"/>
                <a:gd name="T11" fmla="*/ 175 h 181"/>
                <a:gd name="T12" fmla="*/ 125 w 1252"/>
                <a:gd name="T13" fmla="*/ 175 h 181"/>
                <a:gd name="T14" fmla="*/ 199 w 1252"/>
                <a:gd name="T15" fmla="*/ 181 h 181"/>
                <a:gd name="T16" fmla="*/ 323 w 1252"/>
                <a:gd name="T17" fmla="*/ 181 h 181"/>
                <a:gd name="T18" fmla="*/ 397 w 1252"/>
                <a:gd name="T19" fmla="*/ 175 h 181"/>
                <a:gd name="T20" fmla="*/ 421 w 1252"/>
                <a:gd name="T21" fmla="*/ 175 h 181"/>
                <a:gd name="T22" fmla="*/ 421 w 1252"/>
                <a:gd name="T23" fmla="*/ 175 h 181"/>
                <a:gd name="T24" fmla="*/ 495 w 1252"/>
                <a:gd name="T25" fmla="*/ 181 h 181"/>
                <a:gd name="T26" fmla="*/ 619 w 1252"/>
                <a:gd name="T27" fmla="*/ 181 h 181"/>
                <a:gd name="T28" fmla="*/ 693 w 1252"/>
                <a:gd name="T29" fmla="*/ 175 h 181"/>
                <a:gd name="T30" fmla="*/ 718 w 1252"/>
                <a:gd name="T31" fmla="*/ 175 h 181"/>
                <a:gd name="T32" fmla="*/ 718 w 1252"/>
                <a:gd name="T33" fmla="*/ 175 h 181"/>
                <a:gd name="T34" fmla="*/ 792 w 1252"/>
                <a:gd name="T35" fmla="*/ 181 h 181"/>
                <a:gd name="T36" fmla="*/ 916 w 1252"/>
                <a:gd name="T37" fmla="*/ 181 h 181"/>
                <a:gd name="T38" fmla="*/ 990 w 1252"/>
                <a:gd name="T39" fmla="*/ 175 h 181"/>
                <a:gd name="T40" fmla="*/ 1014 w 1252"/>
                <a:gd name="T41" fmla="*/ 175 h 181"/>
                <a:gd name="T42" fmla="*/ 1014 w 1252"/>
                <a:gd name="T43" fmla="*/ 175 h 181"/>
                <a:gd name="T44" fmla="*/ 1089 w 1252"/>
                <a:gd name="T45" fmla="*/ 181 h 181"/>
                <a:gd name="T46" fmla="*/ 1212 w 1252"/>
                <a:gd name="T47" fmla="*/ 181 h 181"/>
                <a:gd name="T48" fmla="*/ 1249 w 1252"/>
                <a:gd name="T49" fmla="*/ 175 h 181"/>
                <a:gd name="T50" fmla="*/ 1252 w 1252"/>
                <a:gd name="T51" fmla="*/ 181 h 181"/>
                <a:gd name="T52" fmla="*/ 1246 w 1252"/>
                <a:gd name="T53" fmla="*/ 66 h 181"/>
                <a:gd name="T54" fmla="*/ 1246 w 1252"/>
                <a:gd name="T55" fmla="*/ 41 h 181"/>
                <a:gd name="T56" fmla="*/ 1238 w 1252"/>
                <a:gd name="T57" fmla="*/ 0 h 181"/>
                <a:gd name="T58" fmla="*/ 1213 w 1252"/>
                <a:gd name="T59" fmla="*/ 6 h 181"/>
                <a:gd name="T60" fmla="*/ 1213 w 1252"/>
                <a:gd name="T61" fmla="*/ 6 h 181"/>
                <a:gd name="T62" fmla="*/ 1139 w 1252"/>
                <a:gd name="T63" fmla="*/ 0 h 181"/>
                <a:gd name="T64" fmla="*/ 1015 w 1252"/>
                <a:gd name="T65" fmla="*/ 0 h 181"/>
                <a:gd name="T66" fmla="*/ 941 w 1252"/>
                <a:gd name="T67" fmla="*/ 6 h 181"/>
                <a:gd name="T68" fmla="*/ 916 w 1252"/>
                <a:gd name="T69" fmla="*/ 6 h 181"/>
                <a:gd name="T70" fmla="*/ 916 w 1252"/>
                <a:gd name="T71" fmla="*/ 6 h 181"/>
                <a:gd name="T72" fmla="*/ 842 w 1252"/>
                <a:gd name="T73" fmla="*/ 0 h 181"/>
                <a:gd name="T74" fmla="*/ 718 w 1252"/>
                <a:gd name="T75" fmla="*/ 0 h 181"/>
                <a:gd name="T76" fmla="*/ 644 w 1252"/>
                <a:gd name="T77" fmla="*/ 6 h 181"/>
                <a:gd name="T78" fmla="*/ 619 w 1252"/>
                <a:gd name="T79" fmla="*/ 6 h 181"/>
                <a:gd name="T80" fmla="*/ 619 w 1252"/>
                <a:gd name="T81" fmla="*/ 6 h 181"/>
                <a:gd name="T82" fmla="*/ 545 w 1252"/>
                <a:gd name="T83" fmla="*/ 0 h 181"/>
                <a:gd name="T84" fmla="*/ 422 w 1252"/>
                <a:gd name="T85" fmla="*/ 0 h 181"/>
                <a:gd name="T86" fmla="*/ 348 w 1252"/>
                <a:gd name="T87" fmla="*/ 6 h 181"/>
                <a:gd name="T88" fmla="*/ 323 w 1252"/>
                <a:gd name="T89" fmla="*/ 6 h 181"/>
                <a:gd name="T90" fmla="*/ 323 w 1252"/>
                <a:gd name="T91" fmla="*/ 6 h 181"/>
                <a:gd name="T92" fmla="*/ 248 w 1252"/>
                <a:gd name="T93" fmla="*/ 0 h 181"/>
                <a:gd name="T94" fmla="*/ 125 w 1252"/>
                <a:gd name="T95" fmla="*/ 0 h 181"/>
                <a:gd name="T96" fmla="*/ 51 w 1252"/>
                <a:gd name="T97" fmla="*/ 6 h 181"/>
                <a:gd name="T98" fmla="*/ 26 w 1252"/>
                <a:gd name="T99" fmla="*/ 6 h 181"/>
                <a:gd name="T100" fmla="*/ 26 w 1252"/>
                <a:gd name="T101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2" h="181">
                  <a:moveTo>
                    <a:pt x="6" y="3"/>
                  </a:moveTo>
                  <a:lnTo>
                    <a:pt x="6" y="53"/>
                  </a:lnTo>
                  <a:lnTo>
                    <a:pt x="0" y="53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6" y="77"/>
                  </a:moveTo>
                  <a:lnTo>
                    <a:pt x="6" y="127"/>
                  </a:lnTo>
                  <a:lnTo>
                    <a:pt x="0" y="127"/>
                  </a:lnTo>
                  <a:lnTo>
                    <a:pt x="0" y="77"/>
                  </a:lnTo>
                  <a:lnTo>
                    <a:pt x="6" y="77"/>
                  </a:lnTo>
                  <a:close/>
                  <a:moveTo>
                    <a:pt x="6" y="151"/>
                  </a:moveTo>
                  <a:lnTo>
                    <a:pt x="6" y="178"/>
                  </a:lnTo>
                  <a:lnTo>
                    <a:pt x="3" y="175"/>
                  </a:lnTo>
                  <a:lnTo>
                    <a:pt x="26" y="175"/>
                  </a:lnTo>
                  <a:lnTo>
                    <a:pt x="26" y="181"/>
                  </a:lnTo>
                  <a:lnTo>
                    <a:pt x="0" y="181"/>
                  </a:lnTo>
                  <a:lnTo>
                    <a:pt x="0" y="151"/>
                  </a:lnTo>
                  <a:lnTo>
                    <a:pt x="6" y="151"/>
                  </a:lnTo>
                  <a:close/>
                  <a:moveTo>
                    <a:pt x="50" y="175"/>
                  </a:moveTo>
                  <a:lnTo>
                    <a:pt x="100" y="175"/>
                  </a:lnTo>
                  <a:lnTo>
                    <a:pt x="100" y="181"/>
                  </a:lnTo>
                  <a:lnTo>
                    <a:pt x="50" y="181"/>
                  </a:lnTo>
                  <a:lnTo>
                    <a:pt x="50" y="175"/>
                  </a:lnTo>
                  <a:close/>
                  <a:moveTo>
                    <a:pt x="125" y="175"/>
                  </a:moveTo>
                  <a:lnTo>
                    <a:pt x="174" y="175"/>
                  </a:lnTo>
                  <a:lnTo>
                    <a:pt x="174" y="181"/>
                  </a:lnTo>
                  <a:lnTo>
                    <a:pt x="125" y="181"/>
                  </a:lnTo>
                  <a:lnTo>
                    <a:pt x="125" y="175"/>
                  </a:lnTo>
                  <a:close/>
                  <a:moveTo>
                    <a:pt x="199" y="175"/>
                  </a:moveTo>
                  <a:lnTo>
                    <a:pt x="248" y="175"/>
                  </a:lnTo>
                  <a:lnTo>
                    <a:pt x="248" y="181"/>
                  </a:lnTo>
                  <a:lnTo>
                    <a:pt x="199" y="181"/>
                  </a:lnTo>
                  <a:lnTo>
                    <a:pt x="199" y="175"/>
                  </a:lnTo>
                  <a:close/>
                  <a:moveTo>
                    <a:pt x="273" y="175"/>
                  </a:moveTo>
                  <a:lnTo>
                    <a:pt x="323" y="175"/>
                  </a:lnTo>
                  <a:lnTo>
                    <a:pt x="323" y="181"/>
                  </a:lnTo>
                  <a:lnTo>
                    <a:pt x="273" y="181"/>
                  </a:lnTo>
                  <a:lnTo>
                    <a:pt x="273" y="175"/>
                  </a:lnTo>
                  <a:close/>
                  <a:moveTo>
                    <a:pt x="347" y="175"/>
                  </a:moveTo>
                  <a:lnTo>
                    <a:pt x="397" y="175"/>
                  </a:lnTo>
                  <a:lnTo>
                    <a:pt x="397" y="181"/>
                  </a:lnTo>
                  <a:lnTo>
                    <a:pt x="347" y="181"/>
                  </a:lnTo>
                  <a:lnTo>
                    <a:pt x="347" y="175"/>
                  </a:lnTo>
                  <a:close/>
                  <a:moveTo>
                    <a:pt x="421" y="175"/>
                  </a:moveTo>
                  <a:lnTo>
                    <a:pt x="471" y="175"/>
                  </a:lnTo>
                  <a:lnTo>
                    <a:pt x="471" y="181"/>
                  </a:lnTo>
                  <a:lnTo>
                    <a:pt x="421" y="181"/>
                  </a:lnTo>
                  <a:lnTo>
                    <a:pt x="421" y="175"/>
                  </a:lnTo>
                  <a:close/>
                  <a:moveTo>
                    <a:pt x="495" y="175"/>
                  </a:moveTo>
                  <a:lnTo>
                    <a:pt x="545" y="175"/>
                  </a:lnTo>
                  <a:lnTo>
                    <a:pt x="545" y="181"/>
                  </a:lnTo>
                  <a:lnTo>
                    <a:pt x="495" y="181"/>
                  </a:lnTo>
                  <a:lnTo>
                    <a:pt x="495" y="175"/>
                  </a:lnTo>
                  <a:close/>
                  <a:moveTo>
                    <a:pt x="570" y="175"/>
                  </a:moveTo>
                  <a:lnTo>
                    <a:pt x="619" y="175"/>
                  </a:lnTo>
                  <a:lnTo>
                    <a:pt x="619" y="181"/>
                  </a:lnTo>
                  <a:lnTo>
                    <a:pt x="570" y="181"/>
                  </a:lnTo>
                  <a:lnTo>
                    <a:pt x="570" y="175"/>
                  </a:lnTo>
                  <a:close/>
                  <a:moveTo>
                    <a:pt x="644" y="175"/>
                  </a:moveTo>
                  <a:lnTo>
                    <a:pt x="693" y="175"/>
                  </a:lnTo>
                  <a:lnTo>
                    <a:pt x="693" y="181"/>
                  </a:lnTo>
                  <a:lnTo>
                    <a:pt x="644" y="181"/>
                  </a:lnTo>
                  <a:lnTo>
                    <a:pt x="644" y="175"/>
                  </a:lnTo>
                  <a:close/>
                  <a:moveTo>
                    <a:pt x="718" y="175"/>
                  </a:moveTo>
                  <a:lnTo>
                    <a:pt x="767" y="175"/>
                  </a:lnTo>
                  <a:lnTo>
                    <a:pt x="767" y="181"/>
                  </a:lnTo>
                  <a:lnTo>
                    <a:pt x="718" y="181"/>
                  </a:lnTo>
                  <a:lnTo>
                    <a:pt x="718" y="175"/>
                  </a:lnTo>
                  <a:close/>
                  <a:moveTo>
                    <a:pt x="792" y="175"/>
                  </a:moveTo>
                  <a:lnTo>
                    <a:pt x="842" y="175"/>
                  </a:lnTo>
                  <a:lnTo>
                    <a:pt x="842" y="181"/>
                  </a:lnTo>
                  <a:lnTo>
                    <a:pt x="792" y="181"/>
                  </a:lnTo>
                  <a:lnTo>
                    <a:pt x="792" y="175"/>
                  </a:lnTo>
                  <a:close/>
                  <a:moveTo>
                    <a:pt x="866" y="175"/>
                  </a:moveTo>
                  <a:lnTo>
                    <a:pt x="916" y="175"/>
                  </a:lnTo>
                  <a:lnTo>
                    <a:pt x="916" y="181"/>
                  </a:lnTo>
                  <a:lnTo>
                    <a:pt x="866" y="181"/>
                  </a:lnTo>
                  <a:lnTo>
                    <a:pt x="866" y="175"/>
                  </a:lnTo>
                  <a:close/>
                  <a:moveTo>
                    <a:pt x="940" y="175"/>
                  </a:moveTo>
                  <a:lnTo>
                    <a:pt x="990" y="175"/>
                  </a:lnTo>
                  <a:lnTo>
                    <a:pt x="990" y="181"/>
                  </a:lnTo>
                  <a:lnTo>
                    <a:pt x="940" y="181"/>
                  </a:lnTo>
                  <a:lnTo>
                    <a:pt x="940" y="175"/>
                  </a:lnTo>
                  <a:close/>
                  <a:moveTo>
                    <a:pt x="1014" y="175"/>
                  </a:moveTo>
                  <a:lnTo>
                    <a:pt x="1064" y="175"/>
                  </a:lnTo>
                  <a:lnTo>
                    <a:pt x="1064" y="181"/>
                  </a:lnTo>
                  <a:lnTo>
                    <a:pt x="1014" y="181"/>
                  </a:lnTo>
                  <a:lnTo>
                    <a:pt x="1014" y="175"/>
                  </a:lnTo>
                  <a:close/>
                  <a:moveTo>
                    <a:pt x="1089" y="175"/>
                  </a:moveTo>
                  <a:lnTo>
                    <a:pt x="1138" y="175"/>
                  </a:lnTo>
                  <a:lnTo>
                    <a:pt x="1138" y="181"/>
                  </a:lnTo>
                  <a:lnTo>
                    <a:pt x="1089" y="181"/>
                  </a:lnTo>
                  <a:lnTo>
                    <a:pt x="1089" y="175"/>
                  </a:lnTo>
                  <a:close/>
                  <a:moveTo>
                    <a:pt x="1163" y="175"/>
                  </a:moveTo>
                  <a:lnTo>
                    <a:pt x="1212" y="175"/>
                  </a:lnTo>
                  <a:lnTo>
                    <a:pt x="1212" y="181"/>
                  </a:lnTo>
                  <a:lnTo>
                    <a:pt x="1163" y="181"/>
                  </a:lnTo>
                  <a:lnTo>
                    <a:pt x="1163" y="175"/>
                  </a:lnTo>
                  <a:close/>
                  <a:moveTo>
                    <a:pt x="1237" y="175"/>
                  </a:moveTo>
                  <a:lnTo>
                    <a:pt x="1249" y="175"/>
                  </a:lnTo>
                  <a:lnTo>
                    <a:pt x="1246" y="178"/>
                  </a:lnTo>
                  <a:lnTo>
                    <a:pt x="1246" y="140"/>
                  </a:lnTo>
                  <a:lnTo>
                    <a:pt x="1252" y="140"/>
                  </a:lnTo>
                  <a:lnTo>
                    <a:pt x="1252" y="181"/>
                  </a:lnTo>
                  <a:lnTo>
                    <a:pt x="1237" y="181"/>
                  </a:lnTo>
                  <a:lnTo>
                    <a:pt x="1237" y="175"/>
                  </a:lnTo>
                  <a:close/>
                  <a:moveTo>
                    <a:pt x="1246" y="115"/>
                  </a:moveTo>
                  <a:lnTo>
                    <a:pt x="1246" y="66"/>
                  </a:lnTo>
                  <a:lnTo>
                    <a:pt x="1252" y="66"/>
                  </a:lnTo>
                  <a:lnTo>
                    <a:pt x="1252" y="115"/>
                  </a:lnTo>
                  <a:lnTo>
                    <a:pt x="1246" y="115"/>
                  </a:lnTo>
                  <a:close/>
                  <a:moveTo>
                    <a:pt x="1246" y="41"/>
                  </a:moveTo>
                  <a:lnTo>
                    <a:pt x="1246" y="3"/>
                  </a:lnTo>
                  <a:lnTo>
                    <a:pt x="1249" y="6"/>
                  </a:lnTo>
                  <a:lnTo>
                    <a:pt x="1238" y="6"/>
                  </a:lnTo>
                  <a:lnTo>
                    <a:pt x="1238" y="0"/>
                  </a:lnTo>
                  <a:lnTo>
                    <a:pt x="1252" y="0"/>
                  </a:lnTo>
                  <a:lnTo>
                    <a:pt x="1252" y="41"/>
                  </a:lnTo>
                  <a:lnTo>
                    <a:pt x="1246" y="41"/>
                  </a:lnTo>
                  <a:close/>
                  <a:moveTo>
                    <a:pt x="1213" y="6"/>
                  </a:moveTo>
                  <a:lnTo>
                    <a:pt x="1163" y="6"/>
                  </a:lnTo>
                  <a:lnTo>
                    <a:pt x="1163" y="0"/>
                  </a:lnTo>
                  <a:lnTo>
                    <a:pt x="1213" y="0"/>
                  </a:lnTo>
                  <a:lnTo>
                    <a:pt x="1213" y="6"/>
                  </a:lnTo>
                  <a:close/>
                  <a:moveTo>
                    <a:pt x="1139" y="6"/>
                  </a:moveTo>
                  <a:lnTo>
                    <a:pt x="1089" y="6"/>
                  </a:lnTo>
                  <a:lnTo>
                    <a:pt x="1089" y="0"/>
                  </a:lnTo>
                  <a:lnTo>
                    <a:pt x="1139" y="0"/>
                  </a:lnTo>
                  <a:lnTo>
                    <a:pt x="1139" y="6"/>
                  </a:lnTo>
                  <a:close/>
                  <a:moveTo>
                    <a:pt x="1065" y="6"/>
                  </a:moveTo>
                  <a:lnTo>
                    <a:pt x="1015" y="6"/>
                  </a:lnTo>
                  <a:lnTo>
                    <a:pt x="1015" y="0"/>
                  </a:lnTo>
                  <a:lnTo>
                    <a:pt x="1065" y="0"/>
                  </a:lnTo>
                  <a:lnTo>
                    <a:pt x="1065" y="6"/>
                  </a:lnTo>
                  <a:close/>
                  <a:moveTo>
                    <a:pt x="990" y="6"/>
                  </a:moveTo>
                  <a:lnTo>
                    <a:pt x="941" y="6"/>
                  </a:lnTo>
                  <a:lnTo>
                    <a:pt x="941" y="0"/>
                  </a:lnTo>
                  <a:lnTo>
                    <a:pt x="990" y="0"/>
                  </a:lnTo>
                  <a:lnTo>
                    <a:pt x="990" y="6"/>
                  </a:lnTo>
                  <a:close/>
                  <a:moveTo>
                    <a:pt x="916" y="6"/>
                  </a:moveTo>
                  <a:lnTo>
                    <a:pt x="867" y="6"/>
                  </a:lnTo>
                  <a:lnTo>
                    <a:pt x="867" y="0"/>
                  </a:lnTo>
                  <a:lnTo>
                    <a:pt x="916" y="0"/>
                  </a:lnTo>
                  <a:lnTo>
                    <a:pt x="916" y="6"/>
                  </a:lnTo>
                  <a:close/>
                  <a:moveTo>
                    <a:pt x="842" y="6"/>
                  </a:moveTo>
                  <a:lnTo>
                    <a:pt x="793" y="6"/>
                  </a:lnTo>
                  <a:lnTo>
                    <a:pt x="793" y="0"/>
                  </a:lnTo>
                  <a:lnTo>
                    <a:pt x="842" y="0"/>
                  </a:lnTo>
                  <a:lnTo>
                    <a:pt x="842" y="6"/>
                  </a:lnTo>
                  <a:close/>
                  <a:moveTo>
                    <a:pt x="768" y="6"/>
                  </a:moveTo>
                  <a:lnTo>
                    <a:pt x="718" y="6"/>
                  </a:lnTo>
                  <a:lnTo>
                    <a:pt x="718" y="0"/>
                  </a:lnTo>
                  <a:lnTo>
                    <a:pt x="768" y="0"/>
                  </a:lnTo>
                  <a:lnTo>
                    <a:pt x="768" y="6"/>
                  </a:lnTo>
                  <a:close/>
                  <a:moveTo>
                    <a:pt x="694" y="6"/>
                  </a:moveTo>
                  <a:lnTo>
                    <a:pt x="644" y="6"/>
                  </a:lnTo>
                  <a:lnTo>
                    <a:pt x="644" y="0"/>
                  </a:lnTo>
                  <a:lnTo>
                    <a:pt x="694" y="0"/>
                  </a:lnTo>
                  <a:lnTo>
                    <a:pt x="694" y="6"/>
                  </a:lnTo>
                  <a:close/>
                  <a:moveTo>
                    <a:pt x="619" y="6"/>
                  </a:moveTo>
                  <a:lnTo>
                    <a:pt x="570" y="6"/>
                  </a:lnTo>
                  <a:lnTo>
                    <a:pt x="570" y="0"/>
                  </a:lnTo>
                  <a:lnTo>
                    <a:pt x="619" y="0"/>
                  </a:lnTo>
                  <a:lnTo>
                    <a:pt x="619" y="6"/>
                  </a:lnTo>
                  <a:close/>
                  <a:moveTo>
                    <a:pt x="545" y="6"/>
                  </a:moveTo>
                  <a:lnTo>
                    <a:pt x="496" y="6"/>
                  </a:lnTo>
                  <a:lnTo>
                    <a:pt x="496" y="0"/>
                  </a:lnTo>
                  <a:lnTo>
                    <a:pt x="545" y="0"/>
                  </a:lnTo>
                  <a:lnTo>
                    <a:pt x="545" y="6"/>
                  </a:lnTo>
                  <a:close/>
                  <a:moveTo>
                    <a:pt x="471" y="6"/>
                  </a:moveTo>
                  <a:lnTo>
                    <a:pt x="422" y="6"/>
                  </a:lnTo>
                  <a:lnTo>
                    <a:pt x="422" y="0"/>
                  </a:lnTo>
                  <a:lnTo>
                    <a:pt x="471" y="0"/>
                  </a:lnTo>
                  <a:lnTo>
                    <a:pt x="471" y="6"/>
                  </a:lnTo>
                  <a:close/>
                  <a:moveTo>
                    <a:pt x="397" y="6"/>
                  </a:moveTo>
                  <a:lnTo>
                    <a:pt x="348" y="6"/>
                  </a:lnTo>
                  <a:lnTo>
                    <a:pt x="348" y="0"/>
                  </a:lnTo>
                  <a:lnTo>
                    <a:pt x="397" y="0"/>
                  </a:lnTo>
                  <a:lnTo>
                    <a:pt x="397" y="6"/>
                  </a:lnTo>
                  <a:close/>
                  <a:moveTo>
                    <a:pt x="323" y="6"/>
                  </a:moveTo>
                  <a:lnTo>
                    <a:pt x="274" y="6"/>
                  </a:lnTo>
                  <a:lnTo>
                    <a:pt x="274" y="0"/>
                  </a:lnTo>
                  <a:lnTo>
                    <a:pt x="323" y="0"/>
                  </a:lnTo>
                  <a:lnTo>
                    <a:pt x="323" y="6"/>
                  </a:lnTo>
                  <a:close/>
                  <a:moveTo>
                    <a:pt x="248" y="6"/>
                  </a:moveTo>
                  <a:lnTo>
                    <a:pt x="199" y="6"/>
                  </a:lnTo>
                  <a:lnTo>
                    <a:pt x="199" y="0"/>
                  </a:lnTo>
                  <a:lnTo>
                    <a:pt x="248" y="0"/>
                  </a:lnTo>
                  <a:lnTo>
                    <a:pt x="248" y="6"/>
                  </a:lnTo>
                  <a:close/>
                  <a:moveTo>
                    <a:pt x="174" y="6"/>
                  </a:moveTo>
                  <a:lnTo>
                    <a:pt x="125" y="6"/>
                  </a:lnTo>
                  <a:lnTo>
                    <a:pt x="125" y="0"/>
                  </a:lnTo>
                  <a:lnTo>
                    <a:pt x="174" y="0"/>
                  </a:lnTo>
                  <a:lnTo>
                    <a:pt x="174" y="6"/>
                  </a:lnTo>
                  <a:close/>
                  <a:moveTo>
                    <a:pt x="100" y="6"/>
                  </a:moveTo>
                  <a:lnTo>
                    <a:pt x="51" y="6"/>
                  </a:lnTo>
                  <a:lnTo>
                    <a:pt x="51" y="0"/>
                  </a:lnTo>
                  <a:lnTo>
                    <a:pt x="100" y="0"/>
                  </a:lnTo>
                  <a:lnTo>
                    <a:pt x="100" y="6"/>
                  </a:lnTo>
                  <a:close/>
                  <a:moveTo>
                    <a:pt x="26" y="6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1E4E79"/>
            </a:solidFill>
            <a:ln w="0" cap="flat">
              <a:solidFill>
                <a:srgbClr val="1E4E7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Freeform 155"/>
            <p:cNvSpPr>
              <a:spLocks noEditPoints="1"/>
            </p:cNvSpPr>
            <p:nvPr/>
          </p:nvSpPr>
          <p:spPr bwMode="auto">
            <a:xfrm>
              <a:off x="1890" y="2587"/>
              <a:ext cx="536" cy="181"/>
            </a:xfrm>
            <a:custGeom>
              <a:avLst/>
              <a:gdLst>
                <a:gd name="T0" fmla="*/ 6 w 536"/>
                <a:gd name="T1" fmla="*/ 53 h 181"/>
                <a:gd name="T2" fmla="*/ 0 w 536"/>
                <a:gd name="T3" fmla="*/ 3 h 181"/>
                <a:gd name="T4" fmla="*/ 6 w 536"/>
                <a:gd name="T5" fmla="*/ 77 h 181"/>
                <a:gd name="T6" fmla="*/ 0 w 536"/>
                <a:gd name="T7" fmla="*/ 127 h 181"/>
                <a:gd name="T8" fmla="*/ 6 w 536"/>
                <a:gd name="T9" fmla="*/ 77 h 181"/>
                <a:gd name="T10" fmla="*/ 6 w 536"/>
                <a:gd name="T11" fmla="*/ 178 h 181"/>
                <a:gd name="T12" fmla="*/ 25 w 536"/>
                <a:gd name="T13" fmla="*/ 175 h 181"/>
                <a:gd name="T14" fmla="*/ 0 w 536"/>
                <a:gd name="T15" fmla="*/ 181 h 181"/>
                <a:gd name="T16" fmla="*/ 6 w 536"/>
                <a:gd name="T17" fmla="*/ 151 h 181"/>
                <a:gd name="T18" fmla="*/ 100 w 536"/>
                <a:gd name="T19" fmla="*/ 175 h 181"/>
                <a:gd name="T20" fmla="*/ 50 w 536"/>
                <a:gd name="T21" fmla="*/ 181 h 181"/>
                <a:gd name="T22" fmla="*/ 125 w 536"/>
                <a:gd name="T23" fmla="*/ 175 h 181"/>
                <a:gd name="T24" fmla="*/ 174 w 536"/>
                <a:gd name="T25" fmla="*/ 181 h 181"/>
                <a:gd name="T26" fmla="*/ 125 w 536"/>
                <a:gd name="T27" fmla="*/ 175 h 181"/>
                <a:gd name="T28" fmla="*/ 248 w 536"/>
                <a:gd name="T29" fmla="*/ 175 h 181"/>
                <a:gd name="T30" fmla="*/ 199 w 536"/>
                <a:gd name="T31" fmla="*/ 181 h 181"/>
                <a:gd name="T32" fmla="*/ 273 w 536"/>
                <a:gd name="T33" fmla="*/ 175 h 181"/>
                <a:gd name="T34" fmla="*/ 322 w 536"/>
                <a:gd name="T35" fmla="*/ 181 h 181"/>
                <a:gd name="T36" fmla="*/ 273 w 536"/>
                <a:gd name="T37" fmla="*/ 175 h 181"/>
                <a:gd name="T38" fmla="*/ 396 w 536"/>
                <a:gd name="T39" fmla="*/ 175 h 181"/>
                <a:gd name="T40" fmla="*/ 347 w 536"/>
                <a:gd name="T41" fmla="*/ 181 h 181"/>
                <a:gd name="T42" fmla="*/ 421 w 536"/>
                <a:gd name="T43" fmla="*/ 175 h 181"/>
                <a:gd name="T44" fmla="*/ 471 w 536"/>
                <a:gd name="T45" fmla="*/ 181 h 181"/>
                <a:gd name="T46" fmla="*/ 421 w 536"/>
                <a:gd name="T47" fmla="*/ 175 h 181"/>
                <a:gd name="T48" fmla="*/ 532 w 536"/>
                <a:gd name="T49" fmla="*/ 175 h 181"/>
                <a:gd name="T50" fmla="*/ 529 w 536"/>
                <a:gd name="T51" fmla="*/ 165 h 181"/>
                <a:gd name="T52" fmla="*/ 536 w 536"/>
                <a:gd name="T53" fmla="*/ 181 h 181"/>
                <a:gd name="T54" fmla="*/ 495 w 536"/>
                <a:gd name="T55" fmla="*/ 175 h 181"/>
                <a:gd name="T56" fmla="*/ 529 w 536"/>
                <a:gd name="T57" fmla="*/ 92 h 181"/>
                <a:gd name="T58" fmla="*/ 536 w 536"/>
                <a:gd name="T59" fmla="*/ 141 h 181"/>
                <a:gd name="T60" fmla="*/ 529 w 536"/>
                <a:gd name="T61" fmla="*/ 67 h 181"/>
                <a:gd name="T62" fmla="*/ 536 w 536"/>
                <a:gd name="T63" fmla="*/ 18 h 181"/>
                <a:gd name="T64" fmla="*/ 529 w 536"/>
                <a:gd name="T65" fmla="*/ 67 h 181"/>
                <a:gd name="T66" fmla="*/ 472 w 536"/>
                <a:gd name="T67" fmla="*/ 6 h 181"/>
                <a:gd name="T68" fmla="*/ 522 w 536"/>
                <a:gd name="T69" fmla="*/ 0 h 181"/>
                <a:gd name="T70" fmla="*/ 448 w 536"/>
                <a:gd name="T71" fmla="*/ 6 h 181"/>
                <a:gd name="T72" fmla="*/ 398 w 536"/>
                <a:gd name="T73" fmla="*/ 0 h 181"/>
                <a:gd name="T74" fmla="*/ 448 w 536"/>
                <a:gd name="T75" fmla="*/ 6 h 181"/>
                <a:gd name="T76" fmla="*/ 324 w 536"/>
                <a:gd name="T77" fmla="*/ 6 h 181"/>
                <a:gd name="T78" fmla="*/ 373 w 536"/>
                <a:gd name="T79" fmla="*/ 0 h 181"/>
                <a:gd name="T80" fmla="*/ 299 w 536"/>
                <a:gd name="T81" fmla="*/ 6 h 181"/>
                <a:gd name="T82" fmla="*/ 250 w 536"/>
                <a:gd name="T83" fmla="*/ 0 h 181"/>
                <a:gd name="T84" fmla="*/ 299 w 536"/>
                <a:gd name="T85" fmla="*/ 6 h 181"/>
                <a:gd name="T86" fmla="*/ 176 w 536"/>
                <a:gd name="T87" fmla="*/ 6 h 181"/>
                <a:gd name="T88" fmla="*/ 225 w 536"/>
                <a:gd name="T89" fmla="*/ 0 h 181"/>
                <a:gd name="T90" fmla="*/ 151 w 536"/>
                <a:gd name="T91" fmla="*/ 6 h 181"/>
                <a:gd name="T92" fmla="*/ 102 w 536"/>
                <a:gd name="T93" fmla="*/ 0 h 181"/>
                <a:gd name="T94" fmla="*/ 151 w 536"/>
                <a:gd name="T95" fmla="*/ 6 h 181"/>
                <a:gd name="T96" fmla="*/ 27 w 536"/>
                <a:gd name="T97" fmla="*/ 6 h 181"/>
                <a:gd name="T98" fmla="*/ 77 w 536"/>
                <a:gd name="T9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181">
                  <a:moveTo>
                    <a:pt x="6" y="3"/>
                  </a:moveTo>
                  <a:lnTo>
                    <a:pt x="6" y="53"/>
                  </a:lnTo>
                  <a:lnTo>
                    <a:pt x="0" y="53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6" y="77"/>
                  </a:moveTo>
                  <a:lnTo>
                    <a:pt x="6" y="127"/>
                  </a:lnTo>
                  <a:lnTo>
                    <a:pt x="0" y="127"/>
                  </a:lnTo>
                  <a:lnTo>
                    <a:pt x="0" y="77"/>
                  </a:lnTo>
                  <a:lnTo>
                    <a:pt x="6" y="77"/>
                  </a:lnTo>
                  <a:close/>
                  <a:moveTo>
                    <a:pt x="6" y="151"/>
                  </a:moveTo>
                  <a:lnTo>
                    <a:pt x="6" y="178"/>
                  </a:lnTo>
                  <a:lnTo>
                    <a:pt x="3" y="175"/>
                  </a:lnTo>
                  <a:lnTo>
                    <a:pt x="25" y="175"/>
                  </a:lnTo>
                  <a:lnTo>
                    <a:pt x="25" y="181"/>
                  </a:lnTo>
                  <a:lnTo>
                    <a:pt x="0" y="181"/>
                  </a:lnTo>
                  <a:lnTo>
                    <a:pt x="0" y="151"/>
                  </a:lnTo>
                  <a:lnTo>
                    <a:pt x="6" y="151"/>
                  </a:lnTo>
                  <a:close/>
                  <a:moveTo>
                    <a:pt x="50" y="175"/>
                  </a:moveTo>
                  <a:lnTo>
                    <a:pt x="100" y="175"/>
                  </a:lnTo>
                  <a:lnTo>
                    <a:pt x="100" y="181"/>
                  </a:lnTo>
                  <a:lnTo>
                    <a:pt x="50" y="181"/>
                  </a:lnTo>
                  <a:lnTo>
                    <a:pt x="50" y="175"/>
                  </a:lnTo>
                  <a:close/>
                  <a:moveTo>
                    <a:pt x="125" y="175"/>
                  </a:moveTo>
                  <a:lnTo>
                    <a:pt x="174" y="175"/>
                  </a:lnTo>
                  <a:lnTo>
                    <a:pt x="174" y="181"/>
                  </a:lnTo>
                  <a:lnTo>
                    <a:pt x="125" y="181"/>
                  </a:lnTo>
                  <a:lnTo>
                    <a:pt x="125" y="175"/>
                  </a:lnTo>
                  <a:close/>
                  <a:moveTo>
                    <a:pt x="199" y="175"/>
                  </a:moveTo>
                  <a:lnTo>
                    <a:pt x="248" y="175"/>
                  </a:lnTo>
                  <a:lnTo>
                    <a:pt x="248" y="181"/>
                  </a:lnTo>
                  <a:lnTo>
                    <a:pt x="199" y="181"/>
                  </a:lnTo>
                  <a:lnTo>
                    <a:pt x="199" y="175"/>
                  </a:lnTo>
                  <a:close/>
                  <a:moveTo>
                    <a:pt x="273" y="175"/>
                  </a:moveTo>
                  <a:lnTo>
                    <a:pt x="322" y="175"/>
                  </a:lnTo>
                  <a:lnTo>
                    <a:pt x="322" y="181"/>
                  </a:lnTo>
                  <a:lnTo>
                    <a:pt x="273" y="181"/>
                  </a:lnTo>
                  <a:lnTo>
                    <a:pt x="273" y="175"/>
                  </a:lnTo>
                  <a:close/>
                  <a:moveTo>
                    <a:pt x="347" y="175"/>
                  </a:moveTo>
                  <a:lnTo>
                    <a:pt x="396" y="175"/>
                  </a:lnTo>
                  <a:lnTo>
                    <a:pt x="396" y="181"/>
                  </a:lnTo>
                  <a:lnTo>
                    <a:pt x="347" y="181"/>
                  </a:lnTo>
                  <a:lnTo>
                    <a:pt x="347" y="175"/>
                  </a:lnTo>
                  <a:close/>
                  <a:moveTo>
                    <a:pt x="421" y="175"/>
                  </a:moveTo>
                  <a:lnTo>
                    <a:pt x="471" y="175"/>
                  </a:lnTo>
                  <a:lnTo>
                    <a:pt x="471" y="181"/>
                  </a:lnTo>
                  <a:lnTo>
                    <a:pt x="421" y="181"/>
                  </a:lnTo>
                  <a:lnTo>
                    <a:pt x="421" y="175"/>
                  </a:lnTo>
                  <a:close/>
                  <a:moveTo>
                    <a:pt x="495" y="175"/>
                  </a:moveTo>
                  <a:lnTo>
                    <a:pt x="532" y="175"/>
                  </a:lnTo>
                  <a:lnTo>
                    <a:pt x="529" y="178"/>
                  </a:lnTo>
                  <a:lnTo>
                    <a:pt x="529" y="165"/>
                  </a:lnTo>
                  <a:lnTo>
                    <a:pt x="536" y="165"/>
                  </a:lnTo>
                  <a:lnTo>
                    <a:pt x="536" y="181"/>
                  </a:lnTo>
                  <a:lnTo>
                    <a:pt x="495" y="181"/>
                  </a:lnTo>
                  <a:lnTo>
                    <a:pt x="495" y="175"/>
                  </a:lnTo>
                  <a:close/>
                  <a:moveTo>
                    <a:pt x="529" y="141"/>
                  </a:moveTo>
                  <a:lnTo>
                    <a:pt x="529" y="92"/>
                  </a:lnTo>
                  <a:lnTo>
                    <a:pt x="536" y="92"/>
                  </a:lnTo>
                  <a:lnTo>
                    <a:pt x="536" y="141"/>
                  </a:lnTo>
                  <a:lnTo>
                    <a:pt x="529" y="141"/>
                  </a:lnTo>
                  <a:close/>
                  <a:moveTo>
                    <a:pt x="529" y="67"/>
                  </a:moveTo>
                  <a:lnTo>
                    <a:pt x="529" y="18"/>
                  </a:lnTo>
                  <a:lnTo>
                    <a:pt x="536" y="18"/>
                  </a:lnTo>
                  <a:lnTo>
                    <a:pt x="536" y="67"/>
                  </a:lnTo>
                  <a:lnTo>
                    <a:pt x="529" y="67"/>
                  </a:lnTo>
                  <a:close/>
                  <a:moveTo>
                    <a:pt x="522" y="6"/>
                  </a:moveTo>
                  <a:lnTo>
                    <a:pt x="472" y="6"/>
                  </a:lnTo>
                  <a:lnTo>
                    <a:pt x="472" y="0"/>
                  </a:lnTo>
                  <a:lnTo>
                    <a:pt x="522" y="0"/>
                  </a:lnTo>
                  <a:lnTo>
                    <a:pt x="522" y="6"/>
                  </a:lnTo>
                  <a:close/>
                  <a:moveTo>
                    <a:pt x="448" y="6"/>
                  </a:moveTo>
                  <a:lnTo>
                    <a:pt x="398" y="6"/>
                  </a:lnTo>
                  <a:lnTo>
                    <a:pt x="398" y="0"/>
                  </a:lnTo>
                  <a:lnTo>
                    <a:pt x="448" y="0"/>
                  </a:lnTo>
                  <a:lnTo>
                    <a:pt x="448" y="6"/>
                  </a:lnTo>
                  <a:close/>
                  <a:moveTo>
                    <a:pt x="373" y="6"/>
                  </a:moveTo>
                  <a:lnTo>
                    <a:pt x="324" y="6"/>
                  </a:lnTo>
                  <a:lnTo>
                    <a:pt x="324" y="0"/>
                  </a:lnTo>
                  <a:lnTo>
                    <a:pt x="373" y="0"/>
                  </a:lnTo>
                  <a:lnTo>
                    <a:pt x="373" y="6"/>
                  </a:lnTo>
                  <a:close/>
                  <a:moveTo>
                    <a:pt x="299" y="6"/>
                  </a:moveTo>
                  <a:lnTo>
                    <a:pt x="250" y="6"/>
                  </a:lnTo>
                  <a:lnTo>
                    <a:pt x="250" y="0"/>
                  </a:lnTo>
                  <a:lnTo>
                    <a:pt x="299" y="0"/>
                  </a:lnTo>
                  <a:lnTo>
                    <a:pt x="299" y="6"/>
                  </a:lnTo>
                  <a:close/>
                  <a:moveTo>
                    <a:pt x="225" y="6"/>
                  </a:moveTo>
                  <a:lnTo>
                    <a:pt x="176" y="6"/>
                  </a:lnTo>
                  <a:lnTo>
                    <a:pt x="176" y="0"/>
                  </a:lnTo>
                  <a:lnTo>
                    <a:pt x="225" y="0"/>
                  </a:lnTo>
                  <a:lnTo>
                    <a:pt x="225" y="6"/>
                  </a:lnTo>
                  <a:close/>
                  <a:moveTo>
                    <a:pt x="151" y="6"/>
                  </a:moveTo>
                  <a:lnTo>
                    <a:pt x="102" y="6"/>
                  </a:lnTo>
                  <a:lnTo>
                    <a:pt x="102" y="0"/>
                  </a:lnTo>
                  <a:lnTo>
                    <a:pt x="151" y="0"/>
                  </a:lnTo>
                  <a:lnTo>
                    <a:pt x="151" y="6"/>
                  </a:lnTo>
                  <a:close/>
                  <a:moveTo>
                    <a:pt x="77" y="6"/>
                  </a:moveTo>
                  <a:lnTo>
                    <a:pt x="27" y="6"/>
                  </a:lnTo>
                  <a:lnTo>
                    <a:pt x="27" y="0"/>
                  </a:lnTo>
                  <a:lnTo>
                    <a:pt x="77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1E4E79"/>
            </a:solidFill>
            <a:ln w="0" cap="flat">
              <a:solidFill>
                <a:srgbClr val="1E4E7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存储结构</a:t>
            </a:r>
            <a:r>
              <a:rPr lang="en-US" altLang="zh-CN" dirty="0"/>
              <a:t>(</a:t>
            </a:r>
            <a:r>
              <a:rPr lang="en-US" altLang="zh-CN" b="0" dirty="0"/>
              <a:t>Disk Storage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块</a:t>
            </a:r>
            <a:r>
              <a:rPr lang="en-US" altLang="zh-CN" dirty="0"/>
              <a:t>(Chunk)</a:t>
            </a:r>
            <a:endParaRPr lang="zh-CN" alt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用于存储数据的连续的磁盘空间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可以是一个裸设备或其一部分，也可以是文件系统中的一个文件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单个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最大容量为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4TB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单个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GBase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8s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数据库服务实例最多可有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32767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/>
              <a:t>数据库空间</a:t>
            </a:r>
            <a:r>
              <a:rPr lang="en-US" altLang="zh-CN" dirty="0"/>
              <a:t>(</a:t>
            </a:r>
            <a:r>
              <a:rPr lang="en-US" altLang="zh-CN" dirty="0" err="1"/>
              <a:t>DbSpace</a:t>
            </a:r>
            <a:r>
              <a:rPr lang="en-US" altLang="zh-CN" dirty="0"/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的集合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创建时至少包含一个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905000"/>
            <a:ext cx="5381625" cy="32759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日志和检查点</a:t>
            </a:r>
            <a:r>
              <a:rPr lang="en-US" altLang="zh-CN" dirty="0"/>
              <a:t>(</a:t>
            </a:r>
            <a:r>
              <a:rPr lang="en-US" altLang="zh-CN" b="0" dirty="0"/>
              <a:t>Log &amp; </a:t>
            </a:r>
            <a:r>
              <a:rPr lang="en-US" altLang="zh-CN" b="0" dirty="0" err="1"/>
              <a:t>CheckPoint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日志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高效事务的解决方案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事务一致性的保证措施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分为物理日志和逻辑日志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日志文件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物理上表现为 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顺序读写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日志缓冲区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存在于共享内存的驻留段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日志和检查点</a:t>
            </a:r>
            <a:r>
              <a:rPr lang="en-US" altLang="zh-CN" dirty="0"/>
              <a:t>(</a:t>
            </a:r>
            <a:r>
              <a:rPr lang="en-US" altLang="zh-CN" b="0" dirty="0"/>
              <a:t>Log &amp; </a:t>
            </a:r>
            <a:r>
              <a:rPr lang="en-US" altLang="zh-CN" b="0" dirty="0" err="1"/>
              <a:t>CheckPoint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物理日志</a:t>
            </a:r>
            <a:r>
              <a:rPr lang="en-US" altLang="zh-CN" dirty="0"/>
              <a:t>(Physical Log)</a:t>
            </a:r>
            <a:endParaRPr lang="zh-CN" alt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物理日志是保证一致性的手段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物理日志存储被修改的数据页的前像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(Before-image)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在缓冲区中某个数据页被修改前，该数据页会被写入物理日志中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物理日志用于系统失败后进行数据恢复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(Recovery)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" y="2262505"/>
            <a:ext cx="6568440" cy="2489200"/>
          </a:xfrm>
          <a:prstGeom prst="rect">
            <a:avLst/>
          </a:prstGeom>
        </p:spPr>
      </p:pic>
      <p:graphicFrame>
        <p:nvGraphicFramePr>
          <p:cNvPr id="13" name="表格 12"/>
          <p:cNvGraphicFramePr/>
          <p:nvPr/>
        </p:nvGraphicFramePr>
        <p:xfrm>
          <a:off x="501650" y="4052570"/>
          <a:ext cx="1287780" cy="39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/>
          <p:nvPr/>
        </p:nvGraphicFramePr>
        <p:xfrm>
          <a:off x="501650" y="2649855"/>
          <a:ext cx="1287780" cy="39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/>
          <p:nvPr/>
        </p:nvGraphicFramePr>
        <p:xfrm>
          <a:off x="4078605" y="3989705"/>
          <a:ext cx="843280" cy="39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354388" y="2905760"/>
            <a:ext cx="722312" cy="662940"/>
          </a:xfrm>
          <a:prstGeom prst="rect">
            <a:avLst/>
          </a:prstGeom>
          <a:solidFill>
            <a:srgbClr val="DE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4217988" y="2905760"/>
            <a:ext cx="4570412" cy="662940"/>
          </a:xfrm>
          <a:prstGeom prst="rect">
            <a:avLst/>
          </a:prstGeom>
          <a:solidFill>
            <a:srgbClr val="DE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3354388" y="3522980"/>
            <a:ext cx="7223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4217988" y="3522980"/>
            <a:ext cx="45704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485625" y="3018125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3354388" y="3799840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4217988" y="3799840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3485625" y="3913475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94200" y="3025274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60680" lvl="1" algn="ctr">
              <a:spcBef>
                <a:spcPct val="20000"/>
              </a:spcBef>
              <a:buClr>
                <a:srgbClr val="FD0000"/>
              </a:buClr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事务型关系数据库的基本原理</a:t>
            </a:r>
            <a:endParaRPr lang="zh-CN" altLang="en-US" sz="2000" kern="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55"/>
          <p:cNvSpPr txBox="1">
            <a:spLocks noChangeArrowheads="1"/>
          </p:cNvSpPr>
          <p:nvPr/>
        </p:nvSpPr>
        <p:spPr bwMode="auto">
          <a:xfrm>
            <a:off x="4394200" y="3910464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GBase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8s 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数据库架构</a:t>
            </a:r>
            <a:endParaRPr lang="zh-CN" altLang="en-US" sz="2000" kern="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日志和检查点</a:t>
            </a:r>
            <a:r>
              <a:rPr lang="en-US" altLang="zh-CN" dirty="0"/>
              <a:t>(</a:t>
            </a:r>
            <a:r>
              <a:rPr lang="en-US" altLang="zh-CN" b="0" dirty="0"/>
              <a:t>Log &amp; </a:t>
            </a:r>
            <a:r>
              <a:rPr lang="en-US" altLang="zh-CN" b="0" dirty="0" err="1"/>
              <a:t>CheckPoint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逻辑日志</a:t>
            </a:r>
            <a:r>
              <a:rPr lang="en-US" altLang="zh-CN" sz="2400" dirty="0"/>
              <a:t>(Logical Log)</a:t>
            </a:r>
            <a:endParaRPr lang="zh-CN" altLang="en-US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逻辑日志也是保证一致性的一种手段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同时也是提升事务性能的一种手段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逻辑日志记录了事务的细节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缓冲区中所有数据页的修改都会被写入逻辑日志中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逻辑日志中记录的内容还包括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DDL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DbSpace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的变化情况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CheckPoint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日志和检查点</a:t>
            </a:r>
            <a:r>
              <a:rPr lang="en-US" altLang="zh-CN" dirty="0"/>
              <a:t>(</a:t>
            </a:r>
            <a:r>
              <a:rPr lang="en-US" altLang="zh-CN" b="0" dirty="0"/>
              <a:t>Log &amp; </a:t>
            </a:r>
            <a:r>
              <a:rPr lang="en-US" altLang="zh-CN" b="0" dirty="0" err="1"/>
              <a:t>CheckPoint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检查点</a:t>
            </a:r>
            <a:r>
              <a:rPr lang="en-US" altLang="zh-CN" sz="2400" dirty="0"/>
              <a:t>(</a:t>
            </a:r>
            <a:r>
              <a:rPr lang="en-US" altLang="zh-CN" sz="2400" dirty="0" err="1"/>
              <a:t>CheckPoint</a:t>
            </a:r>
            <a:r>
              <a:rPr lang="en-US" altLang="zh-CN" sz="2400" dirty="0"/>
              <a:t>)</a:t>
            </a:r>
            <a:endParaRPr lang="zh-CN" altLang="en-US" sz="2400" dirty="0"/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检查点是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GBase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8s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数据库服务的事件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检查点用于维护数据库服务的一致性状态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检查点事件发生时，缓冲区中所有被修改的数据页写回到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检查点事件本身会被记录在逻辑日志中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日志和检查点</a:t>
            </a:r>
            <a:r>
              <a:rPr lang="en-US" altLang="zh-CN" dirty="0"/>
              <a:t>(</a:t>
            </a:r>
            <a:r>
              <a:rPr lang="en-US" altLang="zh-CN" b="0" dirty="0"/>
              <a:t>Log &amp; </a:t>
            </a:r>
            <a:r>
              <a:rPr lang="en-US" altLang="zh-CN" b="0" dirty="0" err="1"/>
              <a:t>CheckPoint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事务的基本过程</a:t>
            </a:r>
            <a:endParaRPr lang="en-US" altLang="zh-CN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数据页被从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中读取到缓冲区中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数据页在被修改前被保存到物理日志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数据页被修改，修改的相关信息记录到逻辑日志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检查点事件发生时，缓冲区中被修改的数据页写回到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Chunk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631315"/>
            <a:ext cx="6057900" cy="27743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日志和检查点</a:t>
            </a:r>
            <a:r>
              <a:rPr lang="en-US" altLang="zh-CN" dirty="0"/>
              <a:t>(</a:t>
            </a:r>
            <a:r>
              <a:rPr lang="en-US" altLang="zh-CN" b="0" dirty="0"/>
              <a:t>Log &amp; </a:t>
            </a:r>
            <a:r>
              <a:rPr lang="en-US" altLang="zh-CN" b="0" dirty="0" err="1"/>
              <a:t>CheckPoint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快速恢复</a:t>
            </a:r>
            <a:r>
              <a:rPr lang="en-US" altLang="zh-CN" sz="2400" dirty="0"/>
              <a:t>(Fast Recovery)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数据库服务异常停止时，数据可能处于不一致状态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数据库服务启动时检测到异常停止，会开始进行快速恢复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快速恢复的过程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从逻辑日志中定位最后一个检查点事件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从逻辑日志中确定最后的检查点事件之后修改的数据页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根据物理日志把修改的数据页读取到缓冲区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根据逻辑日志的内容对缓冲区进行重做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如果事务未完成，则自动回滚这些未完成的事务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触发检查点事件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cs typeface="微软雅黑" panose="020B0503020204020204" pitchFamily="34" charset="-122"/>
                <a:sym typeface="+mn-ea"/>
              </a:rPr>
              <a:t>G</a:t>
            </a:r>
            <a:r>
              <a:rPr kumimoji="1" lang="en-US" altLang="zh-TW" dirty="0">
                <a:cs typeface="微软雅黑" panose="020B0503020204020204" pitchFamily="34" charset="-122"/>
                <a:sym typeface="+mn-ea"/>
              </a:rPr>
              <a:t>B</a:t>
            </a:r>
            <a:r>
              <a:rPr kumimoji="1" lang="en-US" altLang="zh-CN" dirty="0">
                <a:cs typeface="微软雅黑" panose="020B0503020204020204" pitchFamily="34" charset="-122"/>
                <a:sym typeface="+mn-ea"/>
              </a:rPr>
              <a:t>ase </a:t>
            </a:r>
            <a:r>
              <a:rPr kumimoji="1" lang="en-US" altLang="zh-TW" dirty="0">
                <a:cs typeface="微软雅黑" panose="020B0503020204020204" pitchFamily="34" charset="-122"/>
                <a:sym typeface="+mn-ea"/>
              </a:rPr>
              <a:t>8s </a:t>
            </a:r>
            <a:r>
              <a:rPr kumimoji="1" lang="zh-TW" altLang="en-US" dirty="0">
                <a:cs typeface="微软雅黑" panose="020B0503020204020204" pitchFamily="34" charset="-122"/>
                <a:sym typeface="+mn-ea"/>
              </a:rPr>
              <a:t>的高可用集群</a:t>
            </a:r>
            <a:r>
              <a:rPr lang="en-US" altLang="zh-CN" dirty="0">
                <a:solidFill>
                  <a:schemeClr val="tx2"/>
                </a:solidFill>
                <a:cs typeface="微软雅黑" panose="020B0503020204020204" pitchFamily="34" charset="-122"/>
                <a:sym typeface="+mn-ea"/>
              </a:rPr>
              <a:t>	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type="body" sz="quarter" idx="10"/>
          </p:nvPr>
        </p:nvSpPr>
        <p:spPr>
          <a:xfrm>
            <a:off x="358219" y="1248508"/>
            <a:ext cx="11116231" cy="4888767"/>
          </a:xfrm>
        </p:spPr>
        <p:txBody>
          <a:bodyPr/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50000"/>
              <a:buBlip>
                <a:blip r:embed="rId2"/>
              </a:buBlip>
            </a:pPr>
            <a:r>
              <a:rPr lang="en-US" altLang="zh-CN" sz="2400" dirty="0" err="1"/>
              <a:t>G</a:t>
            </a:r>
            <a:r>
              <a:rPr lang="en-US" altLang="zh-TW" sz="2400" dirty="0" err="1"/>
              <a:t>B</a:t>
            </a:r>
            <a:r>
              <a:rPr lang="en-US" altLang="zh-CN" sz="2400" dirty="0" err="1"/>
              <a:t>ase</a:t>
            </a:r>
            <a:r>
              <a:rPr lang="en-US" altLang="zh-CN" sz="2400" dirty="0"/>
              <a:t> </a:t>
            </a:r>
            <a:r>
              <a:rPr lang="en-US" altLang="zh-TW" sz="2400" dirty="0"/>
              <a:t>8s </a:t>
            </a:r>
            <a:r>
              <a:rPr lang="zh-TW" altLang="en-US" sz="2400" dirty="0"/>
              <a:t>的高可用集群提供下列</a:t>
            </a:r>
            <a:r>
              <a:rPr lang="zh-CN" altLang="en-US" sz="2400" dirty="0"/>
              <a:t>主要部分</a:t>
            </a:r>
          </a:p>
          <a:p>
            <a:pPr marL="800100" lvl="2" indent="-342900">
              <a:lnSpc>
                <a:spcPct val="110000"/>
              </a:lnSpc>
              <a:buClr>
                <a:schemeClr val="accent1"/>
              </a:buClr>
              <a:buSzPct val="45000"/>
              <a:buFont typeface="Wingdings" panose="05000000000000000000" charset="0"/>
              <a:buChar char="l"/>
            </a:pPr>
            <a:r>
              <a:rPr kumimoji="1" lang="en-US" altLang="zh-CN" sz="1800" dirty="0">
                <a:cs typeface="微软雅黑" panose="020B0503020204020204" pitchFamily="34" charset="-122"/>
              </a:rPr>
              <a:t>CM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 </a:t>
            </a:r>
            <a:r>
              <a:rPr kumimoji="1" lang="en-US" altLang="zh-CN" sz="1800" dirty="0">
                <a:cs typeface="微软雅黑" panose="020B0503020204020204" pitchFamily="34" charset="-122"/>
              </a:rPr>
              <a:t>(Connection Manager</a:t>
            </a:r>
            <a:r>
              <a:rPr kumimoji="1" lang="zh-CN" altLang="zh-CN" sz="1800" dirty="0">
                <a:cs typeface="微软雅黑" panose="020B0503020204020204" pitchFamily="34" charset="-122"/>
              </a:rPr>
              <a:t>，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连接管理器</a:t>
            </a:r>
            <a:r>
              <a:rPr kumimoji="1" lang="en-US" altLang="zh-CN" sz="1800" dirty="0">
                <a:cs typeface="微软雅黑" panose="020B0503020204020204" pitchFamily="34" charset="-122"/>
              </a:rPr>
              <a:t>)</a:t>
            </a:r>
          </a:p>
          <a:p>
            <a:pPr marL="800100" lvl="2" indent="-342900">
              <a:lnSpc>
                <a:spcPct val="110000"/>
              </a:lnSpc>
              <a:buClr>
                <a:schemeClr val="accent1"/>
              </a:buClr>
              <a:buSzPct val="45000"/>
              <a:buFont typeface="Wingdings" panose="05000000000000000000" charset="0"/>
              <a:buChar char="l"/>
            </a:pPr>
            <a:r>
              <a:rPr kumimoji="1" lang="en-US" altLang="zh-CN" sz="1800" dirty="0">
                <a:cs typeface="微软雅黑" panose="020B0503020204020204" pitchFamily="34" charset="-122"/>
              </a:rPr>
              <a:t>HAC</a:t>
            </a:r>
            <a:r>
              <a:rPr lang="en-US" altLang="zh-CN" sz="1800" dirty="0">
                <a:cs typeface="微软雅黑" panose="020B0503020204020204" pitchFamily="34" charset="-122"/>
              </a:rPr>
              <a:t> (High Availability Cluster</a:t>
            </a:r>
            <a:r>
              <a:rPr lang="zh-CN" altLang="zh-CN" sz="1800" dirty="0">
                <a:cs typeface="微软雅黑" panose="020B0503020204020204" pitchFamily="34" charset="-122"/>
              </a:rPr>
              <a:t>，</a:t>
            </a:r>
            <a:r>
              <a:rPr lang="zh-CN" altLang="en-US" sz="1800" dirty="0">
                <a:cs typeface="微软雅黑" panose="020B0503020204020204" pitchFamily="34" charset="-122"/>
              </a:rPr>
              <a:t>同城</a:t>
            </a:r>
            <a:r>
              <a:rPr lang="en-US" altLang="zh-CN" sz="1800" dirty="0">
                <a:cs typeface="微软雅黑" panose="020B0503020204020204" pitchFamily="34" charset="-122"/>
              </a:rPr>
              <a:t>/</a:t>
            </a:r>
            <a:r>
              <a:rPr lang="zh-CN" altLang="en-US" sz="1800" dirty="0">
                <a:cs typeface="微软雅黑" panose="020B0503020204020204" pitchFamily="34" charset="-122"/>
              </a:rPr>
              <a:t>异地灾备集群</a:t>
            </a:r>
            <a:r>
              <a:rPr lang="en-US" altLang="zh-CN" sz="1800" dirty="0">
                <a:cs typeface="微软雅黑" panose="020B0503020204020204" pitchFamily="34" charset="-122"/>
              </a:rPr>
              <a:t>)</a:t>
            </a:r>
          </a:p>
          <a:p>
            <a:pPr marL="800100" lvl="2" indent="-342900">
              <a:lnSpc>
                <a:spcPct val="110000"/>
              </a:lnSpc>
              <a:buClr>
                <a:schemeClr val="accent1"/>
              </a:buClr>
              <a:buSzPct val="45000"/>
              <a:buFont typeface="Wingdings" panose="05000000000000000000" charset="0"/>
              <a:buChar char="l"/>
            </a:pPr>
            <a:r>
              <a:rPr lang="en-US" altLang="zh-CN" sz="1800" dirty="0">
                <a:cs typeface="微软雅黑" panose="020B0503020204020204" pitchFamily="34" charset="-122"/>
              </a:rPr>
              <a:t>SSC (Shared Storage Cluster</a:t>
            </a:r>
            <a:r>
              <a:rPr lang="zh-CN" altLang="en-US" sz="1800" dirty="0">
                <a:cs typeface="微软雅黑" panose="020B0503020204020204" pitchFamily="34" charset="-122"/>
              </a:rPr>
              <a:t>，共享存储集群</a:t>
            </a:r>
            <a:r>
              <a:rPr lang="en-US" altLang="zh-CN" sz="1800" dirty="0">
                <a:cs typeface="微软雅黑" panose="020B0503020204020204" pitchFamily="34" charset="-122"/>
              </a:rPr>
              <a:t>)</a:t>
            </a:r>
          </a:p>
          <a:p>
            <a:pPr marL="571500" lvl="2" indent="-227330">
              <a:lnSpc>
                <a:spcPct val="110000"/>
              </a:lnSpc>
            </a:pPr>
            <a:endParaRPr lang="en-US" altLang="zh-CN" sz="1600" dirty="0">
              <a:cs typeface="微软雅黑" panose="020B0503020204020204" pitchFamily="34" charset="-122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50000"/>
              <a:buBlip>
                <a:blip r:embed="rId2"/>
              </a:buBlip>
            </a:pPr>
            <a:r>
              <a:rPr lang="en-US" altLang="zh-CN" sz="2400" dirty="0" err="1"/>
              <a:t>G</a:t>
            </a:r>
            <a:r>
              <a:rPr lang="en-US" altLang="zh-TW" sz="2400" dirty="0" err="1"/>
              <a:t>B</a:t>
            </a:r>
            <a:r>
              <a:rPr lang="en-US" altLang="zh-CN" sz="2400" dirty="0" err="1"/>
              <a:t>ase</a:t>
            </a:r>
            <a:r>
              <a:rPr lang="en-US" altLang="zh-CN" sz="2400" dirty="0"/>
              <a:t> </a:t>
            </a:r>
            <a:r>
              <a:rPr lang="en-US" altLang="zh-TW" sz="2400" dirty="0"/>
              <a:t>8s </a:t>
            </a:r>
            <a:r>
              <a:rPr lang="zh-TW" altLang="en-US" sz="2400" dirty="0"/>
              <a:t>的高可用集群提供下列</a:t>
            </a:r>
          </a:p>
          <a:p>
            <a:pPr marL="800100" lvl="2" indent="-342900">
              <a:lnSpc>
                <a:spcPct val="110000"/>
              </a:lnSpc>
              <a:buClr>
                <a:schemeClr val="accent1"/>
              </a:buClr>
              <a:buSzPct val="45000"/>
              <a:buFont typeface="Wingdings" panose="05000000000000000000" charset="0"/>
              <a:buChar char="l"/>
            </a:pPr>
            <a:r>
              <a:rPr kumimoji="1" lang="en-US" altLang="zh-CN" sz="1800" dirty="0">
                <a:solidFill>
                  <a:srgbClr val="000000"/>
                </a:solidFill>
                <a:cs typeface="微软雅黑" panose="020B0503020204020204" pitchFamily="34" charset="-122"/>
              </a:rPr>
              <a:t>CM </a:t>
            </a:r>
            <a:r>
              <a:rPr kumimoji="1" lang="zh-CN" altLang="en-US" sz="1800" dirty="0">
                <a:solidFill>
                  <a:srgbClr val="000000"/>
                </a:solidFill>
                <a:cs typeface="微软雅黑" panose="020B0503020204020204" pitchFamily="34" charset="-122"/>
              </a:rPr>
              <a:t>－连接服务；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感应故障，主导节点转移，客户端重新连接。</a:t>
            </a:r>
          </a:p>
          <a:p>
            <a:pPr marL="800100" lvl="2" indent="-342900">
              <a:lnSpc>
                <a:spcPct val="110000"/>
              </a:lnSpc>
              <a:buClr>
                <a:schemeClr val="accent1"/>
              </a:buClr>
              <a:buSzPct val="45000"/>
              <a:buFont typeface="Wingdings" panose="05000000000000000000" charset="0"/>
              <a:buChar char="l"/>
            </a:pPr>
            <a:r>
              <a:rPr kumimoji="1" lang="en-US" altLang="zh-CN" sz="1800" dirty="0">
                <a:cs typeface="微软雅黑" panose="020B0503020204020204" pitchFamily="34" charset="-122"/>
              </a:rPr>
              <a:t>HAC 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－故障转移；</a:t>
            </a:r>
            <a:r>
              <a:rPr kumimoji="1" lang="en-US" altLang="zh-CN" sz="1800" dirty="0">
                <a:cs typeface="微软雅黑" panose="020B0503020204020204" pitchFamily="34" charset="-122"/>
              </a:rPr>
              <a:t>30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秒无缝转移；应用高可用</a:t>
            </a:r>
            <a:r>
              <a:rPr kumimoji="1" lang="en-US" altLang="zh-CN" sz="1800" dirty="0">
                <a:cs typeface="微软雅黑" panose="020B0503020204020204" pitchFamily="34" charset="-122"/>
              </a:rPr>
              <a:t> 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至</a:t>
            </a:r>
            <a:r>
              <a:rPr kumimoji="1" lang="en-US" altLang="zh-CN" sz="1800" dirty="0">
                <a:cs typeface="微软雅黑" panose="020B0503020204020204" pitchFamily="34" charset="-122"/>
              </a:rPr>
              <a:t> 99.5%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；异地远端备份防灾。</a:t>
            </a:r>
          </a:p>
          <a:p>
            <a:pPr marL="800100" lvl="2" indent="-342900">
              <a:lnSpc>
                <a:spcPct val="110000"/>
              </a:lnSpc>
              <a:buClr>
                <a:schemeClr val="accent1"/>
              </a:buClr>
              <a:buSzPct val="45000"/>
              <a:buFont typeface="Wingdings" panose="05000000000000000000" charset="0"/>
              <a:buChar char="l"/>
            </a:pPr>
            <a:r>
              <a:rPr kumimoji="1" lang="en-US" altLang="zh-CN" sz="1800" dirty="0">
                <a:solidFill>
                  <a:srgbClr val="000000"/>
                </a:solidFill>
                <a:cs typeface="微软雅黑" panose="020B0503020204020204" pitchFamily="34" charset="-122"/>
              </a:rPr>
              <a:t>SSC </a:t>
            </a:r>
            <a:r>
              <a:rPr kumimoji="1" lang="zh-CN" altLang="en-US" sz="1800" dirty="0">
                <a:solidFill>
                  <a:srgbClr val="000000"/>
                </a:solidFill>
                <a:cs typeface="微软雅黑" panose="020B0503020204020204" pitchFamily="34" charset="-122"/>
              </a:rPr>
              <a:t>－</a:t>
            </a:r>
            <a:r>
              <a:rPr kumimoji="1" lang="en-US" altLang="zh-CN" sz="1800" dirty="0">
                <a:solidFill>
                  <a:srgbClr val="000000"/>
                </a:solidFill>
                <a:cs typeface="微软雅黑" panose="020B0503020204020204" pitchFamily="34" charset="-122"/>
              </a:rPr>
              <a:t> </a:t>
            </a:r>
            <a:r>
              <a:rPr kumimoji="1" lang="zh-CN" altLang="en-US" sz="1800" dirty="0">
                <a:solidFill>
                  <a:srgbClr val="000000"/>
                </a:solidFill>
                <a:cs typeface="微软雅黑" panose="020B0503020204020204" pitchFamily="34" charset="-122"/>
              </a:rPr>
              <a:t>多点</a:t>
            </a:r>
            <a:r>
              <a:rPr kumimoji="1" lang="zh-CN" altLang="en-US" sz="1800" dirty="0">
                <a:cs typeface="微软雅黑" panose="020B0503020204020204" pitchFamily="34" charset="-122"/>
              </a:rPr>
              <a:t>数据库共享内存；横向扩展，提高大量查询</a:t>
            </a:r>
            <a:r>
              <a:rPr kumimoji="1" lang="zh-CN" altLang="zh-CN" sz="1800" dirty="0">
                <a:cs typeface="微软雅黑" panose="020B0503020204020204" pitchFamily="34" charset="-122"/>
              </a:rPr>
              <a:t>。</a:t>
            </a:r>
            <a:endParaRPr kumimoji="1" lang="zh-CN" altLang="en-US" sz="1800" dirty="0">
              <a:cs typeface="微软雅黑" panose="020B0503020204020204" pitchFamily="34" charset="-122"/>
            </a:endParaRPr>
          </a:p>
          <a:p>
            <a:pPr marL="969645" lvl="2" indent="-285750">
              <a:lnSpc>
                <a:spcPct val="110000"/>
              </a:lnSpc>
            </a:pPr>
            <a:endParaRPr kumimoji="1" lang="zh-CN" altLang="en-US" sz="1800" dirty="0"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50000"/>
            </a:pPr>
            <a:r>
              <a:rPr lang="zh-CN" altLang="en-US" dirty="0">
                <a:solidFill>
                  <a:srgbClr val="0070C0"/>
                </a:solidFill>
              </a:rPr>
              <a:t>数据库高可用是保障诸多</a:t>
            </a:r>
            <a:r>
              <a:rPr lang="en-US" altLang="zh-CN" dirty="0">
                <a:solidFill>
                  <a:srgbClr val="0070C0"/>
                </a:solidFill>
              </a:rPr>
              <a:t> 7</a:t>
            </a:r>
            <a:r>
              <a:rPr lang="zh-CN" altLang="en-US" dirty="0">
                <a:solidFill>
                  <a:srgbClr val="0070C0"/>
                </a:solidFill>
              </a:rPr>
              <a:t>*</a:t>
            </a:r>
            <a:r>
              <a:rPr lang="en-US" altLang="zh-CN" dirty="0">
                <a:solidFill>
                  <a:srgbClr val="0070C0"/>
                </a:solidFill>
              </a:rPr>
              <a:t>24</a:t>
            </a:r>
            <a:r>
              <a:rPr lang="zh-CN" altLang="en-US" dirty="0">
                <a:solidFill>
                  <a:srgbClr val="0070C0"/>
                </a:solidFill>
              </a:rPr>
              <a:t>服务的根本，如</a:t>
            </a:r>
            <a:r>
              <a:rPr lang="en-US" altLang="zh-CN" dirty="0">
                <a:solidFill>
                  <a:srgbClr val="0070C0"/>
                </a:solidFill>
              </a:rPr>
              <a:t> 7</a:t>
            </a:r>
            <a:r>
              <a:rPr lang="zh-CN" altLang="en-US" dirty="0">
                <a:solidFill>
                  <a:srgbClr val="0070C0"/>
                </a:solidFill>
              </a:rPr>
              <a:t>*</a:t>
            </a:r>
            <a:r>
              <a:rPr lang="en-US" altLang="zh-CN" dirty="0">
                <a:solidFill>
                  <a:srgbClr val="0070C0"/>
                </a:solidFill>
              </a:rPr>
              <a:t>24 </a:t>
            </a:r>
            <a:r>
              <a:rPr lang="zh-CN" altLang="en-US" dirty="0">
                <a:solidFill>
                  <a:srgbClr val="0070C0"/>
                </a:solidFill>
              </a:rPr>
              <a:t>银行</a:t>
            </a:r>
            <a:r>
              <a:rPr lang="en-US" altLang="zh-CN" dirty="0">
                <a:solidFill>
                  <a:srgbClr val="0070C0"/>
                </a:solidFill>
              </a:rPr>
              <a:t>ATM</a:t>
            </a:r>
            <a:r>
              <a:rPr lang="zh-CN" altLang="en-US" dirty="0">
                <a:solidFill>
                  <a:srgbClr val="0070C0"/>
                </a:solidFill>
              </a:rPr>
              <a:t>服务，保险查询服务，电子商务网上购物等。</a:t>
            </a:r>
            <a:endParaRPr lang="zh-TW" altLang="en-US" dirty="0">
              <a:solidFill>
                <a:srgbClr val="0070C0"/>
              </a:solidFill>
            </a:endParaRPr>
          </a:p>
          <a:p>
            <a:pPr marL="1031875" lvl="3" indent="-342900">
              <a:lnSpc>
                <a:spcPct val="110000"/>
              </a:lnSpc>
            </a:pPr>
            <a:endParaRPr kumimoji="1" lang="en-US" altLang="zh-CN" dirty="0"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62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/>
        </p:nvSpPr>
        <p:spPr>
          <a:xfrm>
            <a:off x="1078197" y="1191467"/>
            <a:ext cx="7416800" cy="3638550"/>
          </a:xfrm>
          <a:prstGeom prst="rect">
            <a:avLst/>
          </a:prstGeom>
          <a:noFill/>
          <a:ln w="9525">
            <a:noFill/>
          </a:ln>
        </p:spPr>
        <p:txBody>
          <a:bodyPr wrap="square" lIns="92160" tIns="46080" rIns="92160" bIns="46080" anchor="t"/>
          <a:lstStyle/>
          <a:p>
            <a:pPr marL="228600" indent="-228600" defTabSz="449580" eaLnBrk="0" hangingPunct="0">
              <a:spcBef>
                <a:spcPts val="10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en-US" altLang="zh-CN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</a:t>
            </a:r>
            <a:r>
              <a:rPr lang="zh-CN" altLang="en-US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是一个共享存储设备体系架构的集群数据库</a:t>
            </a:r>
          </a:p>
          <a:p>
            <a:pPr marL="228600" indent="-228600" defTabSz="449580" eaLnBrk="0" hangingPunct="0">
              <a:spcBef>
                <a:spcPts val="10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zh-CN" altLang="en-US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高可用性 </a:t>
            </a:r>
            <a:r>
              <a:rPr lang="en-US" altLang="zh-CN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(High Availability)</a:t>
            </a:r>
          </a:p>
          <a:p>
            <a:pPr marL="565150" lvl="1" indent="-223520" defTabSz="449580" eaLnBrk="0" hangingPunct="0">
              <a:lnSpc>
                <a:spcPct val="150000"/>
              </a:lnSpc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当某一节点故障时，其他节点将自动、快速接管</a:t>
            </a:r>
          </a:p>
          <a:p>
            <a:pPr marL="565150" lvl="1" indent="-223520" defTabSz="449580" eaLnBrk="0" hangingPunct="0">
              <a:lnSpc>
                <a:spcPct val="150000"/>
              </a:lnSpc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实现系统系统的高可用性。</a:t>
            </a:r>
          </a:p>
          <a:p>
            <a:pPr marL="228600" indent="-228600" defTabSz="449580" eaLnBrk="0" hangingPunct="0">
              <a:spcBef>
                <a:spcPts val="10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zh-CN" altLang="en-US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高可扩展性</a:t>
            </a:r>
            <a:r>
              <a:rPr lang="en-US" altLang="zh-CN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(Scalability)</a:t>
            </a:r>
          </a:p>
          <a:p>
            <a:pPr marL="565150" lvl="1" indent="-223520" defTabSz="449580" eaLnBrk="0" hangingPunct="0"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企业依照数据增长增加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GBase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8s Cluster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节点提高数据库处理能力</a:t>
            </a:r>
          </a:p>
          <a:p>
            <a:pPr marL="228600" indent="-228600" defTabSz="449580" eaLnBrk="0" hangingPunct="0">
              <a:spcBef>
                <a:spcPts val="10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zh-CN" altLang="en-US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应用透明性</a:t>
            </a:r>
            <a:r>
              <a:rPr lang="en-US" altLang="zh-CN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(Application Transparency)</a:t>
            </a:r>
          </a:p>
          <a:p>
            <a:pPr marL="565150" lvl="1" indent="-223520" defTabSz="449580" eaLnBrk="0" hangingPunct="0">
              <a:lnSpc>
                <a:spcPct val="150000"/>
              </a:lnSpc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无需调整您的应用程序至数据库</a:t>
            </a:r>
          </a:p>
          <a:p>
            <a:pPr marL="228600" indent="-228600" defTabSz="449580" eaLnBrk="0" hangingPunct="0">
              <a:spcBef>
                <a:spcPts val="10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zh-CN" altLang="en-US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操作简单</a:t>
            </a:r>
            <a:r>
              <a:rPr lang="en-US" altLang="zh-CN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、成本低</a:t>
            </a:r>
          </a:p>
          <a:p>
            <a:pPr marL="565150" lvl="1" indent="-223520" defTabSz="449580" eaLnBrk="0" hangingPunct="0">
              <a:lnSpc>
                <a:spcPct val="150000"/>
              </a:lnSpc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无需特殊硬件支持</a:t>
            </a:r>
          </a:p>
          <a:p>
            <a:pPr marL="565150" lvl="1" indent="-223520" defTabSz="449580" eaLnBrk="0" hangingPunct="0">
              <a:lnSpc>
                <a:spcPct val="150000"/>
              </a:lnSpc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安装配置简单、快速</a:t>
            </a:r>
          </a:p>
          <a:p>
            <a:pPr marL="565150" lvl="1" indent="-223520" defTabSz="449580" eaLnBrk="0" hangingPunct="0">
              <a:lnSpc>
                <a:spcPct val="150000"/>
              </a:lnSpc>
              <a:spcBef>
                <a:spcPct val="18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可直接建立于共享的存储阵列或者逻辑卷管理器之上的解决方案</a:t>
            </a:r>
          </a:p>
        </p:txBody>
      </p:sp>
      <p:grpSp>
        <p:nvGrpSpPr>
          <p:cNvPr id="46083" name="Group 94"/>
          <p:cNvGrpSpPr>
            <a:grpSpLocks noChangeAspect="1"/>
          </p:cNvGrpSpPr>
          <p:nvPr/>
        </p:nvGrpSpPr>
        <p:grpSpPr>
          <a:xfrm>
            <a:off x="7976284" y="1905680"/>
            <a:ext cx="3506470" cy="3745435"/>
            <a:chOff x="2202" y="3888"/>
            <a:chExt cx="5268" cy="4812"/>
          </a:xfrm>
        </p:grpSpPr>
        <p:sp>
          <p:nvSpPr>
            <p:cNvPr id="46084" name="AutoShape 95"/>
            <p:cNvSpPr>
              <a:spLocks noChangeAspect="1"/>
            </p:cNvSpPr>
            <p:nvPr/>
          </p:nvSpPr>
          <p:spPr>
            <a:xfrm>
              <a:off x="2520" y="3888"/>
              <a:ext cx="4950" cy="48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ts val="875"/>
                </a:spcBef>
              </a:pPr>
              <a:endParaRPr lang="zh-CN" altLang="en-US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085" name="Group 96"/>
            <p:cNvGrpSpPr/>
            <p:nvPr/>
          </p:nvGrpSpPr>
          <p:grpSpPr>
            <a:xfrm>
              <a:off x="3510" y="6779"/>
              <a:ext cx="1245" cy="1467"/>
              <a:chOff x="1020" y="2667"/>
              <a:chExt cx="602" cy="698"/>
            </a:xfrm>
          </p:grpSpPr>
          <p:sp>
            <p:nvSpPr>
              <p:cNvPr id="46086" name="Freeform 97"/>
              <p:cNvSpPr/>
              <p:nvPr/>
            </p:nvSpPr>
            <p:spPr>
              <a:xfrm>
                <a:off x="1020" y="2779"/>
                <a:ext cx="489" cy="586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586"/>
                  </a:cxn>
                  <a:cxn ang="0">
                    <a:pos x="0" y="586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586">
                    <a:moveTo>
                      <a:pt x="489" y="0"/>
                    </a:moveTo>
                    <a:lnTo>
                      <a:pt x="489" y="586"/>
                    </a:lnTo>
                    <a:lnTo>
                      <a:pt x="0" y="586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87" name="Freeform 98"/>
              <p:cNvSpPr/>
              <p:nvPr/>
            </p:nvSpPr>
            <p:spPr>
              <a:xfrm>
                <a:off x="1020" y="2779"/>
                <a:ext cx="489" cy="586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586"/>
                  </a:cxn>
                  <a:cxn ang="0">
                    <a:pos x="0" y="586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586">
                    <a:moveTo>
                      <a:pt x="489" y="0"/>
                    </a:moveTo>
                    <a:lnTo>
                      <a:pt x="489" y="586"/>
                    </a:lnTo>
                    <a:lnTo>
                      <a:pt x="0" y="586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C7EB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88" name="Freeform 99"/>
              <p:cNvSpPr/>
              <p:nvPr/>
            </p:nvSpPr>
            <p:spPr>
              <a:xfrm>
                <a:off x="1021" y="2667"/>
                <a:ext cx="601" cy="112"/>
              </a:xfrm>
              <a:custGeom>
                <a:avLst/>
                <a:gdLst/>
                <a:ahLst/>
                <a:cxnLst>
                  <a:cxn ang="0">
                    <a:pos x="488" y="112"/>
                  </a:cxn>
                  <a:cxn ang="0">
                    <a:pos x="601" y="0"/>
                  </a:cxn>
                  <a:cxn ang="0">
                    <a:pos x="112" y="0"/>
                  </a:cxn>
                  <a:cxn ang="0">
                    <a:pos x="0" y="112"/>
                  </a:cxn>
                  <a:cxn ang="0">
                    <a:pos x="488" y="112"/>
                  </a:cxn>
                  <a:cxn ang="0">
                    <a:pos x="488" y="112"/>
                  </a:cxn>
                </a:cxnLst>
                <a:rect l="0" t="0" r="0" b="0"/>
                <a:pathLst>
                  <a:path w="601" h="112">
                    <a:moveTo>
                      <a:pt x="488" y="112"/>
                    </a:moveTo>
                    <a:lnTo>
                      <a:pt x="601" y="0"/>
                    </a:lnTo>
                    <a:lnTo>
                      <a:pt x="112" y="0"/>
                    </a:lnTo>
                    <a:lnTo>
                      <a:pt x="0" y="112"/>
                    </a:lnTo>
                    <a:lnTo>
                      <a:pt x="488" y="11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89" name="Freeform 100"/>
              <p:cNvSpPr/>
              <p:nvPr/>
            </p:nvSpPr>
            <p:spPr>
              <a:xfrm>
                <a:off x="1021" y="2667"/>
                <a:ext cx="601" cy="112"/>
              </a:xfrm>
              <a:custGeom>
                <a:avLst/>
                <a:gdLst/>
                <a:ahLst/>
                <a:cxnLst>
                  <a:cxn ang="0">
                    <a:pos x="488" y="112"/>
                  </a:cxn>
                  <a:cxn ang="0">
                    <a:pos x="601" y="0"/>
                  </a:cxn>
                  <a:cxn ang="0">
                    <a:pos x="112" y="0"/>
                  </a:cxn>
                  <a:cxn ang="0">
                    <a:pos x="0" y="112"/>
                  </a:cxn>
                  <a:cxn ang="0">
                    <a:pos x="488" y="112"/>
                  </a:cxn>
                  <a:cxn ang="0">
                    <a:pos x="488" y="112"/>
                  </a:cxn>
                </a:cxnLst>
                <a:rect l="0" t="0" r="0" b="0"/>
                <a:pathLst>
                  <a:path w="601" h="112">
                    <a:moveTo>
                      <a:pt x="488" y="112"/>
                    </a:moveTo>
                    <a:lnTo>
                      <a:pt x="601" y="0"/>
                    </a:lnTo>
                    <a:lnTo>
                      <a:pt x="112" y="0"/>
                    </a:lnTo>
                    <a:lnTo>
                      <a:pt x="0" y="112"/>
                    </a:lnTo>
                    <a:lnTo>
                      <a:pt x="488" y="112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D6B1D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0" name="Freeform 101"/>
              <p:cNvSpPr/>
              <p:nvPr/>
            </p:nvSpPr>
            <p:spPr>
              <a:xfrm>
                <a:off x="1509" y="2667"/>
                <a:ext cx="113" cy="69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3" y="0"/>
                  </a:cxn>
                  <a:cxn ang="0">
                    <a:pos x="113" y="585"/>
                  </a:cxn>
                  <a:cxn ang="0">
                    <a:pos x="0" y="698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0" b="0"/>
                <a:pathLst>
                  <a:path w="113" h="698">
                    <a:moveTo>
                      <a:pt x="0" y="112"/>
                    </a:moveTo>
                    <a:lnTo>
                      <a:pt x="113" y="0"/>
                    </a:lnTo>
                    <a:lnTo>
                      <a:pt x="113" y="585"/>
                    </a:lnTo>
                    <a:lnTo>
                      <a:pt x="0" y="69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1" name="Freeform 102"/>
              <p:cNvSpPr/>
              <p:nvPr/>
            </p:nvSpPr>
            <p:spPr>
              <a:xfrm>
                <a:off x="1509" y="2667"/>
                <a:ext cx="113" cy="69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3" y="0"/>
                  </a:cxn>
                  <a:cxn ang="0">
                    <a:pos x="113" y="585"/>
                  </a:cxn>
                  <a:cxn ang="0">
                    <a:pos x="0" y="698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0" b="0"/>
                <a:pathLst>
                  <a:path w="113" h="698">
                    <a:moveTo>
                      <a:pt x="0" y="112"/>
                    </a:moveTo>
                    <a:lnTo>
                      <a:pt x="113" y="0"/>
                    </a:lnTo>
                    <a:lnTo>
                      <a:pt x="113" y="585"/>
                    </a:lnTo>
                    <a:lnTo>
                      <a:pt x="0" y="69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7F00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2" name="Freeform 103"/>
              <p:cNvSpPr/>
              <p:nvPr/>
            </p:nvSpPr>
            <p:spPr>
              <a:xfrm>
                <a:off x="1020" y="2919"/>
                <a:ext cx="489" cy="3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3">
                    <a:moveTo>
                      <a:pt x="489" y="0"/>
                    </a:moveTo>
                    <a:lnTo>
                      <a:pt x="48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3" name="Freeform 104"/>
              <p:cNvSpPr/>
              <p:nvPr/>
            </p:nvSpPr>
            <p:spPr>
              <a:xfrm>
                <a:off x="1020" y="2919"/>
                <a:ext cx="489" cy="3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3">
                    <a:moveTo>
                      <a:pt x="489" y="0"/>
                    </a:moveTo>
                    <a:lnTo>
                      <a:pt x="48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7F00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4" name="Freeform 105"/>
              <p:cNvSpPr/>
              <p:nvPr/>
            </p:nvSpPr>
            <p:spPr>
              <a:xfrm>
                <a:off x="1354" y="2847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5" name="Freeform 106"/>
              <p:cNvSpPr/>
              <p:nvPr/>
            </p:nvSpPr>
            <p:spPr>
              <a:xfrm>
                <a:off x="1354" y="2847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6" name="Freeform 107"/>
              <p:cNvSpPr/>
              <p:nvPr/>
            </p:nvSpPr>
            <p:spPr>
              <a:xfrm>
                <a:off x="1354" y="2861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7" name="Freeform 108"/>
              <p:cNvSpPr/>
              <p:nvPr/>
            </p:nvSpPr>
            <p:spPr>
              <a:xfrm>
                <a:off x="1354" y="2861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8" name="Freeform 109"/>
              <p:cNvSpPr/>
              <p:nvPr/>
            </p:nvSpPr>
            <p:spPr>
              <a:xfrm>
                <a:off x="1354" y="2994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9" name="Freeform 110"/>
              <p:cNvSpPr/>
              <p:nvPr/>
            </p:nvSpPr>
            <p:spPr>
              <a:xfrm>
                <a:off x="1354" y="2994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0" name="Freeform 111"/>
              <p:cNvSpPr/>
              <p:nvPr/>
            </p:nvSpPr>
            <p:spPr>
              <a:xfrm>
                <a:off x="1354" y="3008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1" name="Freeform 112"/>
              <p:cNvSpPr/>
              <p:nvPr/>
            </p:nvSpPr>
            <p:spPr>
              <a:xfrm>
                <a:off x="1354" y="3008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2" name="Freeform 113"/>
              <p:cNvSpPr/>
              <p:nvPr/>
            </p:nvSpPr>
            <p:spPr>
              <a:xfrm>
                <a:off x="1354" y="3142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3" name="Freeform 114"/>
              <p:cNvSpPr/>
              <p:nvPr/>
            </p:nvSpPr>
            <p:spPr>
              <a:xfrm>
                <a:off x="1354" y="3142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4" name="Freeform 115"/>
              <p:cNvSpPr/>
              <p:nvPr/>
            </p:nvSpPr>
            <p:spPr>
              <a:xfrm>
                <a:off x="1354" y="3156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5" name="Freeform 116"/>
              <p:cNvSpPr/>
              <p:nvPr/>
            </p:nvSpPr>
            <p:spPr>
              <a:xfrm>
                <a:off x="1354" y="3156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6" name="Freeform 117"/>
              <p:cNvSpPr/>
              <p:nvPr/>
            </p:nvSpPr>
            <p:spPr>
              <a:xfrm>
                <a:off x="1354" y="3289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7" name="Freeform 118"/>
              <p:cNvSpPr/>
              <p:nvPr/>
            </p:nvSpPr>
            <p:spPr>
              <a:xfrm>
                <a:off x="1354" y="3289"/>
                <a:ext cx="110" cy="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0" b="0"/>
                <a:pathLst>
                  <a:path w="110" h="14">
                    <a:moveTo>
                      <a:pt x="110" y="0"/>
                    </a:moveTo>
                    <a:lnTo>
                      <a:pt x="1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8" name="Freeform 119"/>
              <p:cNvSpPr/>
              <p:nvPr/>
            </p:nvSpPr>
            <p:spPr>
              <a:xfrm>
                <a:off x="1354" y="3303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9" name="Freeform 120"/>
              <p:cNvSpPr/>
              <p:nvPr/>
            </p:nvSpPr>
            <p:spPr>
              <a:xfrm>
                <a:off x="1354" y="3303"/>
                <a:ext cx="110" cy="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0" b="0"/>
                <a:pathLst>
                  <a:path w="110" h="3">
                    <a:moveTo>
                      <a:pt x="110" y="3"/>
                    </a:moveTo>
                    <a:lnTo>
                      <a:pt x="11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0" name="Freeform 121"/>
              <p:cNvSpPr/>
              <p:nvPr/>
            </p:nvSpPr>
            <p:spPr>
              <a:xfrm>
                <a:off x="1020" y="2922"/>
                <a:ext cx="489" cy="4"/>
              </a:xfrm>
              <a:custGeom>
                <a:avLst/>
                <a:gdLst/>
                <a:ahLst/>
                <a:cxnLst>
                  <a:cxn ang="0">
                    <a:pos x="489" y="4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89" y="4"/>
                  </a:cxn>
                  <a:cxn ang="0">
                    <a:pos x="489" y="4"/>
                  </a:cxn>
                </a:cxnLst>
                <a:rect l="0" t="0" r="0" b="0"/>
                <a:pathLst>
                  <a:path w="489" h="4">
                    <a:moveTo>
                      <a:pt x="489" y="4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89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1" name="Freeform 122"/>
              <p:cNvSpPr/>
              <p:nvPr/>
            </p:nvSpPr>
            <p:spPr>
              <a:xfrm>
                <a:off x="1020" y="2922"/>
                <a:ext cx="489" cy="4"/>
              </a:xfrm>
              <a:custGeom>
                <a:avLst/>
                <a:gdLst/>
                <a:ahLst/>
                <a:cxnLst>
                  <a:cxn ang="0">
                    <a:pos x="489" y="4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89" y="4"/>
                  </a:cxn>
                  <a:cxn ang="0">
                    <a:pos x="489" y="4"/>
                  </a:cxn>
                </a:cxnLst>
                <a:rect l="0" t="0" r="0" b="0"/>
                <a:pathLst>
                  <a:path w="489" h="4">
                    <a:moveTo>
                      <a:pt x="489" y="4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89" y="4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2" name="Freeform 123"/>
              <p:cNvSpPr/>
              <p:nvPr/>
            </p:nvSpPr>
            <p:spPr>
              <a:xfrm>
                <a:off x="1020" y="3069"/>
                <a:ext cx="489" cy="2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2">
                    <a:moveTo>
                      <a:pt x="489" y="0"/>
                    </a:moveTo>
                    <a:lnTo>
                      <a:pt x="489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3" name="Freeform 124"/>
              <p:cNvSpPr/>
              <p:nvPr/>
            </p:nvSpPr>
            <p:spPr>
              <a:xfrm>
                <a:off x="1020" y="3069"/>
                <a:ext cx="489" cy="2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2">
                    <a:moveTo>
                      <a:pt x="489" y="0"/>
                    </a:moveTo>
                    <a:lnTo>
                      <a:pt x="489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7F00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4" name="Freeform 125"/>
              <p:cNvSpPr/>
              <p:nvPr/>
            </p:nvSpPr>
            <p:spPr>
              <a:xfrm>
                <a:off x="1020" y="3071"/>
                <a:ext cx="489" cy="4"/>
              </a:xfrm>
              <a:custGeom>
                <a:avLst/>
                <a:gdLst/>
                <a:ahLst/>
                <a:cxnLst>
                  <a:cxn ang="0">
                    <a:pos x="489" y="4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89" y="4"/>
                  </a:cxn>
                  <a:cxn ang="0">
                    <a:pos x="489" y="4"/>
                  </a:cxn>
                </a:cxnLst>
                <a:rect l="0" t="0" r="0" b="0"/>
                <a:pathLst>
                  <a:path w="489" h="4">
                    <a:moveTo>
                      <a:pt x="489" y="4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89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5" name="Freeform 126"/>
              <p:cNvSpPr/>
              <p:nvPr/>
            </p:nvSpPr>
            <p:spPr>
              <a:xfrm>
                <a:off x="1020" y="3071"/>
                <a:ext cx="489" cy="4"/>
              </a:xfrm>
              <a:custGeom>
                <a:avLst/>
                <a:gdLst/>
                <a:ahLst/>
                <a:cxnLst>
                  <a:cxn ang="0">
                    <a:pos x="489" y="4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89" y="4"/>
                  </a:cxn>
                  <a:cxn ang="0">
                    <a:pos x="489" y="4"/>
                  </a:cxn>
                </a:cxnLst>
                <a:rect l="0" t="0" r="0" b="0"/>
                <a:pathLst>
                  <a:path w="489" h="4">
                    <a:moveTo>
                      <a:pt x="489" y="4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89" y="4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6" name="Freeform 127"/>
              <p:cNvSpPr/>
              <p:nvPr/>
            </p:nvSpPr>
            <p:spPr>
              <a:xfrm>
                <a:off x="1020" y="3218"/>
                <a:ext cx="489" cy="2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2">
                    <a:moveTo>
                      <a:pt x="489" y="0"/>
                    </a:moveTo>
                    <a:lnTo>
                      <a:pt x="489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7" name="Freeform 128"/>
              <p:cNvSpPr/>
              <p:nvPr/>
            </p:nvSpPr>
            <p:spPr>
              <a:xfrm>
                <a:off x="1020" y="3218"/>
                <a:ext cx="489" cy="2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489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489" y="0"/>
                  </a:cxn>
                </a:cxnLst>
                <a:rect l="0" t="0" r="0" b="0"/>
                <a:pathLst>
                  <a:path w="489" h="2">
                    <a:moveTo>
                      <a:pt x="489" y="0"/>
                    </a:moveTo>
                    <a:lnTo>
                      <a:pt x="489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7F00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8" name="Freeform 129"/>
              <p:cNvSpPr/>
              <p:nvPr/>
            </p:nvSpPr>
            <p:spPr>
              <a:xfrm>
                <a:off x="1020" y="3220"/>
                <a:ext cx="489" cy="5"/>
              </a:xfrm>
              <a:custGeom>
                <a:avLst/>
                <a:gdLst/>
                <a:ahLst/>
                <a:cxnLst>
                  <a:cxn ang="0">
                    <a:pos x="489" y="5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89" y="5"/>
                  </a:cxn>
                  <a:cxn ang="0">
                    <a:pos x="489" y="5"/>
                  </a:cxn>
                </a:cxnLst>
                <a:rect l="0" t="0" r="0" b="0"/>
                <a:pathLst>
                  <a:path w="489" h="5">
                    <a:moveTo>
                      <a:pt x="489" y="5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89" y="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9" name="Freeform 130"/>
              <p:cNvSpPr/>
              <p:nvPr/>
            </p:nvSpPr>
            <p:spPr>
              <a:xfrm>
                <a:off x="1020" y="3220"/>
                <a:ext cx="489" cy="5"/>
              </a:xfrm>
              <a:custGeom>
                <a:avLst/>
                <a:gdLst/>
                <a:ahLst/>
                <a:cxnLst>
                  <a:cxn ang="0">
                    <a:pos x="489" y="5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89" y="5"/>
                  </a:cxn>
                  <a:cxn ang="0">
                    <a:pos x="489" y="5"/>
                  </a:cxn>
                </a:cxnLst>
                <a:rect l="0" t="0" r="0" b="0"/>
                <a:pathLst>
                  <a:path w="489" h="5">
                    <a:moveTo>
                      <a:pt x="489" y="5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89" y="5"/>
                    </a:lnTo>
                    <a:close/>
                  </a:path>
                </a:pathLst>
              </a:custGeom>
              <a:solidFill>
                <a:srgbClr val="FF6600"/>
              </a:solidFill>
              <a:ln w="1588" cap="flat" cmpd="sng">
                <a:solidFill>
                  <a:srgbClr val="BFBF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120" name="Rectangle 131"/>
            <p:cNvSpPr/>
            <p:nvPr/>
          </p:nvSpPr>
          <p:spPr>
            <a:xfrm>
              <a:off x="3764" y="8344"/>
              <a:ext cx="608" cy="3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spcBef>
                  <a:spcPts val="875"/>
                </a:spcBef>
              </a:pPr>
              <a:r>
                <a:rPr lang="en-US" altLang="zh-CN" sz="900">
                  <a:solidFill>
                    <a:srgbClr val="3E421A"/>
                  </a:solidFill>
                  <a:latin typeface="Verdana" panose="020B0604030504040204" pitchFamily="34" charset="0"/>
                </a:rPr>
                <a:t>Server B</a:t>
              </a:r>
              <a:endParaRPr lang="en-US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121" name="Group 133"/>
            <p:cNvGrpSpPr/>
            <p:nvPr/>
          </p:nvGrpSpPr>
          <p:grpSpPr>
            <a:xfrm>
              <a:off x="3520" y="4197"/>
              <a:ext cx="1408" cy="1733"/>
              <a:chOff x="1002" y="1346"/>
              <a:chExt cx="603" cy="821"/>
            </a:xfrm>
          </p:grpSpPr>
          <p:sp>
            <p:nvSpPr>
              <p:cNvPr id="46122" name="Rectangle 134"/>
              <p:cNvSpPr/>
              <p:nvPr/>
            </p:nvSpPr>
            <p:spPr>
              <a:xfrm>
                <a:off x="1024" y="2079"/>
                <a:ext cx="504" cy="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lstStyle/>
              <a:p>
                <a:pPr algn="ctr">
                  <a:spcBef>
                    <a:spcPts val="875"/>
                  </a:spcBef>
                </a:pPr>
                <a:r>
                  <a:rPr lang="en-US" altLang="zh-CN" sz="900">
                    <a:solidFill>
                      <a:srgbClr val="3E421A"/>
                    </a:solidFill>
                    <a:latin typeface="Verdana" panose="020B0604030504040204" pitchFamily="34" charset="0"/>
                  </a:rPr>
                  <a:t>Server A </a:t>
                </a:r>
                <a:endParaRPr lang="en-US" altLang="zh-CN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6123" name="Group 136"/>
              <p:cNvGrpSpPr/>
              <p:nvPr/>
            </p:nvGrpSpPr>
            <p:grpSpPr>
              <a:xfrm>
                <a:off x="1002" y="1346"/>
                <a:ext cx="603" cy="698"/>
                <a:chOff x="1002" y="1451"/>
                <a:chExt cx="603" cy="698"/>
              </a:xfrm>
            </p:grpSpPr>
            <p:sp>
              <p:nvSpPr>
                <p:cNvPr id="46124" name="Freeform 137"/>
                <p:cNvSpPr/>
                <p:nvPr/>
              </p:nvSpPr>
              <p:spPr>
                <a:xfrm>
                  <a:off x="1002" y="1564"/>
                  <a:ext cx="490" cy="585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585"/>
                    </a:cxn>
                    <a:cxn ang="0">
                      <a:pos x="0" y="585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585">
                      <a:moveTo>
                        <a:pt x="490" y="0"/>
                      </a:moveTo>
                      <a:lnTo>
                        <a:pt x="490" y="585"/>
                      </a:lnTo>
                      <a:lnTo>
                        <a:pt x="0" y="585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BC7EB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5" name="Freeform 138"/>
                <p:cNvSpPr/>
                <p:nvPr/>
              </p:nvSpPr>
              <p:spPr>
                <a:xfrm>
                  <a:off x="1002" y="1564"/>
                  <a:ext cx="490" cy="585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585"/>
                    </a:cxn>
                    <a:cxn ang="0">
                      <a:pos x="0" y="585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585">
                      <a:moveTo>
                        <a:pt x="490" y="0"/>
                      </a:moveTo>
                      <a:lnTo>
                        <a:pt x="490" y="585"/>
                      </a:lnTo>
                      <a:lnTo>
                        <a:pt x="0" y="585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C7EB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6" name="Freeform 139"/>
                <p:cNvSpPr/>
                <p:nvPr/>
              </p:nvSpPr>
              <p:spPr>
                <a:xfrm>
                  <a:off x="1003" y="1451"/>
                  <a:ext cx="602" cy="113"/>
                </a:xfrm>
                <a:custGeom>
                  <a:avLst/>
                  <a:gdLst/>
                  <a:ahLst/>
                  <a:cxnLst>
                    <a:cxn ang="0">
                      <a:pos x="489" y="113"/>
                    </a:cxn>
                    <a:cxn ang="0">
                      <a:pos x="602" y="0"/>
                    </a:cxn>
                    <a:cxn ang="0">
                      <a:pos x="113" y="0"/>
                    </a:cxn>
                    <a:cxn ang="0">
                      <a:pos x="0" y="113"/>
                    </a:cxn>
                    <a:cxn ang="0">
                      <a:pos x="489" y="113"/>
                    </a:cxn>
                    <a:cxn ang="0">
                      <a:pos x="489" y="113"/>
                    </a:cxn>
                  </a:cxnLst>
                  <a:rect l="0" t="0" r="0" b="0"/>
                  <a:pathLst>
                    <a:path w="602" h="113">
                      <a:moveTo>
                        <a:pt x="489" y="113"/>
                      </a:moveTo>
                      <a:lnTo>
                        <a:pt x="602" y="0"/>
                      </a:lnTo>
                      <a:lnTo>
                        <a:pt x="113" y="0"/>
                      </a:lnTo>
                      <a:lnTo>
                        <a:pt x="0" y="113"/>
                      </a:lnTo>
                      <a:lnTo>
                        <a:pt x="489" y="113"/>
                      </a:lnTo>
                      <a:close/>
                    </a:path>
                  </a:pathLst>
                </a:custGeom>
                <a:solidFill>
                  <a:srgbClr val="D6B1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7" name="Freeform 140"/>
                <p:cNvSpPr/>
                <p:nvPr/>
              </p:nvSpPr>
              <p:spPr>
                <a:xfrm>
                  <a:off x="1003" y="1451"/>
                  <a:ext cx="602" cy="113"/>
                </a:xfrm>
                <a:custGeom>
                  <a:avLst/>
                  <a:gdLst/>
                  <a:ahLst/>
                  <a:cxnLst>
                    <a:cxn ang="0">
                      <a:pos x="489" y="113"/>
                    </a:cxn>
                    <a:cxn ang="0">
                      <a:pos x="602" y="0"/>
                    </a:cxn>
                    <a:cxn ang="0">
                      <a:pos x="113" y="0"/>
                    </a:cxn>
                    <a:cxn ang="0">
                      <a:pos x="0" y="113"/>
                    </a:cxn>
                    <a:cxn ang="0">
                      <a:pos x="489" y="113"/>
                    </a:cxn>
                    <a:cxn ang="0">
                      <a:pos x="489" y="113"/>
                    </a:cxn>
                  </a:cxnLst>
                  <a:rect l="0" t="0" r="0" b="0"/>
                  <a:pathLst>
                    <a:path w="602" h="113">
                      <a:moveTo>
                        <a:pt x="489" y="113"/>
                      </a:moveTo>
                      <a:lnTo>
                        <a:pt x="602" y="0"/>
                      </a:lnTo>
                      <a:lnTo>
                        <a:pt x="113" y="0"/>
                      </a:lnTo>
                      <a:lnTo>
                        <a:pt x="0" y="113"/>
                      </a:lnTo>
                      <a:lnTo>
                        <a:pt x="489" y="113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D6B1D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8" name="Freeform 141"/>
                <p:cNvSpPr/>
                <p:nvPr/>
              </p:nvSpPr>
              <p:spPr>
                <a:xfrm>
                  <a:off x="1492" y="1451"/>
                  <a:ext cx="113" cy="69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113" y="0"/>
                    </a:cxn>
                    <a:cxn ang="0">
                      <a:pos x="113" y="586"/>
                    </a:cxn>
                    <a:cxn ang="0">
                      <a:pos x="0" y="698"/>
                    </a:cxn>
                    <a:cxn ang="0">
                      <a:pos x="0" y="113"/>
                    </a:cxn>
                    <a:cxn ang="0">
                      <a:pos x="0" y="113"/>
                    </a:cxn>
                  </a:cxnLst>
                  <a:rect l="0" t="0" r="0" b="0"/>
                  <a:pathLst>
                    <a:path w="113" h="698">
                      <a:moveTo>
                        <a:pt x="0" y="113"/>
                      </a:moveTo>
                      <a:lnTo>
                        <a:pt x="113" y="0"/>
                      </a:lnTo>
                      <a:lnTo>
                        <a:pt x="113" y="586"/>
                      </a:lnTo>
                      <a:lnTo>
                        <a:pt x="0" y="698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7F007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9" name="Freeform 142"/>
                <p:cNvSpPr/>
                <p:nvPr/>
              </p:nvSpPr>
              <p:spPr>
                <a:xfrm>
                  <a:off x="1492" y="1451"/>
                  <a:ext cx="113" cy="69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113" y="0"/>
                    </a:cxn>
                    <a:cxn ang="0">
                      <a:pos x="113" y="586"/>
                    </a:cxn>
                    <a:cxn ang="0">
                      <a:pos x="0" y="698"/>
                    </a:cxn>
                    <a:cxn ang="0">
                      <a:pos x="0" y="113"/>
                    </a:cxn>
                    <a:cxn ang="0">
                      <a:pos x="0" y="113"/>
                    </a:cxn>
                  </a:cxnLst>
                  <a:rect l="0" t="0" r="0" b="0"/>
                  <a:pathLst>
                    <a:path w="113" h="698">
                      <a:moveTo>
                        <a:pt x="0" y="113"/>
                      </a:moveTo>
                      <a:lnTo>
                        <a:pt x="113" y="0"/>
                      </a:lnTo>
                      <a:lnTo>
                        <a:pt x="113" y="586"/>
                      </a:lnTo>
                      <a:lnTo>
                        <a:pt x="0" y="698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7F007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0" name="Freeform 143"/>
                <p:cNvSpPr/>
                <p:nvPr/>
              </p:nvSpPr>
              <p:spPr>
                <a:xfrm>
                  <a:off x="1002" y="1703"/>
                  <a:ext cx="490" cy="3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3">
                      <a:moveTo>
                        <a:pt x="490" y="0"/>
                      </a:moveTo>
                      <a:lnTo>
                        <a:pt x="49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7F007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1" name="Freeform 144"/>
                <p:cNvSpPr/>
                <p:nvPr/>
              </p:nvSpPr>
              <p:spPr>
                <a:xfrm>
                  <a:off x="1002" y="1703"/>
                  <a:ext cx="490" cy="3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3">
                      <a:moveTo>
                        <a:pt x="490" y="0"/>
                      </a:moveTo>
                      <a:lnTo>
                        <a:pt x="49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7F007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2" name="Freeform 145"/>
                <p:cNvSpPr/>
                <p:nvPr/>
              </p:nvSpPr>
              <p:spPr>
                <a:xfrm>
                  <a:off x="1337" y="1631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3" name="Freeform 146"/>
                <p:cNvSpPr/>
                <p:nvPr/>
              </p:nvSpPr>
              <p:spPr>
                <a:xfrm>
                  <a:off x="1337" y="1631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4" name="Freeform 147"/>
                <p:cNvSpPr/>
                <p:nvPr/>
              </p:nvSpPr>
              <p:spPr>
                <a:xfrm>
                  <a:off x="1337" y="1645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5" name="Freeform 148"/>
                <p:cNvSpPr/>
                <p:nvPr/>
              </p:nvSpPr>
              <p:spPr>
                <a:xfrm>
                  <a:off x="1337" y="1645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6" name="Freeform 149"/>
                <p:cNvSpPr/>
                <p:nvPr/>
              </p:nvSpPr>
              <p:spPr>
                <a:xfrm>
                  <a:off x="1337" y="1779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7" name="Freeform 150"/>
                <p:cNvSpPr/>
                <p:nvPr/>
              </p:nvSpPr>
              <p:spPr>
                <a:xfrm>
                  <a:off x="1337" y="1779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8" name="Freeform 151"/>
                <p:cNvSpPr/>
                <p:nvPr/>
              </p:nvSpPr>
              <p:spPr>
                <a:xfrm>
                  <a:off x="1337" y="1793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9" name="Freeform 152"/>
                <p:cNvSpPr/>
                <p:nvPr/>
              </p:nvSpPr>
              <p:spPr>
                <a:xfrm>
                  <a:off x="1337" y="1793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0" name="Freeform 153"/>
                <p:cNvSpPr/>
                <p:nvPr/>
              </p:nvSpPr>
              <p:spPr>
                <a:xfrm>
                  <a:off x="1337" y="1926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1" name="Freeform 154"/>
                <p:cNvSpPr/>
                <p:nvPr/>
              </p:nvSpPr>
              <p:spPr>
                <a:xfrm>
                  <a:off x="1337" y="1926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2" name="Freeform 155"/>
                <p:cNvSpPr/>
                <p:nvPr/>
              </p:nvSpPr>
              <p:spPr>
                <a:xfrm>
                  <a:off x="1337" y="1940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3" name="Freeform 156"/>
                <p:cNvSpPr/>
                <p:nvPr/>
              </p:nvSpPr>
              <p:spPr>
                <a:xfrm>
                  <a:off x="1337" y="1940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4" name="Freeform 157"/>
                <p:cNvSpPr/>
                <p:nvPr/>
              </p:nvSpPr>
              <p:spPr>
                <a:xfrm>
                  <a:off x="1337" y="2073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5" name="Freeform 158"/>
                <p:cNvSpPr/>
                <p:nvPr/>
              </p:nvSpPr>
              <p:spPr>
                <a:xfrm>
                  <a:off x="1337" y="2073"/>
                  <a:ext cx="109" cy="14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109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0"/>
                    </a:cxn>
                  </a:cxnLst>
                  <a:rect l="0" t="0" r="0" b="0"/>
                  <a:pathLst>
                    <a:path w="109" h="14">
                      <a:moveTo>
                        <a:pt x="109" y="0"/>
                      </a:moveTo>
                      <a:lnTo>
                        <a:pt x="10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6" name="Freeform 159"/>
                <p:cNvSpPr/>
                <p:nvPr/>
              </p:nvSpPr>
              <p:spPr>
                <a:xfrm>
                  <a:off x="1337" y="2087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7" name="Freeform 160"/>
                <p:cNvSpPr/>
                <p:nvPr/>
              </p:nvSpPr>
              <p:spPr>
                <a:xfrm>
                  <a:off x="1337" y="2087"/>
                  <a:ext cx="109" cy="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0" b="0"/>
                  <a:pathLst>
                    <a:path w="109" h="3">
                      <a:moveTo>
                        <a:pt x="109" y="3"/>
                      </a:move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8" name="Freeform 161"/>
                <p:cNvSpPr/>
                <p:nvPr/>
              </p:nvSpPr>
              <p:spPr>
                <a:xfrm>
                  <a:off x="1002" y="1706"/>
                  <a:ext cx="490" cy="4"/>
                </a:xfrm>
                <a:custGeom>
                  <a:avLst/>
                  <a:gdLst/>
                  <a:ahLst/>
                  <a:cxnLst>
                    <a:cxn ang="0">
                      <a:pos x="490" y="4"/>
                    </a:cxn>
                    <a:cxn ang="0">
                      <a:pos x="49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90" y="4"/>
                    </a:cxn>
                    <a:cxn ang="0">
                      <a:pos x="490" y="4"/>
                    </a:cxn>
                  </a:cxnLst>
                  <a:rect l="0" t="0" r="0" b="0"/>
                  <a:pathLst>
                    <a:path w="490" h="4">
                      <a:moveTo>
                        <a:pt x="490" y="4"/>
                      </a:moveTo>
                      <a:lnTo>
                        <a:pt x="49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90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9" name="Freeform 162"/>
                <p:cNvSpPr/>
                <p:nvPr/>
              </p:nvSpPr>
              <p:spPr>
                <a:xfrm>
                  <a:off x="1002" y="1706"/>
                  <a:ext cx="490" cy="4"/>
                </a:xfrm>
                <a:custGeom>
                  <a:avLst/>
                  <a:gdLst/>
                  <a:ahLst/>
                  <a:cxnLst>
                    <a:cxn ang="0">
                      <a:pos x="490" y="4"/>
                    </a:cxn>
                    <a:cxn ang="0">
                      <a:pos x="49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90" y="4"/>
                    </a:cxn>
                    <a:cxn ang="0">
                      <a:pos x="490" y="4"/>
                    </a:cxn>
                  </a:cxnLst>
                  <a:rect l="0" t="0" r="0" b="0"/>
                  <a:pathLst>
                    <a:path w="490" h="4">
                      <a:moveTo>
                        <a:pt x="490" y="4"/>
                      </a:moveTo>
                      <a:lnTo>
                        <a:pt x="49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90" y="4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0" name="Freeform 163"/>
                <p:cNvSpPr/>
                <p:nvPr/>
              </p:nvSpPr>
              <p:spPr>
                <a:xfrm>
                  <a:off x="1002" y="1853"/>
                  <a:ext cx="490" cy="2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2">
                      <a:moveTo>
                        <a:pt x="490" y="0"/>
                      </a:moveTo>
                      <a:lnTo>
                        <a:pt x="49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7F007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1" name="Freeform 164"/>
                <p:cNvSpPr/>
                <p:nvPr/>
              </p:nvSpPr>
              <p:spPr>
                <a:xfrm>
                  <a:off x="1002" y="1853"/>
                  <a:ext cx="490" cy="2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2">
                      <a:moveTo>
                        <a:pt x="490" y="0"/>
                      </a:moveTo>
                      <a:lnTo>
                        <a:pt x="49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7F007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2" name="Freeform 165"/>
                <p:cNvSpPr/>
                <p:nvPr/>
              </p:nvSpPr>
              <p:spPr>
                <a:xfrm>
                  <a:off x="1002" y="1855"/>
                  <a:ext cx="490" cy="4"/>
                </a:xfrm>
                <a:custGeom>
                  <a:avLst/>
                  <a:gdLst/>
                  <a:ahLst/>
                  <a:cxnLst>
                    <a:cxn ang="0">
                      <a:pos x="490" y="4"/>
                    </a:cxn>
                    <a:cxn ang="0">
                      <a:pos x="49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90" y="4"/>
                    </a:cxn>
                    <a:cxn ang="0">
                      <a:pos x="490" y="4"/>
                    </a:cxn>
                  </a:cxnLst>
                  <a:rect l="0" t="0" r="0" b="0"/>
                  <a:pathLst>
                    <a:path w="490" h="4">
                      <a:moveTo>
                        <a:pt x="490" y="4"/>
                      </a:moveTo>
                      <a:lnTo>
                        <a:pt x="49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90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3" name="Freeform 166"/>
                <p:cNvSpPr/>
                <p:nvPr/>
              </p:nvSpPr>
              <p:spPr>
                <a:xfrm>
                  <a:off x="1002" y="1855"/>
                  <a:ext cx="490" cy="4"/>
                </a:xfrm>
                <a:custGeom>
                  <a:avLst/>
                  <a:gdLst/>
                  <a:ahLst/>
                  <a:cxnLst>
                    <a:cxn ang="0">
                      <a:pos x="490" y="4"/>
                    </a:cxn>
                    <a:cxn ang="0">
                      <a:pos x="49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90" y="4"/>
                    </a:cxn>
                    <a:cxn ang="0">
                      <a:pos x="490" y="4"/>
                    </a:cxn>
                  </a:cxnLst>
                  <a:rect l="0" t="0" r="0" b="0"/>
                  <a:pathLst>
                    <a:path w="490" h="4">
                      <a:moveTo>
                        <a:pt x="490" y="4"/>
                      </a:moveTo>
                      <a:lnTo>
                        <a:pt x="49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90" y="4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4" name="Freeform 167"/>
                <p:cNvSpPr/>
                <p:nvPr/>
              </p:nvSpPr>
              <p:spPr>
                <a:xfrm>
                  <a:off x="1002" y="2003"/>
                  <a:ext cx="490" cy="2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2">
                      <a:moveTo>
                        <a:pt x="490" y="0"/>
                      </a:moveTo>
                      <a:lnTo>
                        <a:pt x="49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7F007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5" name="Freeform 168"/>
                <p:cNvSpPr/>
                <p:nvPr/>
              </p:nvSpPr>
              <p:spPr>
                <a:xfrm>
                  <a:off x="1002" y="2003"/>
                  <a:ext cx="490" cy="2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49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rect l="0" t="0" r="0" b="0"/>
                  <a:pathLst>
                    <a:path w="490" h="2">
                      <a:moveTo>
                        <a:pt x="490" y="0"/>
                      </a:moveTo>
                      <a:lnTo>
                        <a:pt x="49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7F007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6" name="Freeform 169"/>
                <p:cNvSpPr/>
                <p:nvPr/>
              </p:nvSpPr>
              <p:spPr>
                <a:xfrm>
                  <a:off x="1002" y="2005"/>
                  <a:ext cx="490" cy="5"/>
                </a:xfrm>
                <a:custGeom>
                  <a:avLst/>
                  <a:gdLst/>
                  <a:ahLst/>
                  <a:cxnLst>
                    <a:cxn ang="0">
                      <a:pos x="490" y="5"/>
                    </a:cxn>
                    <a:cxn ang="0">
                      <a:pos x="49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490" y="5"/>
                    </a:cxn>
                    <a:cxn ang="0">
                      <a:pos x="490" y="5"/>
                    </a:cxn>
                  </a:cxnLst>
                  <a:rect l="0" t="0" r="0" b="0"/>
                  <a:pathLst>
                    <a:path w="490" h="5">
                      <a:moveTo>
                        <a:pt x="490" y="5"/>
                      </a:moveTo>
                      <a:lnTo>
                        <a:pt x="49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90" y="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7" name="Freeform 170"/>
                <p:cNvSpPr/>
                <p:nvPr/>
              </p:nvSpPr>
              <p:spPr>
                <a:xfrm>
                  <a:off x="1002" y="2005"/>
                  <a:ext cx="490" cy="5"/>
                </a:xfrm>
                <a:custGeom>
                  <a:avLst/>
                  <a:gdLst/>
                  <a:ahLst/>
                  <a:cxnLst>
                    <a:cxn ang="0">
                      <a:pos x="490" y="5"/>
                    </a:cxn>
                    <a:cxn ang="0">
                      <a:pos x="49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490" y="5"/>
                    </a:cxn>
                    <a:cxn ang="0">
                      <a:pos x="490" y="5"/>
                    </a:cxn>
                  </a:cxnLst>
                  <a:rect l="0" t="0" r="0" b="0"/>
                  <a:pathLst>
                    <a:path w="490" h="5">
                      <a:moveTo>
                        <a:pt x="490" y="5"/>
                      </a:moveTo>
                      <a:lnTo>
                        <a:pt x="49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90" y="5"/>
                      </a:lnTo>
                      <a:close/>
                    </a:path>
                  </a:pathLst>
                </a:custGeom>
                <a:noFill/>
                <a:ln w="1588" cap="flat" cmpd="sng">
                  <a:solidFill>
                    <a:srgbClr val="BFB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6158" name="Freeform 172"/>
            <p:cNvSpPr/>
            <p:nvPr/>
          </p:nvSpPr>
          <p:spPr>
            <a:xfrm>
              <a:off x="4920" y="4711"/>
              <a:ext cx="900" cy="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63" y="0"/>
                </a:cxn>
                <a:cxn ang="0">
                  <a:pos x="3963" y="47530"/>
                </a:cxn>
              </a:cxnLst>
              <a:rect l="0" t="0" r="0" b="0"/>
              <a:pathLst>
                <a:path w="549" h="145">
                  <a:moveTo>
                    <a:pt x="0" y="0"/>
                  </a:moveTo>
                  <a:lnTo>
                    <a:pt x="549" y="0"/>
                  </a:lnTo>
                  <a:lnTo>
                    <a:pt x="549" y="145"/>
                  </a:lnTo>
                </a:path>
              </a:pathLst>
            </a:custGeom>
            <a:noFill/>
            <a:ln w="11176" cap="flat" cmpd="sng">
              <a:solidFill>
                <a:srgbClr val="000000"/>
              </a:solidFill>
              <a:prstDash val="solid"/>
              <a:miter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159" name="Group 173"/>
            <p:cNvGrpSpPr/>
            <p:nvPr/>
          </p:nvGrpSpPr>
          <p:grpSpPr>
            <a:xfrm>
              <a:off x="5220" y="5328"/>
              <a:ext cx="1600" cy="1234"/>
              <a:chOff x="1981" y="1659"/>
              <a:chExt cx="669" cy="338"/>
            </a:xfrm>
          </p:grpSpPr>
          <p:sp>
            <p:nvSpPr>
              <p:cNvPr id="46160" name="Rectangle 174"/>
              <p:cNvSpPr/>
              <p:nvPr/>
            </p:nvSpPr>
            <p:spPr>
              <a:xfrm>
                <a:off x="2376" y="1765"/>
                <a:ext cx="274" cy="1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lstStyle/>
              <a:p>
                <a:pPr algn="ctr">
                  <a:spcBef>
                    <a:spcPts val="875"/>
                  </a:spcBef>
                </a:pPr>
                <a:r>
                  <a:rPr lang="en-US" altLang="zh-CN" sz="900" dirty="0">
                    <a:solidFill>
                      <a:srgbClr val="3E421A"/>
                    </a:solidFill>
                    <a:latin typeface="Verdana" panose="020B0604030504040204" pitchFamily="34" charset="0"/>
                  </a:rPr>
                  <a:t>Shared Disk</a:t>
                </a:r>
                <a:endParaRPr lang="en-US" altLang="zh-CN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46161" name="Picture 175" descr="database-128x12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" y="1659"/>
                <a:ext cx="445" cy="33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6162" name="Text Box 176"/>
            <p:cNvSpPr txBox="1"/>
            <p:nvPr/>
          </p:nvSpPr>
          <p:spPr>
            <a:xfrm>
              <a:off x="2202" y="6562"/>
              <a:ext cx="1617" cy="354"/>
            </a:xfrm>
            <a:prstGeom prst="rect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ts val="875"/>
                </a:spcBef>
              </a:pPr>
              <a:r>
                <a:rPr lang="en-US" altLang="zh-CN" sz="1200">
                  <a:solidFill>
                    <a:srgbClr val="FFFFFF"/>
                  </a:solidFill>
                  <a:latin typeface="Verdana" panose="020B0604030504040204" pitchFamily="34" charset="0"/>
                </a:rPr>
                <a:t>Secondary</a:t>
              </a:r>
              <a:endParaRPr lang="en-US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63" name="Line 177"/>
            <p:cNvSpPr/>
            <p:nvPr/>
          </p:nvSpPr>
          <p:spPr>
            <a:xfrm flipH="1" flipV="1">
              <a:off x="4620" y="5636"/>
              <a:ext cx="0" cy="1132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rot="10800000" lIns="92075" tIns="46038" rIns="92075" bIns="46038" anchor="ctr"/>
            <a:lstStyle/>
            <a:p>
              <a:endParaRPr lang="zh-CN" altLang="en-US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64" name="Text Box 178"/>
            <p:cNvSpPr txBox="1"/>
            <p:nvPr/>
          </p:nvSpPr>
          <p:spPr>
            <a:xfrm>
              <a:off x="4320" y="6088"/>
              <a:ext cx="592" cy="157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lIns="0" tIns="0" rIns="92075" bIns="0" anchor="t">
              <a:spAutoFit/>
            </a:bodyPr>
            <a:lstStyle/>
            <a:p>
              <a:pPr algn="ctr">
                <a:spcBef>
                  <a:spcPts val="875"/>
                </a:spcBef>
              </a:pPr>
              <a:r>
                <a:rPr lang="en-US" altLang="zh-CN" sz="800">
                  <a:solidFill>
                    <a:srgbClr val="FFFFFF"/>
                  </a:solidFill>
                  <a:latin typeface="Verdana" panose="020B0604030504040204" pitchFamily="34" charset="0"/>
                </a:rPr>
                <a:t> LSN</a:t>
              </a:r>
              <a:endParaRPr lang="en-US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165" name="Group 179"/>
            <p:cNvGrpSpPr/>
            <p:nvPr/>
          </p:nvGrpSpPr>
          <p:grpSpPr>
            <a:xfrm>
              <a:off x="4755" y="6562"/>
              <a:ext cx="1065" cy="877"/>
              <a:chOff x="1622" y="2281"/>
              <a:chExt cx="490" cy="608"/>
            </a:xfrm>
          </p:grpSpPr>
          <p:sp>
            <p:nvSpPr>
              <p:cNvPr id="46166" name="Line 180"/>
              <p:cNvSpPr/>
              <p:nvPr/>
            </p:nvSpPr>
            <p:spPr>
              <a:xfrm>
                <a:off x="2112" y="2281"/>
                <a:ext cx="0" cy="608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lIns="92075" tIns="46038" rIns="92075" bIns="46038" anchor="ctr"/>
              <a:lstStyle/>
              <a:p>
                <a:endParaRPr lang="zh-CN" altLang="en-US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67" name="Line 181"/>
              <p:cNvSpPr/>
              <p:nvPr/>
            </p:nvSpPr>
            <p:spPr>
              <a:xfrm flipH="1">
                <a:off x="1622" y="2889"/>
                <a:ext cx="490" cy="0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rot="10800000" lIns="92075" tIns="46038" rIns="92075" bIns="46038" anchor="ctr"/>
              <a:lstStyle/>
              <a:p>
                <a:endParaRPr lang="zh-CN" altLang="en-US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168" name="Text Box 182"/>
            <p:cNvSpPr txBox="1"/>
            <p:nvPr/>
          </p:nvSpPr>
          <p:spPr>
            <a:xfrm>
              <a:off x="2660" y="3888"/>
              <a:ext cx="1365" cy="354"/>
            </a:xfrm>
            <a:prstGeom prst="rect">
              <a:avLst/>
            </a:prstGeom>
            <a:solidFill>
              <a:srgbClr val="CC00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ts val="875"/>
                </a:spcBef>
              </a:pPr>
              <a:r>
                <a:rPr lang="en-US" altLang="zh-CN" sz="1200">
                  <a:solidFill>
                    <a:srgbClr val="FFFFFF"/>
                  </a:solidFill>
                  <a:latin typeface="Verdana" panose="020B0604030504040204" pitchFamily="34" charset="0"/>
                </a:rPr>
                <a:t>Primary</a:t>
              </a:r>
              <a:endParaRPr lang="en-US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GBase</a:t>
            </a:r>
            <a:r>
              <a:rPr lang="en-US" altLang="zh-CN" dirty="0"/>
              <a:t> 8s  S</a:t>
            </a:r>
            <a:r>
              <a:rPr lang="zh-CN" altLang="en-US" dirty="0"/>
              <a:t>S</a:t>
            </a:r>
            <a:r>
              <a:rPr lang="en-US" altLang="zh-CN" dirty="0"/>
              <a:t>C</a:t>
            </a:r>
            <a:r>
              <a:rPr lang="zh-CN" altLang="en-US" dirty="0"/>
              <a:t>介绍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6169" name="灯片编号占位符 1"/>
          <p:cNvSpPr>
            <a:spLocks noGrp="1"/>
          </p:cNvSpPr>
          <p:nvPr>
            <p:ph type="sldNum" sz="quarter" idx="4294967295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r"/>
            <a:fld id="{9A0DB2DC-4C9A-4742-B13C-FB6460FD3503}" type="slidenum">
              <a:rPr lang="en-US" altLang="zh-CN" sz="1200" b="0" dirty="0">
                <a:solidFill>
                  <a:schemeClr val="bg2"/>
                </a:solidFill>
                <a:latin typeface="Times New Roman" panose="02020603050405020304" pitchFamily="18" charset="0"/>
              </a:rPr>
              <a:pPr algn="r"/>
              <a:t>34</a:t>
            </a:fld>
            <a:endParaRPr lang="en-US" altLang="zh-CN" sz="1200" b="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95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GBase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8s S</a:t>
            </a:r>
            <a:r>
              <a:rPr lang="zh-CN" altLang="zh-CN" sz="2800" dirty="0">
                <a:cs typeface="宋体" panose="02010600030101010101" pitchFamily="2" charset="-122"/>
              </a:rPr>
              <a:t>S</a:t>
            </a:r>
            <a:r>
              <a:rPr lang="en-US" altLang="zh-CN" sz="2800" dirty="0">
                <a:cs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工作原理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133600" y="1519238"/>
            <a:ext cx="7851775" cy="495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1905000" y="4596765"/>
            <a:ext cx="8382000" cy="15170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Bookman Old Style" panose="0205060405050502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/>
                </a:solidFill>
              </a:rPr>
              <a:t>1.Primary :</a:t>
            </a:r>
            <a:r>
              <a:rPr lang="en-US" altLang="zh-CN" sz="1600" b="0" dirty="0">
                <a:solidFill>
                  <a:schemeClr val="tx1"/>
                </a:solidFill>
              </a:rPr>
              <a:t>    </a:t>
            </a:r>
            <a:r>
              <a:rPr lang="zh-CN" altLang="en-US" sz="1600" b="0" dirty="0">
                <a:solidFill>
                  <a:schemeClr val="tx1"/>
                </a:solidFill>
              </a:rPr>
              <a:t>写逻辑日志</a:t>
            </a:r>
            <a:endParaRPr lang="en-US" altLang="zh-CN" sz="16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/>
                </a:solidFill>
              </a:rPr>
              <a:t>2.Primary :</a:t>
            </a:r>
            <a:r>
              <a:rPr lang="en-US" altLang="zh-CN" sz="1200" dirty="0">
                <a:solidFill>
                  <a:schemeClr val="tx1"/>
                </a:solidFill>
              </a:rPr>
              <a:t>     </a:t>
            </a:r>
            <a:r>
              <a:rPr lang="zh-CN" altLang="en-US" sz="1600" b="0" dirty="0">
                <a:solidFill>
                  <a:schemeClr val="tx1"/>
                </a:solidFill>
              </a:rPr>
              <a:t>将</a:t>
            </a:r>
            <a:r>
              <a:rPr lang="en-US" altLang="zh-CN" sz="1600" b="0" dirty="0">
                <a:solidFill>
                  <a:schemeClr val="tx1"/>
                </a:solidFill>
              </a:rPr>
              <a:t>Log Sequence Number (LSN) </a:t>
            </a:r>
            <a:r>
              <a:rPr lang="zh-CN" altLang="en-US" sz="1600" b="0" dirty="0">
                <a:solidFill>
                  <a:schemeClr val="tx1"/>
                </a:solidFill>
              </a:rPr>
              <a:t>发送到 </a:t>
            </a:r>
            <a:r>
              <a:rPr lang="en-US" altLang="zh-CN" sz="1600" b="0" dirty="0">
                <a:solidFill>
                  <a:schemeClr val="tx1"/>
                </a:solidFill>
              </a:rPr>
              <a:t>secondary servers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/>
                </a:solidFill>
              </a:rPr>
              <a:t>3.SSC_1,2,3 :</a:t>
            </a:r>
            <a:r>
              <a:rPr lang="en-US" altLang="zh-CN" sz="1600" b="0" dirty="0">
                <a:solidFill>
                  <a:schemeClr val="tx1"/>
                </a:solidFill>
              </a:rPr>
              <a:t> </a:t>
            </a:r>
            <a:r>
              <a:rPr lang="zh-CN" altLang="en-US" sz="1600" b="0" dirty="0">
                <a:solidFill>
                  <a:schemeClr val="tx1"/>
                </a:solidFill>
              </a:rPr>
              <a:t>根据接收到的</a:t>
            </a:r>
            <a:r>
              <a:rPr lang="en-US" altLang="zh-CN" sz="1600" b="0" dirty="0">
                <a:solidFill>
                  <a:schemeClr val="tx1"/>
                </a:solidFill>
              </a:rPr>
              <a:t>LSN</a:t>
            </a:r>
            <a:r>
              <a:rPr lang="zh-CN" altLang="en-US" sz="1600" b="0" dirty="0">
                <a:solidFill>
                  <a:schemeClr val="tx1"/>
                </a:solidFill>
              </a:rPr>
              <a:t>从磁盘读取相应的</a:t>
            </a:r>
            <a:r>
              <a:rPr lang="en-US" altLang="zh-CN" sz="1600" b="0" dirty="0">
                <a:solidFill>
                  <a:schemeClr val="tx1"/>
                </a:solidFill>
              </a:rPr>
              <a:t>log</a:t>
            </a:r>
            <a:r>
              <a:rPr lang="zh-CN" altLang="en-US" sz="1600" b="0" dirty="0">
                <a:solidFill>
                  <a:schemeClr val="tx1"/>
                </a:solidFill>
              </a:rPr>
              <a:t>并在</a:t>
            </a:r>
            <a:r>
              <a:rPr lang="en-US" altLang="zh-CN" sz="1600" b="0" dirty="0">
                <a:solidFill>
                  <a:schemeClr val="tx1"/>
                </a:solidFill>
              </a:rPr>
              <a:t>buffer</a:t>
            </a:r>
            <a:r>
              <a:rPr lang="zh-CN" altLang="en-US" sz="1600" b="0" dirty="0">
                <a:solidFill>
                  <a:schemeClr val="tx1"/>
                </a:solidFill>
              </a:rPr>
              <a:t>中重做</a:t>
            </a:r>
            <a:r>
              <a:rPr lang="en-US" altLang="zh-CN" sz="1600" b="0" dirty="0">
                <a:solidFill>
                  <a:schemeClr val="tx1"/>
                </a:solidFill>
              </a:rPr>
              <a:t>,</a:t>
            </a:r>
            <a:r>
              <a:rPr lang="zh-CN" altLang="en-US" sz="1600" b="0" dirty="0">
                <a:solidFill>
                  <a:schemeClr val="tx1"/>
                </a:solidFill>
              </a:rPr>
              <a:t>但不写回到磁盘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/>
                </a:solidFill>
              </a:rPr>
              <a:t>4. SSC_1,2,3:</a:t>
            </a:r>
            <a:r>
              <a:rPr lang="en-US" altLang="zh-CN" sz="1200" b="0" dirty="0">
                <a:solidFill>
                  <a:schemeClr val="tx1"/>
                </a:solidFill>
              </a:rPr>
              <a:t> </a:t>
            </a:r>
            <a:r>
              <a:rPr lang="zh-CN" altLang="en-US" sz="1600" b="0" dirty="0">
                <a:solidFill>
                  <a:schemeClr val="tx1"/>
                </a:solidFill>
              </a:rPr>
              <a:t>重做后发送</a:t>
            </a:r>
            <a:r>
              <a:rPr lang="en-US" altLang="zh-CN" sz="1600" b="0" dirty="0">
                <a:solidFill>
                  <a:schemeClr val="tx1"/>
                </a:solidFill>
              </a:rPr>
              <a:t>ACK</a:t>
            </a:r>
            <a:r>
              <a:rPr lang="zh-CN" altLang="en-US" sz="1600" b="0" dirty="0">
                <a:solidFill>
                  <a:schemeClr val="tx1"/>
                </a:solidFill>
              </a:rPr>
              <a:t>回</a:t>
            </a:r>
            <a:r>
              <a:rPr lang="en-US" altLang="zh-CN" sz="1600" b="0" dirty="0">
                <a:solidFill>
                  <a:schemeClr val="tx1"/>
                </a:solidFill>
              </a:rPr>
              <a:t>primary server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/>
                </a:solidFill>
              </a:rPr>
              <a:t>5.Primary :     </a:t>
            </a:r>
            <a:r>
              <a:rPr lang="zh-CN" altLang="en-US" sz="1600" b="0" dirty="0">
                <a:solidFill>
                  <a:schemeClr val="tx1"/>
                </a:solidFill>
              </a:rPr>
              <a:t>确认</a:t>
            </a:r>
            <a:r>
              <a:rPr lang="en-US" altLang="zh-CN" sz="1600" b="0" dirty="0">
                <a:solidFill>
                  <a:schemeClr val="tx1"/>
                </a:solidFill>
              </a:rPr>
              <a:t>ACK</a:t>
            </a:r>
          </a:p>
        </p:txBody>
      </p:sp>
      <p:pic>
        <p:nvPicPr>
          <p:cNvPr id="2" name="图片 1" descr="无标题副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23" y="1185949"/>
            <a:ext cx="7016496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82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  </a:t>
            </a:r>
            <a:r>
              <a:rPr lang="en-US" altLang="zh-CN" dirty="0"/>
              <a:t>HAC </a:t>
            </a:r>
            <a:r>
              <a:rPr lang="zh-CN" altLang="en-US" dirty="0"/>
              <a:t>？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8130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496520" y="1019906"/>
            <a:ext cx="11198959" cy="5071086"/>
          </a:xfrm>
          <a:noFill/>
          <a:ln>
            <a:noFill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HAC</a:t>
            </a:r>
            <a:r>
              <a:rPr lang="zh-CN" altLang="en-US" sz="1800" dirty="0"/>
              <a:t>是一种将数据从主服务器复制到备服务器的方法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Char char="•"/>
            </a:pPr>
            <a:r>
              <a:rPr lang="zh-CN" altLang="en-US" sz="1800" dirty="0"/>
              <a:t>实例级别的复制 </a:t>
            </a:r>
            <a:r>
              <a:rPr lang="en-US" altLang="zh-CN" sz="1800" dirty="0"/>
              <a:t>(</a:t>
            </a:r>
            <a:r>
              <a:rPr lang="zh-CN" altLang="en-US" sz="1800" dirty="0"/>
              <a:t>所有启用日志记录功能的数据库</a:t>
            </a:r>
            <a:r>
              <a:rPr lang="en-US" altLang="zh-CN" sz="1800" dirty="0"/>
              <a:t>)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Char char="•"/>
            </a:pPr>
            <a:r>
              <a:rPr lang="zh-CN" altLang="en-US" sz="1800" b="1" dirty="0">
                <a:solidFill>
                  <a:srgbClr val="1E3AF8"/>
                </a:solidFill>
              </a:rPr>
              <a:t>基于逻辑日志的复制技术</a:t>
            </a:r>
            <a:r>
              <a:rPr lang="zh-CN" altLang="en-US" sz="1800" dirty="0">
                <a:solidFill>
                  <a:srgbClr val="1E3AF8"/>
                </a:solidFill>
              </a:rPr>
              <a:t>，</a:t>
            </a:r>
            <a:r>
              <a:rPr lang="zh-CN" altLang="en-US" sz="1800" dirty="0"/>
              <a:t>需要传输大量的逻辑日志</a:t>
            </a:r>
            <a:endParaRPr lang="zh-CN" altLang="en-US" sz="2000" dirty="0">
              <a:solidFill>
                <a:srgbClr val="1E3AF8"/>
              </a:solidFill>
            </a:endParaRPr>
          </a:p>
          <a:p>
            <a:pPr lvl="2">
              <a:lnSpc>
                <a:spcPct val="125000"/>
              </a:lnSpc>
              <a:buClr>
                <a:srgbClr val="FF0000"/>
              </a:buClr>
            </a:pPr>
            <a:r>
              <a:rPr lang="zh-CN" altLang="en-US" sz="1600" dirty="0"/>
              <a:t>数据库需启用日志模式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Char char="•"/>
            </a:pPr>
            <a:r>
              <a:rPr lang="zh-CN" altLang="en-US" sz="1800" dirty="0"/>
              <a:t>通过网络持续将数据复制到备节点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Char char="•"/>
            </a:pPr>
            <a:r>
              <a:rPr lang="en-US" altLang="zh-CN" sz="1800" dirty="0"/>
              <a:t>HAC </a:t>
            </a:r>
            <a:r>
              <a:rPr lang="zh-CN" altLang="en-US" sz="1800" dirty="0"/>
              <a:t>确保从服务器总是与主服务器保持同步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Char char="•"/>
            </a:pPr>
            <a:r>
              <a:rPr lang="zh-CN" altLang="en-US" sz="1800" dirty="0"/>
              <a:t>如果主服务器发生故障，那么备用服务器可以接管，直到主服务器恢复运行为止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HAC</a:t>
            </a:r>
            <a:r>
              <a:rPr lang="zh-CN" altLang="en-US" sz="1800" dirty="0"/>
              <a:t>特点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</a:pPr>
            <a:r>
              <a:rPr lang="zh-CN" altLang="en-US" sz="1800" dirty="0"/>
              <a:t>同城灾备支持一个</a:t>
            </a:r>
            <a:r>
              <a:rPr lang="en-US" altLang="zh-CN" sz="1800" dirty="0"/>
              <a:t>HAC</a:t>
            </a:r>
            <a:r>
              <a:rPr lang="zh-CN" altLang="en-US" sz="1800" dirty="0"/>
              <a:t>备节点，异地灾备支持多个</a:t>
            </a:r>
            <a:r>
              <a:rPr lang="en-US" altLang="zh-CN" sz="1800" dirty="0"/>
              <a:t>HAC</a:t>
            </a:r>
            <a:r>
              <a:rPr lang="zh-CN" altLang="en-US" dirty="0"/>
              <a:t>节点，备节点可读写；</a:t>
            </a:r>
            <a:endParaRPr lang="zh-CN" altLang="en-US" sz="1800" dirty="0"/>
          </a:p>
          <a:p>
            <a:pPr lvl="1">
              <a:lnSpc>
                <a:spcPct val="125000"/>
              </a:lnSpc>
              <a:buClr>
                <a:srgbClr val="FF0000"/>
              </a:buClr>
              <a:buFont typeface="宋体" panose="02010600030101010101" pitchFamily="2" charset="-122"/>
              <a:buChar char="·"/>
            </a:pPr>
            <a:r>
              <a:rPr lang="zh-CN" altLang="en-US" sz="1800" dirty="0"/>
              <a:t>高带宽、主备节点距离近；互联网主备节点上千公里；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Font typeface="宋体" panose="02010600030101010101" pitchFamily="2" charset="-122"/>
              <a:buChar char="·"/>
            </a:pPr>
            <a:r>
              <a:rPr lang="zh-CN" altLang="en-US" sz="1800" dirty="0"/>
              <a:t>每个节点拥有它自己的存储设备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Char char="•"/>
            </a:pPr>
            <a:r>
              <a:rPr lang="zh-CN" altLang="en-US" sz="1800" dirty="0"/>
              <a:t>能承受服务器软硬件故障</a:t>
            </a:r>
          </a:p>
        </p:txBody>
      </p:sp>
      <p:sp>
        <p:nvSpPr>
          <p:cNvPr id="48144" name="灯片编号占位符 1"/>
          <p:cNvSpPr>
            <a:spLocks noGrp="1"/>
          </p:cNvSpPr>
          <p:nvPr>
            <p:ph type="sldNum" sz="quarter" idx="4294967295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r"/>
            <a:fld id="{9A0DB2DC-4C9A-4742-B13C-FB6460FD3503}" type="slidenum">
              <a:rPr lang="en-US" altLang="zh-CN" sz="1200" b="0" dirty="0">
                <a:solidFill>
                  <a:schemeClr val="bg2"/>
                </a:solidFill>
                <a:latin typeface="Times New Roman" panose="02020603050405020304" pitchFamily="18" charset="0"/>
              </a:rPr>
              <a:pPr algn="r"/>
              <a:t>36</a:t>
            </a:fld>
            <a:endParaRPr lang="en-US" altLang="zh-CN" sz="1200" b="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2BEE684-AA70-3446-8F77-E6D62E87AA57}"/>
              </a:ext>
            </a:extLst>
          </p:cNvPr>
          <p:cNvGrpSpPr/>
          <p:nvPr/>
        </p:nvGrpSpPr>
        <p:grpSpPr>
          <a:xfrm>
            <a:off x="8195946" y="1485351"/>
            <a:ext cx="3143250" cy="1693757"/>
            <a:chOff x="7967346" y="4443518"/>
            <a:chExt cx="3143250" cy="1693757"/>
          </a:xfrm>
        </p:grpSpPr>
        <p:graphicFrame>
          <p:nvGraphicFramePr>
            <p:cNvPr id="48131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5177492"/>
                </p:ext>
              </p:extLst>
            </p:nvPr>
          </p:nvGraphicFramePr>
          <p:xfrm>
            <a:off x="7967346" y="4746624"/>
            <a:ext cx="922020" cy="906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" r:id="rId4" imgW="1295238" imgH="676369" progId="PBrush">
                    <p:embed/>
                  </p:oleObj>
                </mc:Choice>
                <mc:Fallback>
                  <p:oleObj r:id="rId4" imgW="1295238" imgH="676369" progId="PBrush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7346" y="4746624"/>
                          <a:ext cx="922020" cy="906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2" name="AutoShape 4"/>
            <p:cNvSpPr/>
            <p:nvPr/>
          </p:nvSpPr>
          <p:spPr>
            <a:xfrm>
              <a:off x="8583296" y="5381624"/>
              <a:ext cx="368300" cy="148590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sp>
          <p:nvSpPr>
            <p:cNvPr id="48133" name="AutoShape 5"/>
            <p:cNvSpPr/>
            <p:nvPr/>
          </p:nvSpPr>
          <p:spPr>
            <a:xfrm>
              <a:off x="8583296" y="5283199"/>
              <a:ext cx="368300" cy="148590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sp>
          <p:nvSpPr>
            <p:cNvPr id="48134" name="AutoShape 6"/>
            <p:cNvSpPr/>
            <p:nvPr/>
          </p:nvSpPr>
          <p:spPr>
            <a:xfrm>
              <a:off x="8583296" y="5184774"/>
              <a:ext cx="368300" cy="148590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graphicFrame>
          <p:nvGraphicFramePr>
            <p:cNvPr id="48135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7650595"/>
                </p:ext>
              </p:extLst>
            </p:nvPr>
          </p:nvGraphicFramePr>
          <p:xfrm>
            <a:off x="9865996" y="4730749"/>
            <a:ext cx="922020" cy="906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" r:id="rId6" imgW="1295238" imgH="676369" progId="PBrush">
                    <p:embed/>
                  </p:oleObj>
                </mc:Choice>
                <mc:Fallback>
                  <p:oleObj r:id="rId6" imgW="1295238" imgH="676369" progId="PBrush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5996" y="4730749"/>
                          <a:ext cx="922020" cy="906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6" name="AutoShape 8"/>
            <p:cNvSpPr/>
            <p:nvPr/>
          </p:nvSpPr>
          <p:spPr>
            <a:xfrm>
              <a:off x="10481946" y="5365749"/>
              <a:ext cx="368300" cy="148590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sp>
          <p:nvSpPr>
            <p:cNvPr id="48137" name="AutoShape 9"/>
            <p:cNvSpPr/>
            <p:nvPr/>
          </p:nvSpPr>
          <p:spPr>
            <a:xfrm>
              <a:off x="10481946" y="5267325"/>
              <a:ext cx="368300" cy="150495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sp>
          <p:nvSpPr>
            <p:cNvPr id="48138" name="AutoShape 10"/>
            <p:cNvSpPr/>
            <p:nvPr/>
          </p:nvSpPr>
          <p:spPr>
            <a:xfrm>
              <a:off x="10481946" y="5168899"/>
              <a:ext cx="368300" cy="148590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sp>
          <p:nvSpPr>
            <p:cNvPr id="48139" name="Text Box 14"/>
            <p:cNvSpPr txBox="1"/>
            <p:nvPr/>
          </p:nvSpPr>
          <p:spPr>
            <a:xfrm>
              <a:off x="8016877" y="5653405"/>
              <a:ext cx="823595" cy="4375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9056" tIns="34528" rIns="69056" bIns="34528" anchor="t">
              <a:spAutoFit/>
            </a:bodyPr>
            <a:lstStyle/>
            <a:p>
              <a:pPr algn="ctr"/>
              <a:r>
                <a:rPr lang="en-US" altLang="zh-CN" sz="1200" dirty="0"/>
                <a:t>Instance1</a:t>
              </a:r>
            </a:p>
            <a:p>
              <a:pPr algn="ctr"/>
              <a:r>
                <a:rPr lang="zh-CN" altLang="en-US" sz="1200" dirty="0"/>
                <a:t>（主节点）</a:t>
              </a:r>
            </a:p>
          </p:txBody>
        </p:sp>
        <p:sp>
          <p:nvSpPr>
            <p:cNvPr id="48140" name="Text Box 15"/>
            <p:cNvSpPr txBox="1"/>
            <p:nvPr/>
          </p:nvSpPr>
          <p:spPr>
            <a:xfrm>
              <a:off x="9895206" y="5699760"/>
              <a:ext cx="1215390" cy="4375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9056" tIns="34528" rIns="69056" bIns="34528" anchor="t">
              <a:spAutoFit/>
            </a:bodyPr>
            <a:lstStyle/>
            <a:p>
              <a:pPr algn="ctr"/>
              <a:r>
                <a:rPr lang="en-US" altLang="zh-CN" sz="1200" dirty="0"/>
                <a:t>Instance2</a:t>
              </a:r>
              <a:r>
                <a:rPr lang="zh-CN" altLang="en-US" sz="1200" dirty="0"/>
                <a:t>（</a:t>
              </a:r>
              <a:r>
                <a:rPr lang="en-US" altLang="zh-CN" sz="1200" dirty="0"/>
                <a:t>HAC</a:t>
              </a:r>
              <a:r>
                <a:rPr lang="zh-CN" altLang="en-US" sz="1200" dirty="0"/>
                <a:t>备节点）</a:t>
              </a:r>
            </a:p>
          </p:txBody>
        </p:sp>
        <p:sp>
          <p:nvSpPr>
            <p:cNvPr id="48141" name="AutoShape 16"/>
            <p:cNvSpPr/>
            <p:nvPr/>
          </p:nvSpPr>
          <p:spPr>
            <a:xfrm>
              <a:off x="8730617" y="4989195"/>
              <a:ext cx="1382395" cy="80645"/>
            </a:xfrm>
            <a:prstGeom prst="leftRightArrow">
              <a:avLst>
                <a:gd name="adj1" fmla="val 50000"/>
                <a:gd name="adj2" fmla="val 236599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9056" tIns="34528" rIns="69056" bIns="34528" anchor="ctr"/>
            <a:lstStyle/>
            <a:p>
              <a:pPr>
                <a:spcBef>
                  <a:spcPct val="50000"/>
                </a:spcBef>
              </a:pPr>
              <a:endParaRPr lang="zh-CN" altLang="en-US" sz="3000"/>
            </a:p>
          </p:txBody>
        </p:sp>
        <p:sp>
          <p:nvSpPr>
            <p:cNvPr id="48142" name="Text Box 17"/>
            <p:cNvSpPr txBox="1"/>
            <p:nvPr/>
          </p:nvSpPr>
          <p:spPr>
            <a:xfrm>
              <a:off x="9091824" y="4443518"/>
              <a:ext cx="862965" cy="530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9056" tIns="34528" rIns="69056" bIns="34528" anchor="t">
              <a:spAutoFit/>
            </a:bodyPr>
            <a:lstStyle/>
            <a:p>
              <a:r>
                <a:rPr lang="zh-CN" altLang="en-US" sz="1000" dirty="0"/>
                <a:t>光纤网络，</a:t>
              </a:r>
            </a:p>
            <a:p>
              <a:r>
                <a:rPr lang="zh-CN" altLang="en-US" sz="1000" dirty="0"/>
                <a:t>高带宽，</a:t>
              </a:r>
            </a:p>
            <a:p>
              <a:r>
                <a:rPr lang="zh-CN" altLang="en-US" sz="1000" dirty="0"/>
                <a:t>距离近</a:t>
              </a:r>
            </a:p>
          </p:txBody>
        </p:sp>
        <p:sp>
          <p:nvSpPr>
            <p:cNvPr id="48143" name="Text Box 18"/>
            <p:cNvSpPr txBox="1"/>
            <p:nvPr/>
          </p:nvSpPr>
          <p:spPr>
            <a:xfrm>
              <a:off x="9084946" y="5071745"/>
              <a:ext cx="670560" cy="2990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9056" tIns="34528" rIns="69056" bIns="34528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dirty="0"/>
                <a:t>HAC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419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HAC</a:t>
            </a:r>
            <a:r>
              <a:rPr lang="zh-CN" altLang="en-US" dirty="0">
                <a:sym typeface="+mn-ea"/>
              </a:rPr>
              <a:t>工作原理</a:t>
            </a:r>
            <a:r>
              <a:rPr lang="en-US" altLang="zh-CN" dirty="0">
                <a:sym typeface="+mn-ea"/>
              </a:rPr>
              <a:t>-- </a:t>
            </a:r>
            <a:r>
              <a:rPr lang="zh-CN" altLang="en-US" dirty="0">
                <a:sym typeface="+mn-ea"/>
              </a:rPr>
              <a:t>逻辑日志传输过程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type="body" sz="quarter" idx="10"/>
          </p:nvPr>
        </p:nvSpPr>
        <p:spPr>
          <a:xfrm>
            <a:off x="386499" y="1248508"/>
            <a:ext cx="11087951" cy="4888767"/>
          </a:xfrm>
        </p:spPr>
        <p:txBody>
          <a:bodyPr/>
          <a:lstStyle/>
          <a:p>
            <a:r>
              <a:rPr lang="en-US" altLang="zh-CN" sz="2000" dirty="0">
                <a:latin typeface="微软雅黑"/>
                <a:ea typeface="微软雅黑"/>
                <a:cs typeface="微软雅黑"/>
                <a:sym typeface="+mn-ea"/>
              </a:rPr>
              <a:t>HAC</a:t>
            </a:r>
            <a:r>
              <a:rPr lang="zh-CN" altLang="en-US" sz="2000" dirty="0">
                <a:latin typeface="微软雅黑"/>
                <a:ea typeface="微软雅黑"/>
                <a:cs typeface="微软雅黑"/>
                <a:sym typeface="+mn-ea"/>
              </a:rPr>
              <a:t>是一种基于逻辑日志的集群技术，逻辑日志传输过程如下：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 lvl="1"/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①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主实例的逻辑日志缓冲区 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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 HAC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缓冲区 </a:t>
            </a:r>
            <a:endParaRPr lang="zh-CN" altLang="en-US" dirty="0">
              <a:latin typeface="微软雅黑"/>
              <a:ea typeface="微软雅黑"/>
              <a:cs typeface="微软雅黑"/>
              <a:sym typeface="+mn-ea"/>
            </a:endParaRPr>
          </a:p>
          <a:p>
            <a:pPr lvl="1"/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②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主实例的逻辑日志缓冲区 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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 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磁盘</a:t>
            </a:r>
            <a:endParaRPr lang="zh-CN" altLang="en-US" dirty="0">
              <a:latin typeface="微软雅黑"/>
              <a:ea typeface="微软雅黑"/>
              <a:cs typeface="微软雅黑"/>
              <a:sym typeface="+mn-ea"/>
            </a:endParaRPr>
          </a:p>
          <a:p>
            <a:pPr lvl="1"/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③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主实例的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HAC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缓冲区的内容 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 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备实例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的接收缓冲区 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(drprsend, drsecrcv)</a:t>
            </a:r>
            <a:endParaRPr lang="en-US" altLang="zh-CN" dirty="0">
              <a:latin typeface="微软雅黑"/>
              <a:ea typeface="微软雅黑"/>
              <a:cs typeface="微软雅黑"/>
              <a:sym typeface="+mn-ea"/>
            </a:endParaRPr>
          </a:p>
          <a:p>
            <a:pPr lvl="1"/>
            <a:r>
              <a:rPr lang="en-US" altLang="zh-CN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④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备实例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的接收缓冲区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 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Wingdings" panose="05000000000000000000" pitchFamily="2" charset="2"/>
              </a:rPr>
              <a:t>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 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恢复缓冲区 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(drsecapply)</a:t>
            </a:r>
            <a:endParaRPr lang="en-US" altLang="zh-CN" dirty="0">
              <a:latin typeface="微软雅黑"/>
              <a:ea typeface="微软雅黑"/>
              <a:cs typeface="微软雅黑"/>
              <a:sym typeface="+mn-ea"/>
            </a:endParaRPr>
          </a:p>
          <a:p>
            <a:pPr lvl="1"/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⑤</a:t>
            </a:r>
            <a:r>
              <a:rPr lang="zh-CN" altLang="en-US" sz="1800" dirty="0">
                <a:latin typeface="微软雅黑"/>
                <a:ea typeface="微软雅黑"/>
                <a:cs typeface="微软雅黑"/>
                <a:sym typeface="+mn-ea"/>
              </a:rPr>
              <a:t>备实例将逻辑日志记录应用到磁盘上的</a:t>
            </a:r>
            <a:r>
              <a:rPr lang="en-US" altLang="zh-CN" sz="1800" dirty="0">
                <a:latin typeface="微软雅黑"/>
                <a:ea typeface="微软雅黑"/>
                <a:cs typeface="微软雅黑"/>
                <a:sym typeface="+mn-ea"/>
              </a:rPr>
              <a:t>dbspace (logrecvr)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latin typeface="微软雅黑"/>
                <a:ea typeface="微软雅黑"/>
                <a:cs typeface="微软雅黑"/>
                <a:sym typeface="+mn-ea"/>
              </a:rPr>
              <a:t>drprping </a:t>
            </a:r>
            <a:r>
              <a:rPr lang="zh-CN" altLang="en-US" sz="2000" dirty="0">
                <a:latin typeface="微软雅黑"/>
                <a:ea typeface="微软雅黑"/>
                <a:cs typeface="微软雅黑"/>
                <a:sym typeface="+mn-ea"/>
              </a:rPr>
              <a:t>和</a:t>
            </a:r>
            <a:r>
              <a:rPr lang="en-US" altLang="zh-CN" sz="2000" dirty="0">
                <a:latin typeface="微软雅黑"/>
                <a:ea typeface="微软雅黑"/>
                <a:cs typeface="微软雅黑"/>
                <a:sym typeface="+mn-ea"/>
              </a:rPr>
              <a:t>drsecping</a:t>
            </a:r>
            <a:r>
              <a:rPr lang="zh-CN" altLang="en-US" sz="2000" dirty="0">
                <a:latin typeface="微软雅黑"/>
                <a:ea typeface="微软雅黑"/>
                <a:cs typeface="微软雅黑"/>
                <a:sym typeface="+mn-ea"/>
              </a:rPr>
              <a:t>线程发送接收消息以监控两个实例之间的连接</a:t>
            </a:r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8385" y="3768177"/>
            <a:ext cx="4746625" cy="263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1" name="Group 11"/>
          <p:cNvGrpSpPr/>
          <p:nvPr/>
        </p:nvGrpSpPr>
        <p:grpSpPr>
          <a:xfrm>
            <a:off x="802859" y="3768177"/>
            <a:ext cx="4319360" cy="2597700"/>
            <a:chOff x="132854" y="3835104"/>
            <a:chExt cx="4434960" cy="2667000"/>
          </a:xfrm>
        </p:grpSpPr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54" y="3835104"/>
              <a:ext cx="4434960" cy="2667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7" name="TextBox 6"/>
            <p:cNvSpPr txBox="1"/>
            <p:nvPr/>
          </p:nvSpPr>
          <p:spPr>
            <a:xfrm>
              <a:off x="660400" y="5067300"/>
              <a:ext cx="3937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333FF"/>
                  </a:solidFill>
                  <a:latin typeface="Arial Unicode MS" panose="020B0604020202020204" charset="-122"/>
                  <a:ea typeface="Arial Unicode MS" panose="020B0604020202020204" charset="-122"/>
                </a:rPr>
                <a:t>①</a:t>
              </a:r>
              <a:endParaRPr lang="en-US" altLang="zh-CN" dirty="0">
                <a:solidFill>
                  <a:srgbClr val="3333FF"/>
                </a:solidFill>
              </a:endParaRPr>
            </a:p>
          </p:txBody>
        </p:sp>
        <p:sp>
          <p:nvSpPr>
            <p:cNvPr id="9228" name="TextBox 7"/>
            <p:cNvSpPr txBox="1"/>
            <p:nvPr/>
          </p:nvSpPr>
          <p:spPr>
            <a:xfrm>
              <a:off x="3568700" y="5016500"/>
              <a:ext cx="3937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333FF"/>
                  </a:solidFill>
                  <a:latin typeface="Arial Unicode MS" panose="020B0604020202020204" charset="-122"/>
                  <a:ea typeface="Arial Unicode MS" panose="020B0604020202020204" charset="-122"/>
                </a:rPr>
                <a:t>④</a:t>
              </a:r>
              <a:endParaRPr lang="en-US" altLang="zh-CN" dirty="0">
                <a:solidFill>
                  <a:srgbClr val="3333FF"/>
                </a:solidFill>
              </a:endParaRPr>
            </a:p>
          </p:txBody>
        </p:sp>
        <p:sp>
          <p:nvSpPr>
            <p:cNvPr id="9229" name="TextBox 8"/>
            <p:cNvSpPr txBox="1"/>
            <p:nvPr/>
          </p:nvSpPr>
          <p:spPr>
            <a:xfrm>
              <a:off x="2184400" y="5118100"/>
              <a:ext cx="3937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333FF"/>
                  </a:solidFill>
                  <a:latin typeface="Arial Unicode MS" panose="020B0604020202020204" charset="-122"/>
                  <a:ea typeface="Arial Unicode MS" panose="020B0604020202020204" charset="-122"/>
                </a:rPr>
                <a:t>③</a:t>
              </a:r>
              <a:endParaRPr lang="en-US" altLang="zh-CN" dirty="0">
                <a:solidFill>
                  <a:srgbClr val="3333FF"/>
                </a:solidFill>
              </a:endParaRPr>
            </a:p>
          </p:txBody>
        </p:sp>
        <p:sp>
          <p:nvSpPr>
            <p:cNvPr id="9230" name="TextBox 9"/>
            <p:cNvSpPr txBox="1"/>
            <p:nvPr/>
          </p:nvSpPr>
          <p:spPr>
            <a:xfrm>
              <a:off x="431800" y="5410200"/>
              <a:ext cx="3937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333FF"/>
                  </a:solidFill>
                  <a:latin typeface="Arial Unicode MS" panose="020B0604020202020204" charset="-122"/>
                  <a:ea typeface="Arial Unicode MS" panose="020B0604020202020204" charset="-122"/>
                </a:rPr>
                <a:t>②</a:t>
              </a:r>
              <a:endParaRPr lang="en-US" altLang="zh-CN" dirty="0">
                <a:solidFill>
                  <a:srgbClr val="3333FF"/>
                </a:solidFill>
              </a:endParaRPr>
            </a:p>
          </p:txBody>
        </p:sp>
        <p:sp>
          <p:nvSpPr>
            <p:cNvPr id="9231" name="TextBox 10"/>
            <p:cNvSpPr txBox="1"/>
            <p:nvPr/>
          </p:nvSpPr>
          <p:spPr>
            <a:xfrm>
              <a:off x="3949700" y="5321300"/>
              <a:ext cx="3937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333FF"/>
                  </a:solidFill>
                  <a:latin typeface="Arial Unicode MS" panose="020B0604020202020204" charset="-122"/>
                  <a:ea typeface="Arial Unicode MS" panose="020B0604020202020204" charset="-122"/>
                </a:rPr>
                <a:t>⑤</a:t>
              </a:r>
              <a:endParaRPr lang="en-US" altLang="zh-CN" dirty="0">
                <a:solidFill>
                  <a:srgbClr val="333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052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HAC</a:t>
            </a:r>
            <a:r>
              <a:rPr lang="zh-CN" altLang="en-US" dirty="0"/>
              <a:t>同步模式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5491" y="1019906"/>
            <a:ext cx="11916509" cy="51173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HAC</a:t>
            </a:r>
            <a:r>
              <a:rPr lang="zh-CN" altLang="en-US" dirty="0"/>
              <a:t>备实例使用来自主实例的逻辑日志与主实例进行同步，主备实例之间有三种同步模式</a:t>
            </a:r>
            <a:endParaRPr lang="en-US" altLang="zh-CN" sz="2000" dirty="0"/>
          </a:p>
          <a:p>
            <a:pPr lvl="1" indent="-342900">
              <a:spcAft>
                <a:spcPts val="300"/>
              </a:spcAft>
              <a:buFont typeface="Arial" panose="020B0604020202020204" pitchFamily="34" charset="0"/>
              <a:buAutoNum type="arabicParenR"/>
            </a:pPr>
            <a:r>
              <a:rPr lang="zh-CN" altLang="en-US" sz="1900" dirty="0"/>
              <a:t>完全同步模式</a:t>
            </a:r>
            <a:r>
              <a:rPr lang="en-US" altLang="zh-CN" sz="1900" dirty="0"/>
              <a:t>(Fully synchronous mode)-</a:t>
            </a:r>
            <a:r>
              <a:rPr lang="zh-CN" altLang="en-US" sz="1900" dirty="0"/>
              <a:t>同城灾备</a:t>
            </a:r>
            <a:endParaRPr lang="en-US" altLang="zh-CN" sz="1900" dirty="0"/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主实例上的事务需要得到</a:t>
            </a:r>
            <a:r>
              <a:rPr lang="en-US" altLang="zh-CN" sz="1900" dirty="0"/>
              <a:t>HAC</a:t>
            </a:r>
            <a:r>
              <a:rPr lang="zh-CN" altLang="en-US" sz="1900" dirty="0"/>
              <a:t>备实例的</a:t>
            </a:r>
            <a:r>
              <a:rPr lang="zh-CN" altLang="en-US" sz="1900" b="1" dirty="0">
                <a:solidFill>
                  <a:srgbClr val="3333FF"/>
                </a:solidFill>
              </a:rPr>
              <a:t>事务完成的确认信息</a:t>
            </a:r>
            <a:r>
              <a:rPr lang="zh-CN" altLang="en-US" sz="1900" dirty="0"/>
              <a:t>才会完成</a:t>
            </a:r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数据完整性最优</a:t>
            </a:r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若客户端应用使用无缓冲日志，有许多小事务，系统性能会受到影响</a:t>
            </a:r>
            <a:endParaRPr lang="en-US" altLang="zh-CN" sz="1900" dirty="0"/>
          </a:p>
          <a:p>
            <a:pPr lvl="1" indent="-342900">
              <a:spcAft>
                <a:spcPts val="300"/>
              </a:spcAft>
              <a:buFont typeface="Arial" panose="020B0604020202020204" pitchFamily="34" charset="0"/>
              <a:buAutoNum type="arabicParenR"/>
            </a:pPr>
            <a:r>
              <a:rPr lang="zh-CN" altLang="en-US" sz="1900" dirty="0"/>
              <a:t>近同步模式</a:t>
            </a:r>
            <a:r>
              <a:rPr lang="en-US" altLang="zh-CN" sz="1900" dirty="0"/>
              <a:t>(Nearly synchronous mode)</a:t>
            </a:r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主实例上的事务需要得到</a:t>
            </a:r>
            <a:r>
              <a:rPr lang="en-US" altLang="zh-CN" sz="1900" dirty="0"/>
              <a:t>HAC</a:t>
            </a:r>
            <a:r>
              <a:rPr lang="zh-CN" altLang="en-US" sz="1900" dirty="0"/>
              <a:t>备实例的</a:t>
            </a:r>
            <a:r>
              <a:rPr lang="zh-CN" altLang="en-US" sz="1900" b="1" dirty="0">
                <a:solidFill>
                  <a:srgbClr val="3333FF"/>
                </a:solidFill>
              </a:rPr>
              <a:t>收到事务的确认信息</a:t>
            </a:r>
            <a:r>
              <a:rPr lang="zh-CN" altLang="en-US" sz="1900" dirty="0"/>
              <a:t>才会完成</a:t>
            </a:r>
          </a:p>
          <a:p>
            <a:pPr lvl="1" indent="-342900">
              <a:spcAft>
                <a:spcPts val="300"/>
              </a:spcAft>
              <a:buFont typeface="Arial" panose="020B0604020202020204" pitchFamily="34" charset="0"/>
              <a:buAutoNum type="arabicParenR"/>
            </a:pPr>
            <a:r>
              <a:rPr lang="zh-CN" altLang="en-US" sz="1900" dirty="0"/>
              <a:t>异步模式</a:t>
            </a:r>
            <a:r>
              <a:rPr lang="en-US" altLang="zh-CN" sz="1900" dirty="0"/>
              <a:t>(Asynchronous mode)-</a:t>
            </a:r>
            <a:r>
              <a:rPr lang="zh-CN" altLang="en-US" sz="1900" dirty="0"/>
              <a:t>异地灾备</a:t>
            </a:r>
            <a:endParaRPr lang="en-US" altLang="zh-CN" sz="1900" dirty="0"/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事务在完成前</a:t>
            </a:r>
            <a:r>
              <a:rPr lang="zh-CN" altLang="en-US" sz="1900" b="1" dirty="0">
                <a:solidFill>
                  <a:srgbClr val="3333FF"/>
                </a:solidFill>
              </a:rPr>
              <a:t>不需要</a:t>
            </a:r>
            <a:r>
              <a:rPr lang="en-US" altLang="zh-CN" sz="1900" dirty="0"/>
              <a:t>HAC</a:t>
            </a:r>
            <a:r>
              <a:rPr lang="zh-CN" altLang="en-US" sz="1900" dirty="0"/>
              <a:t>备实例的确认信息</a:t>
            </a:r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系统性能较好</a:t>
            </a:r>
            <a:endParaRPr lang="en-US" altLang="zh-CN" sz="1900" dirty="0"/>
          </a:p>
          <a:p>
            <a:pPr lvl="2">
              <a:spcAft>
                <a:spcPts val="300"/>
              </a:spcAft>
            </a:pPr>
            <a:r>
              <a:rPr lang="zh-CN" altLang="en-US" sz="1900" dirty="0"/>
              <a:t>若发生服务器故障，数据可能会丢失</a:t>
            </a:r>
            <a:endParaRPr lang="zh-CN" altLang="en-US" sz="1600" dirty="0"/>
          </a:p>
          <a:p>
            <a:pPr marL="226695" lvl="1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zh-CN" altLang="en-US" sz="1800" b="1" dirty="0">
                <a:solidFill>
                  <a:srgbClr val="FF0000"/>
                </a:solidFill>
              </a:rPr>
              <a:t>注</a:t>
            </a:r>
            <a:r>
              <a:rPr lang="zh-CN" altLang="en-US" sz="1800" dirty="0"/>
              <a:t>：主备实例间的</a:t>
            </a:r>
            <a:r>
              <a:rPr lang="zh-CN" altLang="en-US" sz="1800" b="1" dirty="0">
                <a:solidFill>
                  <a:srgbClr val="FF0000"/>
                </a:solidFill>
              </a:rPr>
              <a:t>检查点是同步的</a:t>
            </a:r>
            <a:r>
              <a:rPr lang="zh-CN" altLang="en-US" sz="1800" dirty="0"/>
              <a:t>，主实例等待备实例确认其接收到检查点日志记录才完成检查点。</a:t>
            </a:r>
          </a:p>
        </p:txBody>
      </p:sp>
    </p:spTree>
    <p:extLst>
      <p:ext uri="{BB962C8B-B14F-4D97-AF65-F5344CB8AC3E}">
        <p14:creationId xmlns:p14="http://schemas.microsoft.com/office/powerpoint/2010/main" val="226436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事务型关系数据库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关系数据库</a:t>
            </a:r>
            <a:endParaRPr lang="en-US" altLang="zh-CN" sz="2400" dirty="0"/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建立在关系模型基础上的数据库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借助于集合代数的概念和方法来处理实体及其关系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从应用领域上可分为事务型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(OLTP)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和分析型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(OLAP)</a:t>
            </a:r>
          </a:p>
          <a:p>
            <a:pPr lvl="2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OLTP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数据库面向事务处理领域，关注数据一致性和事务的处理速度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OLAP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数据库面向分析领域，关注海量数据的查询和分析能力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事务型关系数据库的核心和目的是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事务处理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sym typeface="+mn-ea"/>
              </a:rPr>
              <a:t>HAC </a:t>
            </a:r>
            <a:r>
              <a:rPr lang="zh-CN" altLang="en-US" dirty="0">
                <a:solidFill>
                  <a:srgbClr val="000000"/>
                </a:solidFill>
                <a:sym typeface="+mn-ea"/>
              </a:rPr>
              <a:t>异地灾备集群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type="body" sz="quarter" idx="10"/>
          </p:nvPr>
        </p:nvSpPr>
        <p:spPr>
          <a:xfrm>
            <a:off x="678190" y="1248508"/>
            <a:ext cx="10796260" cy="488876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zh-CN" altLang="en-US" sz="1800" b="1" dirty="0">
                <a:sym typeface="+mn-ea"/>
              </a:rPr>
              <a:t>异地灾备集群的主要作用是提供灾难恢复解决方案。</a:t>
            </a:r>
            <a:endParaRPr lang="zh-CN" altLang="en-US" sz="1800" b="1" strike="noStrike" noProof="1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ym typeface="+mn-ea"/>
              </a:rPr>
              <a:t>不同于同城灾备，异地灾备集群采用</a:t>
            </a:r>
            <a:r>
              <a:rPr lang="en-US" altLang="zh-CN" sz="1800" dirty="0">
                <a:solidFill>
                  <a:srgbClr val="FF0000"/>
                </a:solidFill>
                <a:sym typeface="+mn-ea"/>
              </a:rPr>
              <a:t>SMX</a:t>
            </a:r>
            <a:r>
              <a:rPr lang="zh-CN" altLang="en-US" sz="1800" dirty="0">
                <a:solidFill>
                  <a:srgbClr val="FF0000"/>
                </a:solidFill>
                <a:sym typeface="+mn-ea"/>
              </a:rPr>
              <a:t>异步通信框架</a:t>
            </a:r>
            <a:r>
              <a:rPr lang="zh-CN" altLang="en-US" sz="1800" dirty="0">
                <a:sym typeface="+mn-ea"/>
              </a:rPr>
              <a:t>，因此其对主服务器的影响达到最小。出于该原因，主服务器和</a:t>
            </a:r>
            <a:r>
              <a:rPr lang="en-US" altLang="zh-CN" sz="1800" dirty="0">
                <a:sym typeface="+mn-ea"/>
              </a:rPr>
              <a:t>HAC</a:t>
            </a:r>
            <a:r>
              <a:rPr lang="zh-CN" altLang="en-US" sz="1800" dirty="0">
                <a:sym typeface="+mn-ea"/>
              </a:rPr>
              <a:t>辅助服务器之间事务落实或</a:t>
            </a:r>
            <a:r>
              <a:rPr lang="zh-CN" altLang="en-US" sz="1800" dirty="0">
                <a:solidFill>
                  <a:srgbClr val="FF0000"/>
                </a:solidFill>
                <a:sym typeface="+mn-ea"/>
              </a:rPr>
              <a:t>检查点均不是同步进行的</a:t>
            </a:r>
            <a:r>
              <a:rPr lang="zh-CN" altLang="en-US" sz="1800" dirty="0">
                <a:sym typeface="+mn-ea"/>
              </a:rPr>
              <a:t>。</a:t>
            </a:r>
            <a:endParaRPr lang="en-US" altLang="zh-CN" sz="1800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ym typeface="+mn-ea"/>
              </a:rPr>
              <a:t>不保证主服务器上落实的任何事务也在同一时间在</a:t>
            </a:r>
            <a:r>
              <a:rPr lang="en-US" altLang="zh-CN" sz="1800" dirty="0">
                <a:sym typeface="+mn-ea"/>
              </a:rPr>
              <a:t>RSS</a:t>
            </a:r>
            <a:r>
              <a:rPr lang="zh-CN" altLang="en-US" sz="1800" dirty="0">
                <a:sym typeface="+mn-ea"/>
              </a:rPr>
              <a:t>辅助服务器上得到落实。因为</a:t>
            </a:r>
            <a:r>
              <a:rPr lang="en-US" altLang="zh-CN" sz="1800" dirty="0">
                <a:sym typeface="+mn-ea"/>
              </a:rPr>
              <a:t>HAC</a:t>
            </a:r>
            <a:r>
              <a:rPr lang="zh-CN" altLang="en-US" sz="1800" dirty="0">
                <a:sym typeface="+mn-ea"/>
              </a:rPr>
              <a:t>辅助服务器是异步进行更新的，所以</a:t>
            </a:r>
            <a:r>
              <a:rPr lang="en-US" altLang="zh-CN" sz="1800" dirty="0">
                <a:solidFill>
                  <a:srgbClr val="FF0000"/>
                </a:solidFill>
                <a:sym typeface="+mn-ea"/>
              </a:rPr>
              <a:t>HAC</a:t>
            </a:r>
            <a:r>
              <a:rPr lang="zh-CN" altLang="en-US" sz="1800" dirty="0">
                <a:solidFill>
                  <a:srgbClr val="FF0000"/>
                </a:solidFill>
                <a:sym typeface="+mn-ea"/>
              </a:rPr>
              <a:t>辅助服务器不能直接提升为主服务器。相反，它可以提升为</a:t>
            </a:r>
            <a:r>
              <a:rPr lang="en-US" altLang="zh-CN" sz="1800" dirty="0">
                <a:solidFill>
                  <a:srgbClr val="FF0000"/>
                </a:solidFill>
                <a:sym typeface="+mn-ea"/>
              </a:rPr>
              <a:t>HAC</a:t>
            </a:r>
            <a:r>
              <a:rPr lang="zh-CN" altLang="en-US" sz="1800" dirty="0">
                <a:solidFill>
                  <a:srgbClr val="FF0000"/>
                </a:solidFill>
                <a:sym typeface="+mn-ea"/>
              </a:rPr>
              <a:t>同城辅助服务器，然后提升为主服务器。</a:t>
            </a:r>
            <a:r>
              <a:rPr lang="zh-CN" altLang="en-US" sz="1800" dirty="0">
                <a:sym typeface="+mn-ea"/>
              </a:rPr>
              <a:t>另外，</a:t>
            </a:r>
            <a:r>
              <a:rPr lang="en-US" altLang="zh-CN" sz="1800" dirty="0">
                <a:sym typeface="+mn-ea"/>
              </a:rPr>
              <a:t>HAC</a:t>
            </a:r>
            <a:r>
              <a:rPr lang="zh-CN" altLang="en-US" sz="1800" dirty="0">
                <a:sym typeface="+mn-ea"/>
              </a:rPr>
              <a:t>同城辅助服务器可降级为</a:t>
            </a:r>
            <a:r>
              <a:rPr lang="en-US" altLang="zh-CN" sz="1800" dirty="0">
                <a:sym typeface="+mn-ea"/>
              </a:rPr>
              <a:t>HAC</a:t>
            </a:r>
            <a:r>
              <a:rPr lang="zh-CN" altLang="en-US" sz="1800" dirty="0">
                <a:sym typeface="+mn-ea"/>
              </a:rPr>
              <a:t>异地辅助服务器。</a:t>
            </a:r>
            <a:endParaRPr kumimoji="1" lang="zh-CN" altLang="en-US" sz="1800" dirty="0"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796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000000"/>
                </a:solidFill>
                <a:sym typeface="+mn-ea"/>
              </a:rPr>
              <a:t>GBase</a:t>
            </a:r>
            <a:r>
              <a:rPr lang="en-US" altLang="zh-CN" dirty="0">
                <a:solidFill>
                  <a:srgbClr val="000000"/>
                </a:solidFill>
                <a:sym typeface="+mn-ea"/>
              </a:rPr>
              <a:t> 8s  Enterprise Replication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772865" y="5891004"/>
            <a:ext cx="1877760" cy="36273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0">
              <a:lnSpc>
                <a:spcPct val="100000"/>
              </a:lnSpc>
              <a:buClrTx/>
            </a:pPr>
            <a:r>
              <a:rPr lang="zh-CN" altLang="en-US" sz="1800" dirty="0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数据发布</a:t>
            </a:r>
            <a:endParaRPr lang="en-US" sz="1800" dirty="0">
              <a:solidFill>
                <a:srgbClr val="33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65" y="3711861"/>
            <a:ext cx="3144960" cy="20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85" y="1047270"/>
            <a:ext cx="2869920" cy="19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68065" y="3114081"/>
            <a:ext cx="1582560" cy="36273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0">
              <a:lnSpc>
                <a:spcPct val="100000"/>
              </a:lnSpc>
              <a:buClrTx/>
            </a:pPr>
            <a:r>
              <a:rPr lang="zh-CN" altLang="en-US" sz="1800" dirty="0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数据整合</a:t>
            </a:r>
            <a:endParaRPr lang="en-US" sz="1800" dirty="0">
              <a:solidFill>
                <a:srgbClr val="33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82" y="3711861"/>
            <a:ext cx="2688480" cy="20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22716" y="5891004"/>
            <a:ext cx="189216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zh-CN" altLang="en-US" sz="1800" dirty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工作负载分区</a:t>
            </a:r>
            <a:endParaRPr lang="en-US" sz="1800" dirty="0"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7531" y="1146331"/>
            <a:ext cx="8322836" cy="256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marL="342900" indent="-342900" algn="l">
              <a:lnSpc>
                <a:spcPct val="150000"/>
              </a:lnSpc>
              <a:buSzPct val="45000"/>
              <a:buFont typeface="Wingdings" charset="2"/>
              <a:buChar char="l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基于日志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(Log based)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的复制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342900" indent="-342900" algn="l">
              <a:lnSpc>
                <a:spcPct val="150000"/>
              </a:lnSpc>
              <a:buSzPct val="45000"/>
              <a:buFont typeface="Wingdings" charset="2"/>
              <a:buChar char="l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异步复制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(Asynchronous replication)</a:t>
            </a:r>
          </a:p>
          <a:p>
            <a:pPr marL="342900" indent="-342900" algn="l">
              <a:lnSpc>
                <a:spcPct val="150000"/>
              </a:lnSpc>
              <a:buSzPct val="45000"/>
              <a:buFont typeface="Wingdings" charset="2"/>
              <a:buChar char="l"/>
            </a:pPr>
            <a:r>
              <a:rPr lang="en-US" altLang="zh-CN" dirty="0">
                <a:latin typeface="微软雅黑"/>
                <a:ea typeface="微软雅黑"/>
                <a:cs typeface="微软雅黑"/>
              </a:rPr>
              <a:t>ER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支持主要目标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(primary-target )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和更新任何地方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(update anywhere)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复制。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342900" indent="-342900" algn="l">
              <a:lnSpc>
                <a:spcPct val="150000"/>
              </a:lnSpc>
              <a:buSzPct val="45000"/>
              <a:buFont typeface="Wingdings" charset="2"/>
              <a:buChar char="l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整合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(Consolidation)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，传播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(dissemination)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和工作负载分区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(workload partitioning)</a:t>
            </a:r>
          </a:p>
          <a:p>
            <a:pPr marL="342900" indent="-342900" algn="l">
              <a:lnSpc>
                <a:spcPct val="150000"/>
              </a:lnSpc>
              <a:buSzPct val="45000"/>
              <a:buFont typeface="Wingdings" charset="2"/>
              <a:buChar char="l"/>
            </a:pPr>
            <a:r>
              <a:rPr lang="en-US" altLang="zh-CN" dirty="0">
                <a:latin typeface="微软雅黑"/>
                <a:ea typeface="微软雅黑"/>
                <a:cs typeface="微软雅黑"/>
              </a:rPr>
              <a:t>Web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和命令行管理</a:t>
            </a:r>
            <a:endParaRPr lang="en-US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" y="3711861"/>
            <a:ext cx="4542688" cy="266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3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en-US" altLang="zh-CN" dirty="0" err="1">
                <a:solidFill>
                  <a:srgbClr val="000000"/>
                </a:solidFill>
                <a:sym typeface="+mn-ea"/>
              </a:rPr>
              <a:t>GBase</a:t>
            </a:r>
            <a:r>
              <a:rPr lang="en-US" altLang="zh-CN" dirty="0">
                <a:solidFill>
                  <a:srgbClr val="000000"/>
                </a:solidFill>
                <a:sym typeface="+mn-ea"/>
              </a:rPr>
              <a:t> 8s  Enterprise Replication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5490" y="1019906"/>
            <a:ext cx="9877177" cy="209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l">
              <a:lnSpc>
                <a:spcPct val="150000"/>
              </a:lnSpc>
              <a:buSzPct val="45000"/>
              <a:buFont typeface="Wingdings" charset="0"/>
              <a:buChar char=""/>
            </a:pPr>
            <a:r>
              <a:rPr lang="en-US" sz="1800" dirty="0"/>
              <a:t>支持主 - 目标(Primary Target)和随时随地更新(Update anywhere)</a:t>
            </a:r>
          </a:p>
          <a:p>
            <a:pPr algn="l">
              <a:lnSpc>
                <a:spcPct val="150000"/>
              </a:lnSpc>
              <a:buSzPct val="45000"/>
              <a:buFont typeface="Wingdings" charset="0"/>
              <a:buChar char=""/>
            </a:pPr>
            <a:r>
              <a:rPr lang="en-US" sz="1800" dirty="0"/>
              <a:t>支持多种拓扑结构</a:t>
            </a:r>
          </a:p>
          <a:p>
            <a:pPr algn="l">
              <a:lnSpc>
                <a:spcPct val="150000"/>
              </a:lnSpc>
              <a:buSzPct val="45000"/>
              <a:buFont typeface="Wingdings" charset="0"/>
              <a:buChar char=""/>
            </a:pPr>
            <a:r>
              <a:rPr lang="en-US" sz="1800" dirty="0"/>
              <a:t>完全连接，集线器/分支(hub/spoke)，等级(hierarchy)，森林层次(forest of hierarchy)</a:t>
            </a:r>
          </a:p>
          <a:p>
            <a:pPr algn="l">
              <a:lnSpc>
                <a:spcPct val="150000"/>
              </a:lnSpc>
              <a:buSzPct val="45000"/>
              <a:buFont typeface="Wingdings" charset="0"/>
              <a:buChar char=""/>
            </a:pPr>
            <a:r>
              <a:rPr lang="en-US" sz="1800" dirty="0"/>
              <a:t>支持选择性复制</a:t>
            </a:r>
          </a:p>
          <a:p>
            <a:pPr algn="l">
              <a:lnSpc>
                <a:spcPct val="150000"/>
              </a:lnSpc>
              <a:buSzPct val="45000"/>
              <a:buFont typeface="Wingdings" charset="0"/>
              <a:buChar char=""/>
            </a:pPr>
            <a:r>
              <a:rPr lang="en-US" sz="1800" dirty="0"/>
              <a:t>选择性行/列的选择性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64" y="3243050"/>
            <a:ext cx="3732480" cy="21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1" y="3460907"/>
            <a:ext cx="4287082" cy="22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5491" y="5864519"/>
            <a:ext cx="435456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US" dirty="0"/>
              <a:t> Primary – Target (tree) No Conflict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07163" y="5710029"/>
            <a:ext cx="4917743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US" dirty="0"/>
              <a:t> Update Anywhere 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838406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en-US" altLang="zh-CN" dirty="0" err="1">
                <a:solidFill>
                  <a:srgbClr val="000000"/>
                </a:solidFill>
                <a:sym typeface="+mn-ea"/>
              </a:rPr>
              <a:t>GBase</a:t>
            </a:r>
            <a:r>
              <a:rPr lang="en-US" altLang="zh-CN" dirty="0">
                <a:solidFill>
                  <a:srgbClr val="000000"/>
                </a:solidFill>
                <a:sym typeface="+mn-ea"/>
              </a:rPr>
              <a:t> 8s  Enterprise Replication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306423"/>
            <a:ext cx="11482754" cy="5046290"/>
            <a:chOff x="-99360" y="929351"/>
            <a:chExt cx="8258720" cy="5046290"/>
          </a:xfrm>
        </p:grpSpPr>
        <p:sp>
          <p:nvSpPr>
            <p:cNvPr id="3" name="Freeform 1"/>
            <p:cNvSpPr>
              <a:spLocks noChangeArrowheads="1"/>
            </p:cNvSpPr>
            <p:nvPr/>
          </p:nvSpPr>
          <p:spPr bwMode="auto">
            <a:xfrm>
              <a:off x="3754080" y="929351"/>
              <a:ext cx="1681920" cy="5046290"/>
            </a:xfrm>
            <a:custGeom>
              <a:avLst/>
              <a:gdLst>
                <a:gd name="T0" fmla="*/ 0 w 1168"/>
                <a:gd name="T1" fmla="*/ 0 h 3504"/>
                <a:gd name="T2" fmla="*/ 1056 w 1168"/>
                <a:gd name="T3" fmla="*/ 1440 h 3504"/>
                <a:gd name="T4" fmla="*/ 672 w 1168"/>
                <a:gd name="T5" fmla="*/ 3504 h 3504"/>
                <a:gd name="T6" fmla="*/ 0 w 1168"/>
                <a:gd name="T7" fmla="*/ 0 h 3504"/>
                <a:gd name="T8" fmla="*/ 1168 w 1168"/>
                <a:gd name="T9" fmla="*/ 350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168" h="3504">
                  <a:moveTo>
                    <a:pt x="0" y="0"/>
                  </a:moveTo>
                  <a:cubicBezTo>
                    <a:pt x="472" y="428"/>
                    <a:pt x="944" y="856"/>
                    <a:pt x="1056" y="1440"/>
                  </a:cubicBezTo>
                  <a:cubicBezTo>
                    <a:pt x="1168" y="2024"/>
                    <a:pt x="736" y="3168"/>
                    <a:pt x="672" y="3504"/>
                  </a:cubicBezTo>
                </a:path>
              </a:pathLst>
            </a:custGeom>
            <a:noFill/>
            <a:ln w="4428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zh-CN" alt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776661" y="1255030"/>
              <a:ext cx="1767875" cy="39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1600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dirty="0">
                  <a:solidFill>
                    <a:srgbClr val="0033CC"/>
                  </a:solidFill>
                  <a:latin typeface="微软雅黑"/>
                  <a:ea typeface="微软雅黑"/>
                  <a:cs typeface="微软雅黑"/>
                </a:rPr>
                <a:t>ER</a:t>
              </a:r>
              <a:r>
                <a:rPr lang="zh-CN" altLang="en-US" dirty="0">
                  <a:solidFill>
                    <a:srgbClr val="0033CC"/>
                  </a:solidFill>
                  <a:latin typeface="微软雅黑"/>
                  <a:ea typeface="微软雅黑"/>
                  <a:cs typeface="微软雅黑"/>
                </a:rPr>
                <a:t>源头服务器</a:t>
              </a:r>
              <a:endParaRPr lang="en-US" dirty="0">
                <a:solidFill>
                  <a:srgbClr val="0033CC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203912" y="1280688"/>
              <a:ext cx="1955448" cy="39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1600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81639" tIns="42452" rIns="81639" bIns="42452">
              <a:spAutoFit/>
            </a:bodyPr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dirty="0">
                  <a:solidFill>
                    <a:srgbClr val="3333CC"/>
                  </a:solidFill>
                  <a:latin typeface="微软雅黑"/>
                  <a:ea typeface="微软雅黑"/>
                  <a:cs typeface="微软雅黑"/>
                </a:rPr>
                <a:t>ER</a:t>
              </a:r>
              <a:r>
                <a:rPr lang="zh-CN" altLang="en-US" dirty="0">
                  <a:solidFill>
                    <a:srgbClr val="3333CC"/>
                  </a:solidFill>
                  <a:latin typeface="微软雅黑"/>
                  <a:ea typeface="微软雅黑"/>
                  <a:cs typeface="微软雅黑"/>
                </a:rPr>
                <a:t>目标服务器</a:t>
              </a:r>
              <a:endParaRPr lang="en-US" dirty="0">
                <a:solidFill>
                  <a:srgbClr val="3333CC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127520" y="4594537"/>
              <a:ext cx="1175040" cy="964901"/>
              <a:chOff x="783" y="3413"/>
              <a:chExt cx="816" cy="670"/>
            </a:xfrm>
          </p:grpSpPr>
          <p:sp>
            <p:nvSpPr>
              <p:cNvPr id="8" name="AutoShape 6"/>
              <p:cNvSpPr>
                <a:spLocks/>
              </p:cNvSpPr>
              <p:nvPr/>
            </p:nvSpPr>
            <p:spPr bwMode="auto">
              <a:xfrm>
                <a:off x="1120" y="3413"/>
                <a:ext cx="479" cy="479"/>
              </a:xfrm>
              <a:custGeom>
                <a:avLst/>
                <a:gdLst>
                  <a:gd name="G0" fmla="sin 10800 11796480"/>
                  <a:gd name="G1" fmla="+- G0 10800 0"/>
                  <a:gd name="G2" fmla="cos 10800 11796480"/>
                  <a:gd name="G3" fmla="+- G2 10800 0"/>
                  <a:gd name="G4" fmla="sin 10800 17679074"/>
                  <a:gd name="G5" fmla="+- G4 10800 0"/>
                  <a:gd name="G6" fmla="cos 10800 17679074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16 h 21600"/>
                  <a:gd name="T8" fmla="*/ -1073994280 w 21600"/>
                  <a:gd name="T9" fmla="*/ -1073994416 h 21600"/>
                  <a:gd name="T10" fmla="*/ 38364532 w 21600"/>
                  <a:gd name="T11" fmla="*/ 0 h 21600"/>
                  <a:gd name="T12" fmla="*/ 0 w 21600"/>
                  <a:gd name="T13" fmla="*/ 1 h 21600"/>
                  <a:gd name="T14" fmla="*/ 107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-1" y="10799"/>
                    </a:moveTo>
                    <a:cubicBezTo>
                      <a:pt x="-1" y="4853"/>
                      <a:pt x="4807" y="25"/>
                      <a:pt x="10754" y="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-1" y="10799"/>
                    </a:moveTo>
                    <a:cubicBezTo>
                      <a:pt x="-1" y="4853"/>
                      <a:pt x="4807" y="25"/>
                      <a:pt x="10754" y="0"/>
                    </a:cubicBezTo>
                  </a:path>
                </a:pathLst>
              </a:custGeom>
              <a:noFill/>
              <a:ln w="25560">
                <a:solidFill>
                  <a:srgbClr val="000000"/>
                </a:solidFill>
                <a:miter lim="800000"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783" y="3700"/>
                <a:ext cx="575" cy="383"/>
              </a:xfrm>
              <a:prstGeom prst="can">
                <a:avLst>
                  <a:gd name="adj" fmla="val 25000"/>
                </a:avLst>
              </a:prstGeom>
              <a:solidFill>
                <a:srgbClr val="FFFF00"/>
              </a:solidFill>
              <a:ln w="9360">
                <a:solidFill>
                  <a:srgbClr val="9F9F9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100000"/>
                  </a:lnSpc>
                  <a:spcBef>
                    <a:spcPts val="907"/>
                  </a:spcBef>
                  <a:buSzPct val="45000"/>
                  <a:tabLst>
                    <a:tab pos="656650" algn="l"/>
                  </a:tabLst>
                </a:pPr>
                <a:r>
                  <a:rPr lang="en-US" sz="1500">
                    <a:cs typeface="Times New Roman" charset="0"/>
                  </a:rPr>
                  <a:t>Spool</a:t>
                </a: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852000" y="962475"/>
              <a:ext cx="1519200" cy="1162202"/>
              <a:chOff x="2675" y="891"/>
              <a:chExt cx="1055" cy="807"/>
            </a:xfrm>
          </p:grpSpPr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2675" y="891"/>
                <a:ext cx="1055" cy="807"/>
              </a:xfrm>
              <a:prstGeom prst="roundRect">
                <a:avLst>
                  <a:gd name="adj" fmla="val 12495"/>
                </a:avLst>
              </a:prstGeom>
              <a:solidFill>
                <a:srgbClr val="FFCC66"/>
              </a:solidFill>
              <a:ln w="2556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2823" y="959"/>
                <a:ext cx="811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2160" tIns="46080" rIns="92160" bIns="4608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794"/>
                  </a:spcBef>
                  <a:buSzPct val="45000"/>
                  <a:tabLst>
                    <a:tab pos="656650" algn="l"/>
                  </a:tabLst>
                </a:pPr>
                <a:r>
                  <a:rPr lang="en-US" sz="1100">
                    <a:cs typeface="Times New Roman" charset="0"/>
                  </a:rPr>
                  <a:t>Global Catalog</a:t>
                </a:r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2915" y="1171"/>
                <a:ext cx="575" cy="383"/>
              </a:xfrm>
              <a:prstGeom prst="can">
                <a:avLst>
                  <a:gd name="adj" fmla="val 25000"/>
                </a:avLst>
              </a:prstGeom>
              <a:solidFill>
                <a:srgbClr val="FFFF00"/>
              </a:solidFill>
              <a:ln w="9360">
                <a:solidFill>
                  <a:srgbClr val="9F9F9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100000"/>
                  </a:lnSpc>
                  <a:spcBef>
                    <a:spcPts val="907"/>
                  </a:spcBef>
                  <a:buSzPct val="45000"/>
                  <a:tabLst>
                    <a:tab pos="656650" algn="l"/>
                  </a:tabLst>
                </a:pPr>
                <a:r>
                  <a:rPr lang="en-US" sz="1500">
                    <a:cs typeface="Times New Roman" charset="0"/>
                  </a:rPr>
                  <a:t>syscdr</a:t>
                </a:r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-99360" y="2795787"/>
              <a:ext cx="2096641" cy="2006131"/>
              <a:chOff x="-69" y="2164"/>
              <a:chExt cx="1456" cy="1393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96" y="3172"/>
                <a:ext cx="718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2160" tIns="46080" rIns="92160" bIns="4608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907"/>
                  </a:spcBef>
                  <a:buClrTx/>
                  <a:tabLst>
                    <a:tab pos="656650" algn="l"/>
                  </a:tabLst>
                </a:pPr>
                <a:r>
                  <a:rPr lang="en-US" sz="1500">
                    <a:cs typeface="Times New Roman" charset="0"/>
                  </a:rPr>
                  <a:t>Logical Log</a:t>
                </a:r>
              </a:p>
            </p:txBody>
          </p:sp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-69" y="2548"/>
                <a:ext cx="1456" cy="672"/>
                <a:chOff x="-69" y="2548"/>
                <a:chExt cx="1456" cy="672"/>
              </a:xfrm>
            </p:grpSpPr>
            <p:grpSp>
              <p:nvGrpSpPr>
                <p:cNvPr id="18" name="Group 15"/>
                <p:cNvGrpSpPr>
                  <a:grpSpLocks/>
                </p:cNvGrpSpPr>
                <p:nvPr/>
              </p:nvGrpSpPr>
              <p:grpSpPr bwMode="auto">
                <a:xfrm>
                  <a:off x="-69" y="2548"/>
                  <a:ext cx="1456" cy="672"/>
                  <a:chOff x="-69" y="2548"/>
                  <a:chExt cx="1456" cy="672"/>
                </a:xfrm>
              </p:grpSpPr>
              <p:grpSp>
                <p:nvGrpSpPr>
                  <p:cNvPr id="2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39" y="2548"/>
                    <a:ext cx="1248" cy="576"/>
                    <a:chOff x="139" y="2548"/>
                    <a:chExt cx="1248" cy="576"/>
                  </a:xfrm>
                </p:grpSpPr>
                <p:sp>
                  <p:nvSpPr>
                    <p:cNvPr id="3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" y="2549"/>
                      <a:ext cx="623" cy="575"/>
                    </a:xfrm>
                    <a:custGeom>
                      <a:avLst/>
                      <a:gdLst>
                        <a:gd name="G0" fmla="sin 10800 17694720"/>
                        <a:gd name="G1" fmla="+- G0 10800 0"/>
                        <a:gd name="G2" fmla="cos 10800 17694720"/>
                        <a:gd name="G3" fmla="+- G2 10800 0"/>
                        <a:gd name="G4" fmla="sin 10800 0"/>
                        <a:gd name="G5" fmla="+- G4 10800 0"/>
                        <a:gd name="G6" fmla="cos 10800 0"/>
                        <a:gd name="G7" fmla="+- G6 10800 0"/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16 h 21600"/>
                        <a:gd name="T8" fmla="*/ -1073994280 w 21600"/>
                        <a:gd name="T9" fmla="*/ -1073994416 h 21600"/>
                        <a:gd name="T10" fmla="*/ 38364532 w 21600"/>
                        <a:gd name="T11" fmla="*/ 0 h 21600"/>
                        <a:gd name="T12" fmla="*/ 10799 w 21600"/>
                        <a:gd name="T13" fmla="*/ 0 h 21600"/>
                        <a:gd name="T14" fmla="*/ 21599 w 21600"/>
                        <a:gd name="T15" fmla="*/ 1079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T12" t="T13" r="T14" b="T15"/>
                      <a:pathLst>
                        <a:path w="21600" h="21600" stroke="0">
                          <a:moveTo>
                            <a:pt x="10799" y="0"/>
                          </a:moveTo>
                          <a:cubicBezTo>
                            <a:pt x="10799" y="0"/>
                            <a:pt x="10799" y="-1"/>
                            <a:pt x="10800" y="-1"/>
                          </a:cubicBezTo>
                          <a:cubicBezTo>
                            <a:pt x="16764" y="-1"/>
                            <a:pt x="21600" y="4835"/>
                            <a:pt x="21600" y="10800"/>
                          </a:cubicBezTo>
                          <a:lnTo>
                            <a:pt x="10800" y="10800"/>
                          </a:lnTo>
                          <a:close/>
                        </a:path>
                        <a:path w="21600" h="21600" fill="none">
                          <a:moveTo>
                            <a:pt x="10799" y="0"/>
                          </a:moveTo>
                          <a:cubicBezTo>
                            <a:pt x="10799" y="0"/>
                            <a:pt x="10799" y="-1"/>
                            <a:pt x="10800" y="-1"/>
                          </a:cubicBezTo>
                          <a:cubicBezTo>
                            <a:pt x="16764" y="-1"/>
                            <a:pt x="21600" y="4835"/>
                            <a:pt x="21600" y="10800"/>
                          </a:cubicBezTo>
                        </a:path>
                      </a:pathLst>
                    </a:custGeom>
                    <a:noFill/>
                    <a:ln w="126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4" y="2548"/>
                      <a:ext cx="623" cy="575"/>
                    </a:xfrm>
                    <a:custGeom>
                      <a:avLst/>
                      <a:gdLst>
                        <a:gd name="G0" fmla="sin 10800 5898240"/>
                        <a:gd name="G1" fmla="+- G0 10800 0"/>
                        <a:gd name="G2" fmla="cos 10800 5898240"/>
                        <a:gd name="G3" fmla="+- G2 10800 0"/>
                        <a:gd name="G4" fmla="sin 10800 11796480"/>
                        <a:gd name="G5" fmla="+- G4 10800 0"/>
                        <a:gd name="G6" fmla="cos 10800 11796480"/>
                        <a:gd name="G7" fmla="+- G6 10800 0"/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16 h 21600"/>
                        <a:gd name="T8" fmla="*/ -1073994280 w 21600"/>
                        <a:gd name="T9" fmla="*/ -1073994416 h 21600"/>
                        <a:gd name="T10" fmla="*/ 38364532 w 21600"/>
                        <a:gd name="T11" fmla="*/ 0 h 21600"/>
                        <a:gd name="T12" fmla="*/ 0 w 21600"/>
                        <a:gd name="T13" fmla="*/ 10799 h 21600"/>
                        <a:gd name="T14" fmla="*/ 10799 w 21600"/>
                        <a:gd name="T15" fmla="*/ 2159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T12" t="T13" r="T14" b="T15"/>
                      <a:pathLst>
                        <a:path w="21600" h="21600" stroke="0">
                          <a:moveTo>
                            <a:pt x="10800" y="21599"/>
                          </a:moveTo>
                          <a:cubicBezTo>
                            <a:pt x="4835" y="21599"/>
                            <a:pt x="-1" y="16764"/>
                            <a:pt x="-1" y="10799"/>
                          </a:cubicBezTo>
                          <a:lnTo>
                            <a:pt x="10800" y="10800"/>
                          </a:lnTo>
                          <a:close/>
                        </a:path>
                        <a:path w="21600" h="21600" fill="none">
                          <a:moveTo>
                            <a:pt x="10800" y="21599"/>
                          </a:moveTo>
                          <a:cubicBezTo>
                            <a:pt x="4835" y="21599"/>
                            <a:pt x="-1" y="16764"/>
                            <a:pt x="-1" y="10799"/>
                          </a:cubicBezTo>
                        </a:path>
                      </a:pathLst>
                    </a:custGeom>
                    <a:noFill/>
                    <a:ln w="126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-69" y="2644"/>
                    <a:ext cx="1248" cy="576"/>
                    <a:chOff x="-69" y="2644"/>
                    <a:chExt cx="1248" cy="576"/>
                  </a:xfrm>
                </p:grpSpPr>
                <p:sp>
                  <p:nvSpPr>
                    <p:cNvPr id="29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9" y="2645"/>
                      <a:ext cx="623" cy="575"/>
                    </a:xfrm>
                    <a:custGeom>
                      <a:avLst/>
                      <a:gdLst>
                        <a:gd name="G0" fmla="sin 10800 17694720"/>
                        <a:gd name="G1" fmla="+- G0 10800 0"/>
                        <a:gd name="G2" fmla="cos 10800 17694720"/>
                        <a:gd name="G3" fmla="+- G2 10800 0"/>
                        <a:gd name="G4" fmla="sin 10800 0"/>
                        <a:gd name="G5" fmla="+- G4 10800 0"/>
                        <a:gd name="G6" fmla="cos 10800 0"/>
                        <a:gd name="G7" fmla="+- G6 10800 0"/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16 h 21600"/>
                        <a:gd name="T8" fmla="*/ -1073994280 w 21600"/>
                        <a:gd name="T9" fmla="*/ -1073994416 h 21600"/>
                        <a:gd name="T10" fmla="*/ 38364532 w 21600"/>
                        <a:gd name="T11" fmla="*/ 0 h 21600"/>
                        <a:gd name="T12" fmla="*/ 10799 w 21600"/>
                        <a:gd name="T13" fmla="*/ 0 h 21600"/>
                        <a:gd name="T14" fmla="*/ 21599 w 21600"/>
                        <a:gd name="T15" fmla="*/ 1079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T12" t="T13" r="T14" b="T15"/>
                      <a:pathLst>
                        <a:path w="21600" h="21600" stroke="0">
                          <a:moveTo>
                            <a:pt x="10799" y="0"/>
                          </a:moveTo>
                          <a:cubicBezTo>
                            <a:pt x="10799" y="0"/>
                            <a:pt x="10799" y="-1"/>
                            <a:pt x="10800" y="-1"/>
                          </a:cubicBezTo>
                          <a:cubicBezTo>
                            <a:pt x="16764" y="-1"/>
                            <a:pt x="21600" y="4835"/>
                            <a:pt x="21600" y="10800"/>
                          </a:cubicBezTo>
                          <a:lnTo>
                            <a:pt x="10800" y="10800"/>
                          </a:lnTo>
                          <a:close/>
                        </a:path>
                        <a:path w="21600" h="21600" fill="none">
                          <a:moveTo>
                            <a:pt x="10799" y="0"/>
                          </a:moveTo>
                          <a:cubicBezTo>
                            <a:pt x="10799" y="0"/>
                            <a:pt x="10799" y="-1"/>
                            <a:pt x="10800" y="-1"/>
                          </a:cubicBezTo>
                          <a:cubicBezTo>
                            <a:pt x="16764" y="-1"/>
                            <a:pt x="21600" y="4835"/>
                            <a:pt x="21600" y="10800"/>
                          </a:cubicBezTo>
                        </a:path>
                      </a:pathLst>
                    </a:custGeom>
                    <a:noFill/>
                    <a:ln w="126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" y="2644"/>
                      <a:ext cx="623" cy="575"/>
                    </a:xfrm>
                    <a:custGeom>
                      <a:avLst/>
                      <a:gdLst>
                        <a:gd name="G0" fmla="sin 10800 5898240"/>
                        <a:gd name="G1" fmla="+- G0 10800 0"/>
                        <a:gd name="G2" fmla="cos 10800 5898240"/>
                        <a:gd name="G3" fmla="+- G2 10800 0"/>
                        <a:gd name="G4" fmla="sin 10800 11796480"/>
                        <a:gd name="G5" fmla="+- G4 10800 0"/>
                        <a:gd name="G6" fmla="cos 10800 11796480"/>
                        <a:gd name="G7" fmla="+- G6 10800 0"/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16 h 21600"/>
                        <a:gd name="T8" fmla="*/ -1073994280 w 21600"/>
                        <a:gd name="T9" fmla="*/ -1073994416 h 21600"/>
                        <a:gd name="T10" fmla="*/ 38364532 w 21600"/>
                        <a:gd name="T11" fmla="*/ 0 h 21600"/>
                        <a:gd name="T12" fmla="*/ 0 w 21600"/>
                        <a:gd name="T13" fmla="*/ 10799 h 21600"/>
                        <a:gd name="T14" fmla="*/ 10799 w 21600"/>
                        <a:gd name="T15" fmla="*/ 2159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T12" t="T13" r="T14" b="T15"/>
                      <a:pathLst>
                        <a:path w="21600" h="21600" stroke="0">
                          <a:moveTo>
                            <a:pt x="10800" y="21599"/>
                          </a:moveTo>
                          <a:cubicBezTo>
                            <a:pt x="4835" y="21599"/>
                            <a:pt x="-1" y="16764"/>
                            <a:pt x="-1" y="10799"/>
                          </a:cubicBezTo>
                          <a:lnTo>
                            <a:pt x="10800" y="10800"/>
                          </a:lnTo>
                          <a:close/>
                        </a:path>
                        <a:path w="21600" h="21600" fill="none">
                          <a:moveTo>
                            <a:pt x="10800" y="21599"/>
                          </a:moveTo>
                          <a:cubicBezTo>
                            <a:pt x="4835" y="21599"/>
                            <a:pt x="-1" y="16764"/>
                            <a:pt x="-1" y="10799"/>
                          </a:cubicBezTo>
                        </a:path>
                      </a:pathLst>
                    </a:custGeom>
                    <a:noFill/>
                    <a:ln w="126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43" y="2547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867" y="3123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711" y="3075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607" y="2979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55" y="2883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55" y="2739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03" y="2643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99" y="2595"/>
                  <a:ext cx="207" cy="97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>
                <a:off x="639" y="2164"/>
                <a:ext cx="0" cy="43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1196640" y="2669054"/>
              <a:ext cx="2412000" cy="1094515"/>
              <a:chOff x="831" y="2076"/>
              <a:chExt cx="1675" cy="760"/>
            </a:xfrm>
          </p:grpSpPr>
          <p:sp>
            <p:nvSpPr>
              <p:cNvPr id="34" name="AutoShape 32"/>
              <p:cNvSpPr>
                <a:spLocks noChangeArrowheads="1"/>
              </p:cNvSpPr>
              <p:nvPr/>
            </p:nvSpPr>
            <p:spPr bwMode="auto">
              <a:xfrm>
                <a:off x="1795" y="2076"/>
                <a:ext cx="711" cy="423"/>
              </a:xfrm>
              <a:prstGeom prst="roundRect">
                <a:avLst>
                  <a:gd name="adj" fmla="val 12495"/>
                </a:avLst>
              </a:prstGeom>
              <a:solidFill>
                <a:srgbClr val="33CCFF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933" dir="2700000" algn="ctr" rotWithShape="0">
                  <a:srgbClr val="3333CC">
                    <a:alpha val="74998"/>
                  </a:srgbClr>
                </a:outerShdw>
              </a:effectLst>
            </p:spPr>
            <p:txBody>
              <a:bodyPr wrap="none" lIns="92160" tIns="46080" rIns="92160" bIns="46080" anchor="ctr"/>
              <a:lstStyle/>
              <a:p>
                <a:pPr>
                  <a:lnSpc>
                    <a:spcPct val="100000"/>
                  </a:lnSpc>
                  <a:buSzPct val="45000"/>
                  <a:tabLst>
                    <a:tab pos="656650" algn="l"/>
                  </a:tabLst>
                </a:pPr>
                <a:r>
                  <a:rPr lang="en-US" sz="1600" dirty="0">
                    <a:cs typeface="Times New Roman" charset="0"/>
                  </a:rPr>
                  <a:t>Grouper</a:t>
                </a:r>
              </a:p>
            </p:txBody>
          </p: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879" y="2264"/>
                <a:ext cx="671" cy="423"/>
                <a:chOff x="879" y="2264"/>
                <a:chExt cx="671" cy="423"/>
              </a:xfrm>
            </p:grpSpPr>
            <p:sp>
              <p:nvSpPr>
                <p:cNvPr id="38" name="Oval 34"/>
                <p:cNvSpPr>
                  <a:spLocks noChangeArrowheads="1"/>
                </p:cNvSpPr>
                <p:nvPr/>
              </p:nvSpPr>
              <p:spPr bwMode="auto">
                <a:xfrm>
                  <a:off x="879" y="2264"/>
                  <a:ext cx="619" cy="423"/>
                </a:xfrm>
                <a:prstGeom prst="ellipse">
                  <a:avLst/>
                </a:prstGeom>
                <a:solidFill>
                  <a:srgbClr val="FF00CC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Rectangle 35"/>
                <p:cNvSpPr>
                  <a:spLocks noChangeArrowheads="1"/>
                </p:cNvSpPr>
                <p:nvPr/>
              </p:nvSpPr>
              <p:spPr bwMode="auto">
                <a:xfrm>
                  <a:off x="879" y="2356"/>
                  <a:ext cx="671" cy="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2160" tIns="46080" rIns="92160" bIns="4608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20"/>
                    </a:spcBef>
                    <a:buSzPct val="45000"/>
                    <a:tabLst>
                      <a:tab pos="656650" algn="l"/>
                    </a:tabLst>
                  </a:pPr>
                  <a:r>
                    <a:rPr lang="en-US" sz="1600" dirty="0">
                      <a:cs typeface="Times New Roman" charset="0"/>
                    </a:rPr>
                    <a:t>Snoopy</a:t>
                  </a:r>
                </a:p>
              </p:txBody>
            </p:sp>
          </p:grp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V="1">
                <a:off x="831" y="2643"/>
                <a:ext cx="143" cy="193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1455" y="2356"/>
                <a:ext cx="287" cy="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" name="Group 38"/>
            <p:cNvGrpSpPr>
              <a:grpSpLocks/>
            </p:cNvGrpSpPr>
            <p:nvPr/>
          </p:nvGrpSpPr>
          <p:grpSpPr bwMode="auto">
            <a:xfrm>
              <a:off x="2100960" y="3348806"/>
              <a:ext cx="1572480" cy="2109821"/>
              <a:chOff x="1459" y="2548"/>
              <a:chExt cx="1092" cy="1465"/>
            </a:xfrm>
          </p:grpSpPr>
          <p:grpSp>
            <p:nvGrpSpPr>
              <p:cNvPr id="41" name="Group 39"/>
              <p:cNvGrpSpPr>
                <a:grpSpLocks/>
              </p:cNvGrpSpPr>
              <p:nvPr/>
            </p:nvGrpSpPr>
            <p:grpSpPr bwMode="auto">
              <a:xfrm>
                <a:off x="1459" y="2984"/>
                <a:ext cx="807" cy="807"/>
                <a:chOff x="1459" y="2984"/>
                <a:chExt cx="807" cy="807"/>
              </a:xfrm>
            </p:grpSpPr>
            <p:sp>
              <p:nvSpPr>
                <p:cNvPr id="44" name="Rectangle 40"/>
                <p:cNvSpPr>
                  <a:spLocks noChangeArrowheads="1"/>
                </p:cNvSpPr>
                <p:nvPr/>
              </p:nvSpPr>
              <p:spPr bwMode="auto">
                <a:xfrm>
                  <a:off x="1939" y="2984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Rectangle 41"/>
                <p:cNvSpPr>
                  <a:spLocks noChangeArrowheads="1"/>
                </p:cNvSpPr>
                <p:nvPr/>
              </p:nvSpPr>
              <p:spPr bwMode="auto">
                <a:xfrm>
                  <a:off x="1843" y="3080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Rectangle 42"/>
                <p:cNvSpPr>
                  <a:spLocks noChangeArrowheads="1"/>
                </p:cNvSpPr>
                <p:nvPr/>
              </p:nvSpPr>
              <p:spPr bwMode="auto">
                <a:xfrm>
                  <a:off x="1747" y="3176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Rectangle 43"/>
                <p:cNvSpPr>
                  <a:spLocks noChangeArrowheads="1"/>
                </p:cNvSpPr>
                <p:nvPr/>
              </p:nvSpPr>
              <p:spPr bwMode="auto">
                <a:xfrm>
                  <a:off x="1651" y="3272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Rectangle 44"/>
                <p:cNvSpPr>
                  <a:spLocks noChangeArrowheads="1"/>
                </p:cNvSpPr>
                <p:nvPr/>
              </p:nvSpPr>
              <p:spPr bwMode="auto">
                <a:xfrm>
                  <a:off x="1555" y="3368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Rectangle 45"/>
                <p:cNvSpPr>
                  <a:spLocks noChangeArrowheads="1"/>
                </p:cNvSpPr>
                <p:nvPr/>
              </p:nvSpPr>
              <p:spPr bwMode="auto">
                <a:xfrm>
                  <a:off x="1459" y="3464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 rot="18900000">
                <a:off x="1833" y="3564"/>
                <a:ext cx="718" cy="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2160" tIns="46080" rIns="92160" bIns="4608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134"/>
                  </a:spcBef>
                  <a:buClrTx/>
                  <a:tabLst>
                    <a:tab pos="656650" algn="l"/>
                  </a:tabLst>
                </a:pPr>
                <a:r>
                  <a:rPr lang="en-US" sz="1800">
                    <a:cs typeface="Times New Roman" charset="0"/>
                  </a:rPr>
                  <a:t>Send Queue</a:t>
                </a:r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>
                <a:off x="2031" y="2548"/>
                <a:ext cx="0" cy="43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" name="Group 48"/>
            <p:cNvGrpSpPr>
              <a:grpSpLocks/>
            </p:cNvGrpSpPr>
            <p:nvPr/>
          </p:nvGrpSpPr>
          <p:grpSpPr bwMode="auto">
            <a:xfrm>
              <a:off x="3339360" y="4114965"/>
              <a:ext cx="4416480" cy="1520799"/>
              <a:chOff x="2319" y="3080"/>
              <a:chExt cx="3067" cy="1056"/>
            </a:xfrm>
          </p:grpSpPr>
          <p:grpSp>
            <p:nvGrpSpPr>
              <p:cNvPr id="51" name="Group 49"/>
              <p:cNvGrpSpPr>
                <a:grpSpLocks/>
              </p:cNvGrpSpPr>
              <p:nvPr/>
            </p:nvGrpSpPr>
            <p:grpSpPr bwMode="auto">
              <a:xfrm>
                <a:off x="4579" y="3080"/>
                <a:ext cx="807" cy="807"/>
                <a:chOff x="4579" y="3080"/>
                <a:chExt cx="807" cy="807"/>
              </a:xfrm>
            </p:grpSpPr>
            <p:sp>
              <p:nvSpPr>
                <p:cNvPr id="56" name="Rectangle 50"/>
                <p:cNvSpPr>
                  <a:spLocks noChangeArrowheads="1"/>
                </p:cNvSpPr>
                <p:nvPr/>
              </p:nvSpPr>
              <p:spPr bwMode="auto">
                <a:xfrm>
                  <a:off x="5059" y="3560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Rectangle 51"/>
                <p:cNvSpPr>
                  <a:spLocks noChangeArrowheads="1"/>
                </p:cNvSpPr>
                <p:nvPr/>
              </p:nvSpPr>
              <p:spPr bwMode="auto">
                <a:xfrm>
                  <a:off x="4963" y="3464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Rectangle 52"/>
                <p:cNvSpPr>
                  <a:spLocks noChangeArrowheads="1"/>
                </p:cNvSpPr>
                <p:nvPr/>
              </p:nvSpPr>
              <p:spPr bwMode="auto">
                <a:xfrm>
                  <a:off x="4867" y="3368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Rectangle 53"/>
                <p:cNvSpPr>
                  <a:spLocks noChangeArrowheads="1"/>
                </p:cNvSpPr>
                <p:nvPr/>
              </p:nvSpPr>
              <p:spPr bwMode="auto">
                <a:xfrm>
                  <a:off x="4771" y="3272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Rectangle 54"/>
                <p:cNvSpPr>
                  <a:spLocks noChangeArrowheads="1"/>
                </p:cNvSpPr>
                <p:nvPr/>
              </p:nvSpPr>
              <p:spPr bwMode="auto">
                <a:xfrm>
                  <a:off x="4675" y="3176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Rectangle 55"/>
                <p:cNvSpPr>
                  <a:spLocks noChangeArrowheads="1"/>
                </p:cNvSpPr>
                <p:nvPr/>
              </p:nvSpPr>
              <p:spPr bwMode="auto">
                <a:xfrm>
                  <a:off x="4579" y="3080"/>
                  <a:ext cx="327" cy="327"/>
                </a:xfrm>
                <a:prstGeom prst="rect">
                  <a:avLst/>
                </a:prstGeom>
                <a:solidFill>
                  <a:srgbClr val="C7C7C7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2" name="AutoShape 56"/>
              <p:cNvSpPr>
                <a:spLocks noChangeArrowheads="1"/>
              </p:cNvSpPr>
              <p:nvPr/>
            </p:nvSpPr>
            <p:spPr bwMode="auto">
              <a:xfrm>
                <a:off x="2943" y="3412"/>
                <a:ext cx="911" cy="527"/>
              </a:xfrm>
              <a:prstGeom prst="leftRightArrow">
                <a:avLst>
                  <a:gd name="adj1" fmla="val 50000"/>
                  <a:gd name="adj2" fmla="val 34413"/>
                </a:avLst>
              </a:prstGeom>
              <a:solidFill>
                <a:srgbClr val="FF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100000"/>
                  </a:lnSpc>
                  <a:buClrTx/>
                  <a:tabLst>
                    <a:tab pos="656650" algn="l"/>
                    <a:tab pos="1313299" algn="l"/>
                  </a:tabLst>
                </a:pPr>
                <a:r>
                  <a:rPr lang="en-US" sz="1800"/>
                  <a:t>NIF</a:t>
                </a:r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auto">
              <a:xfrm rot="2340000">
                <a:off x="4360" y="3494"/>
                <a:ext cx="719" cy="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2160" tIns="46080" rIns="92160" bIns="4608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134"/>
                  </a:spcBef>
                  <a:buClrTx/>
                  <a:tabLst>
                    <a:tab pos="656650" algn="l"/>
                  </a:tabLst>
                </a:pPr>
                <a:r>
                  <a:rPr lang="en-US" sz="1800">
                    <a:cs typeface="Times New Roman" charset="0"/>
                  </a:rPr>
                  <a:t>Receive</a:t>
                </a:r>
                <a:br>
                  <a:rPr lang="en-US" sz="1800">
                    <a:cs typeface="Times New Roman" charset="0"/>
                  </a:rPr>
                </a:br>
                <a:r>
                  <a:rPr lang="en-US" sz="1800">
                    <a:cs typeface="Times New Roman" charset="0"/>
                  </a:rPr>
                  <a:t>Queue</a:t>
                </a:r>
              </a:p>
            </p:txBody>
          </p:sp>
          <p:sp>
            <p:nvSpPr>
              <p:cNvPr id="54" name="Line 58"/>
              <p:cNvSpPr>
                <a:spLocks noChangeShapeType="1"/>
              </p:cNvSpPr>
              <p:nvPr/>
            </p:nvSpPr>
            <p:spPr bwMode="auto">
              <a:xfrm>
                <a:off x="2319" y="3364"/>
                <a:ext cx="575" cy="287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59"/>
              <p:cNvSpPr>
                <a:spLocks noChangeShapeType="1"/>
              </p:cNvSpPr>
              <p:nvPr/>
            </p:nvSpPr>
            <p:spPr bwMode="auto">
              <a:xfrm flipV="1">
                <a:off x="3903" y="3411"/>
                <a:ext cx="575" cy="24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6732000" y="1758879"/>
              <a:ext cx="1023840" cy="2487142"/>
              <a:chOff x="4675" y="1444"/>
              <a:chExt cx="711" cy="1727"/>
            </a:xfrm>
          </p:grpSpPr>
          <p:sp>
            <p:nvSpPr>
              <p:cNvPr id="63" name="AutoShape 61"/>
              <p:cNvSpPr>
                <a:spLocks noChangeArrowheads="1"/>
              </p:cNvSpPr>
              <p:nvPr/>
            </p:nvSpPr>
            <p:spPr bwMode="auto">
              <a:xfrm>
                <a:off x="4675" y="2312"/>
                <a:ext cx="711" cy="423"/>
              </a:xfrm>
              <a:prstGeom prst="roundRect">
                <a:avLst>
                  <a:gd name="adj" fmla="val 12495"/>
                </a:avLst>
              </a:prstGeom>
              <a:solidFill>
                <a:srgbClr val="FF9933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933" dir="2700000" algn="ctr" rotWithShape="0">
                  <a:srgbClr val="3333CC">
                    <a:alpha val="74998"/>
                  </a:srgbClr>
                </a:outerShdw>
              </a:effectLst>
            </p:spPr>
            <p:txBody>
              <a:bodyPr wrap="none" lIns="92160" tIns="46080" rIns="92160" bIns="46080" anchor="ctr"/>
              <a:lstStyle/>
              <a:p>
                <a:pPr>
                  <a:lnSpc>
                    <a:spcPct val="100000"/>
                  </a:lnSpc>
                  <a:buSzPct val="45000"/>
                  <a:tabLst>
                    <a:tab pos="656650" algn="l"/>
                  </a:tabLst>
                </a:pPr>
                <a:r>
                  <a:rPr lang="en-US" sz="1600" dirty="0">
                    <a:cs typeface="Times New Roman" charset="0"/>
                  </a:rPr>
                  <a:t>Data </a:t>
                </a:r>
              </a:p>
              <a:p>
                <a:pPr>
                  <a:lnSpc>
                    <a:spcPct val="100000"/>
                  </a:lnSpc>
                  <a:buSzPct val="45000"/>
                  <a:tabLst>
                    <a:tab pos="656650" algn="l"/>
                  </a:tabLst>
                </a:pPr>
                <a:r>
                  <a:rPr lang="en-US" sz="1600" dirty="0">
                    <a:cs typeface="Times New Roman" charset="0"/>
                  </a:rPr>
                  <a:t>Synch</a:t>
                </a:r>
              </a:p>
            </p:txBody>
          </p:sp>
          <p:sp>
            <p:nvSpPr>
              <p:cNvPr id="64" name="AutoShape 62"/>
              <p:cNvSpPr>
                <a:spLocks noChangeArrowheads="1"/>
              </p:cNvSpPr>
              <p:nvPr/>
            </p:nvSpPr>
            <p:spPr bwMode="auto">
              <a:xfrm>
                <a:off x="4767" y="1444"/>
                <a:ext cx="575" cy="383"/>
              </a:xfrm>
              <a:prstGeom prst="can">
                <a:avLst>
                  <a:gd name="adj" fmla="val 25000"/>
                </a:avLst>
              </a:prstGeom>
              <a:solidFill>
                <a:srgbClr val="FFFF00"/>
              </a:solidFill>
              <a:ln w="9360">
                <a:solidFill>
                  <a:srgbClr val="9F9F9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100000"/>
                  </a:lnSpc>
                  <a:spcBef>
                    <a:spcPts val="907"/>
                  </a:spcBef>
                  <a:buSzPct val="45000"/>
                  <a:tabLst>
                    <a:tab pos="656650" algn="l"/>
                  </a:tabLst>
                </a:pPr>
                <a:r>
                  <a:rPr lang="en-US" sz="1500">
                    <a:cs typeface="Times New Roman" charset="0"/>
                  </a:rPr>
                  <a:t>Database</a:t>
                </a:r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 flipV="1">
                <a:off x="5055" y="2835"/>
                <a:ext cx="0" cy="337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 flipV="1">
                <a:off x="5007" y="1827"/>
                <a:ext cx="0" cy="433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7" name="Group 65"/>
            <p:cNvGrpSpPr>
              <a:grpSpLocks/>
            </p:cNvGrpSpPr>
            <p:nvPr/>
          </p:nvGrpSpPr>
          <p:grpSpPr bwMode="auto">
            <a:xfrm>
              <a:off x="1887841" y="1966259"/>
              <a:ext cx="1879200" cy="694153"/>
              <a:chOff x="1311" y="1588"/>
              <a:chExt cx="1305" cy="482"/>
            </a:xfrm>
          </p:grpSpPr>
          <p:sp>
            <p:nvSpPr>
              <p:cNvPr id="68" name="Text Box 66"/>
              <p:cNvSpPr txBox="1">
                <a:spLocks noChangeArrowheads="1"/>
              </p:cNvSpPr>
              <p:nvPr/>
            </p:nvSpPr>
            <p:spPr bwMode="auto">
              <a:xfrm>
                <a:off x="1311" y="1588"/>
                <a:ext cx="1305" cy="482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9pPr>
              </a:lstStyle>
              <a:p>
                <a:pPr>
                  <a:lnSpc>
                    <a:spcPct val="100000"/>
                  </a:lnSpc>
                  <a:buSzPct val="45000"/>
                  <a:buFont typeface="Wingdings" charset="0"/>
                  <a:buNone/>
                </a:pPr>
                <a:r>
                  <a:rPr lang="en-US" sz="1300" dirty="0">
                    <a:cs typeface="Times New Roman" charset="0"/>
                  </a:rPr>
                  <a:t>Regroups transaction and performs evaluation </a:t>
                </a:r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>
                <a:off x="1935" y="1924"/>
                <a:ext cx="95" cy="1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" name="Group 68"/>
            <p:cNvGrpSpPr>
              <a:grpSpLocks/>
            </p:cNvGrpSpPr>
            <p:nvPr/>
          </p:nvGrpSpPr>
          <p:grpSpPr bwMode="auto">
            <a:xfrm>
              <a:off x="5768640" y="2381024"/>
              <a:ext cx="1160640" cy="620706"/>
              <a:chOff x="4006" y="1876"/>
              <a:chExt cx="806" cy="431"/>
            </a:xfrm>
          </p:grpSpPr>
          <p:sp>
            <p:nvSpPr>
              <p:cNvPr id="71" name="Text Box 69"/>
              <p:cNvSpPr txBox="1">
                <a:spLocks noChangeArrowheads="1"/>
              </p:cNvSpPr>
              <p:nvPr/>
            </p:nvSpPr>
            <p:spPr bwMode="auto">
              <a:xfrm>
                <a:off x="4006" y="1876"/>
                <a:ext cx="806" cy="413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9pPr>
              </a:lstStyle>
              <a:p>
                <a:pPr>
                  <a:lnSpc>
                    <a:spcPct val="100000"/>
                  </a:lnSpc>
                  <a:buSzPct val="45000"/>
                  <a:buFont typeface="Wingdings" charset="0"/>
                  <a:buNone/>
                </a:pPr>
                <a:r>
                  <a:rPr lang="en-US" sz="1300">
                    <a:cs typeface="Times New Roman" charset="0"/>
                  </a:rPr>
                  <a:t>Target apply</a:t>
                </a:r>
              </a:p>
              <a:p>
                <a:pPr>
                  <a:lnSpc>
                    <a:spcPct val="100000"/>
                  </a:lnSpc>
                  <a:buSzPct val="45000"/>
                  <a:buFont typeface="Wingdings" charset="0"/>
                  <a:buNone/>
                </a:pPr>
                <a:r>
                  <a:rPr lang="en-US" sz="1300">
                    <a:cs typeface="Times New Roman" charset="0"/>
                  </a:rPr>
                  <a:t>threads</a:t>
                </a:r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4575" y="2212"/>
                <a:ext cx="95" cy="9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5308268" y="5353496"/>
              <a:ext cx="1295146" cy="585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1600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sz="1300">
                  <a:solidFill>
                    <a:srgbClr val="FFFFFF"/>
                  </a:solidFill>
                  <a:cs typeface="Times New Roman" charset="0"/>
                </a:rPr>
                <a:t>Transmits Txn 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sz="1300">
                  <a:solidFill>
                    <a:srgbClr val="FFFFFF"/>
                  </a:solidFill>
                  <a:cs typeface="Times New Roman" charset="0"/>
                </a:rPr>
                <a:t>to targets</a:t>
              </a:r>
            </a:p>
          </p:txBody>
        </p:sp>
        <p:grpSp>
          <p:nvGrpSpPr>
            <p:cNvPr id="74" name="Group 72"/>
            <p:cNvGrpSpPr>
              <a:grpSpLocks/>
            </p:cNvGrpSpPr>
            <p:nvPr/>
          </p:nvGrpSpPr>
          <p:grpSpPr bwMode="auto">
            <a:xfrm>
              <a:off x="5065921" y="5213801"/>
              <a:ext cx="1545120" cy="734477"/>
              <a:chOff x="3518" y="3843"/>
              <a:chExt cx="1073" cy="510"/>
            </a:xfrm>
          </p:grpSpPr>
          <p:sp>
            <p:nvSpPr>
              <p:cNvPr id="75" name="Text Box 73"/>
              <p:cNvSpPr txBox="1">
                <a:spLocks noChangeArrowheads="1"/>
              </p:cNvSpPr>
              <p:nvPr/>
            </p:nvSpPr>
            <p:spPr bwMode="auto">
              <a:xfrm>
                <a:off x="3680" y="3940"/>
                <a:ext cx="911" cy="413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S Gothic" charset="0"/>
                    <a:cs typeface="MS Gothic" charset="0"/>
                  </a:defRPr>
                </a:lvl9pPr>
              </a:lstStyle>
              <a:p>
                <a:pPr>
                  <a:lnSpc>
                    <a:spcPct val="100000"/>
                  </a:lnSpc>
                  <a:buSzPct val="45000"/>
                  <a:buFont typeface="Wingdings" charset="0"/>
                  <a:buNone/>
                </a:pPr>
                <a:r>
                  <a:rPr lang="en-US" sz="1300">
                    <a:cs typeface="Times New Roman" charset="0"/>
                  </a:rPr>
                  <a:t>Transmits Txn </a:t>
                </a:r>
              </a:p>
              <a:p>
                <a:pPr>
                  <a:lnSpc>
                    <a:spcPct val="100000"/>
                  </a:lnSpc>
                  <a:buSzPct val="45000"/>
                  <a:buFont typeface="Wingdings" charset="0"/>
                  <a:buNone/>
                </a:pPr>
                <a:r>
                  <a:rPr lang="en-US" sz="1300">
                    <a:cs typeface="Times New Roman" charset="0"/>
                  </a:rPr>
                  <a:t>to targets</a:t>
                </a:r>
              </a:p>
            </p:txBody>
          </p:sp>
          <p:sp>
            <p:nvSpPr>
              <p:cNvPr id="76" name="Line 74"/>
              <p:cNvSpPr>
                <a:spLocks noChangeShapeType="1"/>
              </p:cNvSpPr>
              <p:nvPr/>
            </p:nvSpPr>
            <p:spPr bwMode="auto">
              <a:xfrm flipH="1" flipV="1">
                <a:off x="3518" y="3843"/>
                <a:ext cx="193" cy="28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" name="Group 75"/>
            <p:cNvGrpSpPr>
              <a:grpSpLocks/>
            </p:cNvGrpSpPr>
            <p:nvPr/>
          </p:nvGrpSpPr>
          <p:grpSpPr bwMode="auto">
            <a:xfrm>
              <a:off x="574560" y="1067606"/>
              <a:ext cx="897120" cy="1726742"/>
              <a:chOff x="399" y="964"/>
              <a:chExt cx="623" cy="1199"/>
            </a:xfrm>
          </p:grpSpPr>
          <p:sp>
            <p:nvSpPr>
              <p:cNvPr id="78" name="AutoShape 76"/>
              <p:cNvSpPr>
                <a:spLocks noChangeArrowheads="1"/>
              </p:cNvSpPr>
              <p:nvPr/>
            </p:nvSpPr>
            <p:spPr bwMode="auto">
              <a:xfrm>
                <a:off x="447" y="1780"/>
                <a:ext cx="575" cy="383"/>
              </a:xfrm>
              <a:prstGeom prst="can">
                <a:avLst>
                  <a:gd name="adj" fmla="val 25000"/>
                </a:avLst>
              </a:prstGeom>
              <a:solidFill>
                <a:srgbClr val="FFFF00"/>
              </a:solidFill>
              <a:ln w="9360">
                <a:solidFill>
                  <a:srgbClr val="9F9F9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100000"/>
                  </a:lnSpc>
                  <a:spcBef>
                    <a:spcPts val="907"/>
                  </a:spcBef>
                  <a:buSzPct val="45000"/>
                  <a:tabLst>
                    <a:tab pos="656650" algn="l"/>
                  </a:tabLst>
                </a:pPr>
                <a:r>
                  <a:rPr lang="en-US" sz="1500">
                    <a:cs typeface="Times New Roman" charset="0"/>
                  </a:rPr>
                  <a:t>Database</a:t>
                </a:r>
              </a:p>
            </p:txBody>
          </p:sp>
          <p:sp>
            <p:nvSpPr>
              <p:cNvPr id="79" name="Line 77"/>
              <p:cNvSpPr>
                <a:spLocks noChangeShapeType="1"/>
              </p:cNvSpPr>
              <p:nvPr/>
            </p:nvSpPr>
            <p:spPr bwMode="auto">
              <a:xfrm>
                <a:off x="687" y="1540"/>
                <a:ext cx="0" cy="23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80" name="Picture 7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964"/>
                <a:ext cx="575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5276160" y="2934041"/>
              <a:ext cx="1450080" cy="1192445"/>
              <a:chOff x="3664" y="2260"/>
              <a:chExt cx="1007" cy="828"/>
            </a:xfrm>
          </p:grpSpPr>
          <p:grpSp>
            <p:nvGrpSpPr>
              <p:cNvPr id="82" name="Group 80"/>
              <p:cNvGrpSpPr>
                <a:grpSpLocks/>
              </p:cNvGrpSpPr>
              <p:nvPr/>
            </p:nvGrpSpPr>
            <p:grpSpPr bwMode="auto">
              <a:xfrm>
                <a:off x="3664" y="2260"/>
                <a:ext cx="834" cy="828"/>
                <a:chOff x="3664" y="2260"/>
                <a:chExt cx="834" cy="828"/>
              </a:xfrm>
            </p:grpSpPr>
            <p:sp>
              <p:nvSpPr>
                <p:cNvPr id="84" name="Rectangle 81"/>
                <p:cNvSpPr>
                  <a:spLocks noChangeArrowheads="1"/>
                </p:cNvSpPr>
                <p:nvPr/>
              </p:nvSpPr>
              <p:spPr bwMode="auto">
                <a:xfrm>
                  <a:off x="4171" y="2452"/>
                  <a:ext cx="327" cy="327"/>
                </a:xfrm>
                <a:prstGeom prst="rect">
                  <a:avLst/>
                </a:prstGeom>
                <a:solidFill>
                  <a:srgbClr val="C0C0C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Rectangle 82"/>
                <p:cNvSpPr>
                  <a:spLocks noChangeArrowheads="1"/>
                </p:cNvSpPr>
                <p:nvPr/>
              </p:nvSpPr>
              <p:spPr bwMode="auto">
                <a:xfrm>
                  <a:off x="4075" y="2356"/>
                  <a:ext cx="327" cy="327"/>
                </a:xfrm>
                <a:prstGeom prst="rect">
                  <a:avLst/>
                </a:prstGeom>
                <a:solidFill>
                  <a:srgbClr val="C0C0C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Rectangle 83"/>
                <p:cNvSpPr>
                  <a:spLocks noChangeArrowheads="1"/>
                </p:cNvSpPr>
                <p:nvPr/>
              </p:nvSpPr>
              <p:spPr bwMode="auto">
                <a:xfrm>
                  <a:off x="3979" y="2260"/>
                  <a:ext cx="327" cy="327"/>
                </a:xfrm>
                <a:prstGeom prst="rect">
                  <a:avLst/>
                </a:prstGeom>
                <a:solidFill>
                  <a:srgbClr val="C0C0C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Rectangle 84"/>
                <p:cNvSpPr>
                  <a:spLocks noChangeArrowheads="1"/>
                </p:cNvSpPr>
                <p:nvPr/>
              </p:nvSpPr>
              <p:spPr bwMode="auto">
                <a:xfrm rot="2340000">
                  <a:off x="3664" y="2639"/>
                  <a:ext cx="719" cy="4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2160" tIns="46080" rIns="92160" bIns="4608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134"/>
                    </a:spcBef>
                    <a:buClrTx/>
                    <a:tabLst>
                      <a:tab pos="656650" algn="l"/>
                    </a:tabLst>
                  </a:pPr>
                  <a:r>
                    <a:rPr lang="en-US" sz="1800">
                      <a:cs typeface="Times New Roman" charset="0"/>
                    </a:rPr>
                    <a:t>Ack</a:t>
                  </a:r>
                  <a:br>
                    <a:rPr lang="en-US" sz="1800">
                      <a:cs typeface="Times New Roman" charset="0"/>
                    </a:rPr>
                  </a:br>
                  <a:r>
                    <a:rPr lang="en-US" sz="1800">
                      <a:cs typeface="Times New Roman" charset="0"/>
                    </a:rPr>
                    <a:t>Queue</a:t>
                  </a:r>
                </a:p>
              </p:txBody>
            </p:sp>
          </p:grpSp>
          <p:sp>
            <p:nvSpPr>
              <p:cNvPr id="83" name="Line 85"/>
              <p:cNvSpPr>
                <a:spLocks noChangeShapeType="1"/>
              </p:cNvSpPr>
              <p:nvPr/>
            </p:nvSpPr>
            <p:spPr bwMode="auto">
              <a:xfrm flipH="1">
                <a:off x="4526" y="2500"/>
                <a:ext cx="145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8" name="Group 86"/>
            <p:cNvGrpSpPr>
              <a:grpSpLocks/>
            </p:cNvGrpSpPr>
            <p:nvPr/>
          </p:nvGrpSpPr>
          <p:grpSpPr bwMode="auto">
            <a:xfrm>
              <a:off x="2026080" y="3970951"/>
              <a:ext cx="1311840" cy="1242851"/>
              <a:chOff x="1407" y="2980"/>
              <a:chExt cx="911" cy="863"/>
            </a:xfrm>
          </p:grpSpPr>
          <p:sp>
            <p:nvSpPr>
              <p:cNvPr id="89" name="Rectangle 87"/>
              <p:cNvSpPr>
                <a:spLocks noChangeArrowheads="1"/>
              </p:cNvSpPr>
              <p:nvPr/>
            </p:nvSpPr>
            <p:spPr bwMode="auto">
              <a:xfrm>
                <a:off x="1839" y="2980"/>
                <a:ext cx="479" cy="3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Rectangle 88"/>
              <p:cNvSpPr>
                <a:spLocks noChangeArrowheads="1"/>
              </p:cNvSpPr>
              <p:nvPr/>
            </p:nvSpPr>
            <p:spPr bwMode="auto">
              <a:xfrm>
                <a:off x="1695" y="3028"/>
                <a:ext cx="527" cy="5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Rectangle 89"/>
              <p:cNvSpPr>
                <a:spLocks noChangeArrowheads="1"/>
              </p:cNvSpPr>
              <p:nvPr/>
            </p:nvSpPr>
            <p:spPr bwMode="auto">
              <a:xfrm>
                <a:off x="1407" y="3268"/>
                <a:ext cx="575" cy="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Rectangle 90"/>
              <p:cNvSpPr>
                <a:spLocks noChangeArrowheads="1"/>
              </p:cNvSpPr>
              <p:nvPr/>
            </p:nvSpPr>
            <p:spPr bwMode="auto">
              <a:xfrm>
                <a:off x="1943" y="2980"/>
                <a:ext cx="327" cy="327"/>
              </a:xfrm>
              <a:prstGeom prst="rect">
                <a:avLst/>
              </a:prstGeom>
              <a:solidFill>
                <a:srgbClr val="C7C7C7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Rectangle 91"/>
              <p:cNvSpPr>
                <a:spLocks noChangeArrowheads="1"/>
              </p:cNvSpPr>
              <p:nvPr/>
            </p:nvSpPr>
            <p:spPr bwMode="auto">
              <a:xfrm>
                <a:off x="1847" y="3076"/>
                <a:ext cx="327" cy="327"/>
              </a:xfrm>
              <a:prstGeom prst="rect">
                <a:avLst/>
              </a:prstGeom>
              <a:solidFill>
                <a:srgbClr val="C7C7C7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Rectangle 92"/>
              <p:cNvSpPr>
                <a:spLocks noChangeArrowheads="1"/>
              </p:cNvSpPr>
              <p:nvPr/>
            </p:nvSpPr>
            <p:spPr bwMode="auto">
              <a:xfrm>
                <a:off x="1751" y="3172"/>
                <a:ext cx="327" cy="327"/>
              </a:xfrm>
              <a:prstGeom prst="rect">
                <a:avLst/>
              </a:prstGeom>
              <a:solidFill>
                <a:srgbClr val="C7C7C7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Rectangle 93"/>
              <p:cNvSpPr>
                <a:spLocks noChangeArrowheads="1"/>
              </p:cNvSpPr>
              <p:nvPr/>
            </p:nvSpPr>
            <p:spPr bwMode="auto">
              <a:xfrm>
                <a:off x="1655" y="3268"/>
                <a:ext cx="327" cy="327"/>
              </a:xfrm>
              <a:prstGeom prst="rect">
                <a:avLst/>
              </a:prstGeom>
              <a:solidFill>
                <a:srgbClr val="C7C7C7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Rectangle 94"/>
              <p:cNvSpPr>
                <a:spLocks noChangeArrowheads="1"/>
              </p:cNvSpPr>
              <p:nvPr/>
            </p:nvSpPr>
            <p:spPr bwMode="auto">
              <a:xfrm>
                <a:off x="1559" y="3364"/>
                <a:ext cx="327" cy="327"/>
              </a:xfrm>
              <a:prstGeom prst="rect">
                <a:avLst/>
              </a:prstGeom>
              <a:solidFill>
                <a:srgbClr val="C7C7C7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7" name="Group 95"/>
            <p:cNvGrpSpPr>
              <a:grpSpLocks/>
            </p:cNvGrpSpPr>
            <p:nvPr/>
          </p:nvGrpSpPr>
          <p:grpSpPr bwMode="auto">
            <a:xfrm>
              <a:off x="2993760" y="3694442"/>
              <a:ext cx="3316320" cy="1381105"/>
              <a:chOff x="2079" y="2788"/>
              <a:chExt cx="2303" cy="959"/>
            </a:xfrm>
          </p:grpSpPr>
          <p:sp>
            <p:nvSpPr>
              <p:cNvPr id="98" name="Line 96"/>
              <p:cNvSpPr>
                <a:spLocks noChangeShapeType="1"/>
              </p:cNvSpPr>
              <p:nvPr/>
            </p:nvSpPr>
            <p:spPr bwMode="auto">
              <a:xfrm flipH="1">
                <a:off x="3710" y="2788"/>
                <a:ext cx="673" cy="67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/>
            </p:nvSpPr>
            <p:spPr bwMode="auto">
              <a:xfrm flipH="1" flipV="1">
                <a:off x="2078" y="3555"/>
                <a:ext cx="865" cy="193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2108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en-US" altLang="zh-CN" dirty="0" err="1">
                <a:solidFill>
                  <a:srgbClr val="000000"/>
                </a:solidFill>
                <a:sym typeface="+mn-ea"/>
              </a:rPr>
              <a:t>GBase</a:t>
            </a:r>
            <a:r>
              <a:rPr lang="en-US" altLang="zh-CN" dirty="0">
                <a:solidFill>
                  <a:srgbClr val="000000"/>
                </a:solidFill>
                <a:sym typeface="+mn-ea"/>
              </a:rPr>
              <a:t> 8s  Enterprise Replication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2" y="1214005"/>
            <a:ext cx="4375254" cy="299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67" y="1201810"/>
            <a:ext cx="4478548" cy="299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77" y="4351320"/>
            <a:ext cx="5347174" cy="21919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336841" y="5530613"/>
            <a:ext cx="2358720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lnSpc>
                <a:spcPct val="100000"/>
              </a:lnSpc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US" sz="1800" dirty="0"/>
              <a:t>OAT </a:t>
            </a:r>
            <a:r>
              <a:rPr lang="zh-CN" altLang="en-US" sz="1800" dirty="0"/>
              <a:t>显示</a:t>
            </a:r>
            <a:r>
              <a:rPr lang="en-US" altLang="zh-CN" sz="1800" dirty="0"/>
              <a:t> ER </a:t>
            </a:r>
            <a:r>
              <a:rPr lang="zh-CN" altLang="en-US" sz="1800" dirty="0"/>
              <a:t>服务器集群的图示。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9888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63954" y="1520651"/>
            <a:ext cx="10718800" cy="48887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微软雅黑" panose="020B0503020204020204" pitchFamily="34" charset="-122"/>
              </a:rPr>
              <a:t> </a:t>
            </a:r>
            <a:r>
              <a:rPr lang="zh-CN" altLang="en-US" sz="2400" dirty="0"/>
              <a:t>事务型关系数据库的原理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dirty="0" err="1"/>
              <a:t>GBase</a:t>
            </a:r>
            <a:r>
              <a:rPr lang="en-US" altLang="zh-CN" sz="2400" dirty="0"/>
              <a:t> 8s </a:t>
            </a:r>
            <a:r>
              <a:rPr lang="zh-CN" altLang="en-US" sz="2400" dirty="0"/>
              <a:t>数据库的进程</a:t>
            </a:r>
            <a:r>
              <a:rPr lang="en-US" altLang="zh-CN" sz="2400" dirty="0"/>
              <a:t>/</a:t>
            </a:r>
            <a:r>
              <a:rPr lang="zh-CN" altLang="en-US" sz="2400" dirty="0"/>
              <a:t>多线程架构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err="1"/>
              <a:t>GBase</a:t>
            </a:r>
            <a:r>
              <a:rPr lang="en-US" altLang="zh-CN" sz="2400" dirty="0"/>
              <a:t> 8s </a:t>
            </a:r>
            <a:r>
              <a:rPr lang="zh-CN" altLang="en-US" sz="2400" dirty="0"/>
              <a:t>数据库的共享内存的组成及作用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err="1"/>
              <a:t>GBase</a:t>
            </a:r>
            <a:r>
              <a:rPr lang="en-US" altLang="zh-CN" sz="2400" dirty="0"/>
              <a:t> 8s </a:t>
            </a:r>
            <a:r>
              <a:rPr lang="zh-CN" altLang="en-US" sz="2400" dirty="0"/>
              <a:t>数据库物理日志</a:t>
            </a:r>
            <a:r>
              <a:rPr lang="zh-CN" altLang="en-US" sz="2400" dirty="0">
                <a:sym typeface="+mn-ea"/>
              </a:rPr>
              <a:t>的存储结构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 err="1">
                <a:sym typeface="+mn-ea"/>
              </a:rPr>
              <a:t>GBase</a:t>
            </a:r>
            <a:r>
              <a:rPr lang="en-US" altLang="zh-CN" sz="2400" dirty="0">
                <a:sym typeface="+mn-ea"/>
              </a:rPr>
              <a:t> 8s </a:t>
            </a:r>
            <a:r>
              <a:rPr lang="zh-CN" altLang="en-US" sz="2400" dirty="0">
                <a:sym typeface="+mn-ea"/>
              </a:rPr>
              <a:t>数据库的</a:t>
            </a:r>
            <a:r>
              <a:rPr lang="zh-CN" altLang="en-US" sz="2400" dirty="0"/>
              <a:t>和逻辑日志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err="1"/>
              <a:t>GBase</a:t>
            </a:r>
            <a:r>
              <a:rPr lang="en-US" altLang="zh-CN" sz="2400" dirty="0"/>
              <a:t> 8s </a:t>
            </a:r>
            <a:r>
              <a:rPr lang="zh-CN" altLang="en-US" sz="2400" dirty="0"/>
              <a:t>数据库的检查点和快速恢复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事务型关系数据库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数据库事务的概念</a:t>
            </a:r>
            <a:endParaRPr lang="en-US" altLang="zh-CN" sz="2400" dirty="0"/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作为单个逻辑、需要整体执行的一组操作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dirty="0"/>
              <a:t>事务的特性 </a:t>
            </a:r>
            <a:r>
              <a:rPr lang="en-US" altLang="zh-CN" sz="2400" dirty="0"/>
              <a:t>(ACID)</a:t>
            </a: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原子性：组成事务的操作要么全部成功、要么全部失败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一致性：事务要保证数据库从一个一致性状态迁移到另一个一致性状态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独立性：相互并发的多个事务间是相互独立的，又称隔离性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持久性：事务成功后，数据库的一致性状态是持久的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事务型关系数据库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事务型关系数据库的核心技术</a:t>
            </a:r>
          </a:p>
          <a:p>
            <a:pPr lvl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并发和锁（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Concurrence &amp; Lock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并发指的是不同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Session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对同一资源的访问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锁是处理并发问题的基础，是保证一致性的手段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隔离级别 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Isolation Level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实现事务独立性的手段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以锁为基础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四种基本隔离级别：读未提交、读提交、可重复读、序列化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提交和回滚（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Commit &amp; Roll Back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保证一致性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事务型关系数据库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事务型关系数据的核心技术</a:t>
            </a:r>
            <a:endParaRPr lang="en-US" altLang="zh-CN" sz="2400" dirty="0"/>
          </a:p>
          <a:p>
            <a:pPr lvl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Undo &amp; Redo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保证一致性和提高写操作性能的手段</a:t>
            </a: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通常分为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Undo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日志（物理日志）和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Redo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日志（逻辑日志）</a:t>
            </a:r>
          </a:p>
          <a:p>
            <a:pPr lvl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检查点（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CheckPoint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持久化的手段</a:t>
            </a:r>
          </a:p>
          <a:p>
            <a:pPr lvl="2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以逻辑日志为基础，提高写操作的性能</a:t>
            </a:r>
          </a:p>
          <a:p>
            <a:pPr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快速恢复（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Fast Recovery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数据库异常或灾难时的补救手段</a:t>
            </a:r>
          </a:p>
          <a:p>
            <a:pPr lvl="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基于日志和检查点</a:t>
            </a:r>
          </a:p>
          <a:p>
            <a:pPr lvl="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只在数据库服务实例启动时执行</a:t>
            </a:r>
          </a:p>
          <a:p>
            <a:pPr lvl="1">
              <a:lnSpc>
                <a:spcPct val="15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3339148" y="2646680"/>
            <a:ext cx="722312" cy="66294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4202748" y="2646680"/>
            <a:ext cx="4570412" cy="66294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3339148" y="3263900"/>
            <a:ext cx="722312" cy="45719"/>
          </a:xfrm>
          <a:prstGeom prst="rect">
            <a:avLst/>
          </a:prstGeom>
          <a:solidFill>
            <a:srgbClr val="5A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4202748" y="3263900"/>
            <a:ext cx="4570412" cy="45719"/>
          </a:xfrm>
          <a:prstGeom prst="rect">
            <a:avLst/>
          </a:prstGeom>
          <a:solidFill>
            <a:srgbClr val="5A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470385" y="2759045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3339148" y="3540760"/>
            <a:ext cx="722312" cy="664210"/>
          </a:xfrm>
          <a:prstGeom prst="rect">
            <a:avLst/>
          </a:prstGeom>
          <a:solidFill>
            <a:srgbClr val="DE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4202748" y="3540760"/>
            <a:ext cx="4570412" cy="664210"/>
          </a:xfrm>
          <a:prstGeom prst="rect">
            <a:avLst/>
          </a:prstGeom>
          <a:solidFill>
            <a:srgbClr val="DE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339148" y="4159250"/>
            <a:ext cx="722312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4202748" y="4159250"/>
            <a:ext cx="4570412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3470385" y="3654395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78960" y="2766194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事务型关系数据库的基本原理</a:t>
            </a:r>
            <a:endParaRPr lang="zh-CN" altLang="en-US" sz="2000" kern="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55"/>
          <p:cNvSpPr txBox="1">
            <a:spLocks noChangeArrowheads="1"/>
          </p:cNvSpPr>
          <p:nvPr/>
        </p:nvSpPr>
        <p:spPr bwMode="auto">
          <a:xfrm>
            <a:off x="4378960" y="3651384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GBase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8s 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数据库架构</a:t>
            </a:r>
            <a:endParaRPr lang="zh-CN" altLang="en-US" sz="2000" kern="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GBase</a:t>
            </a:r>
            <a:r>
              <a:rPr lang="en-US" altLang="zh-CN" dirty="0"/>
              <a:t> 8s </a:t>
            </a:r>
            <a:r>
              <a:rPr lang="zh-CN" altLang="en-US" dirty="0"/>
              <a:t>数据库架构概览</a:t>
            </a:r>
            <a:r>
              <a:rPr lang="en-US" altLang="zh-CN" dirty="0"/>
              <a:t>(</a:t>
            </a:r>
            <a:r>
              <a:rPr lang="en-US" altLang="zh-CN" b="0" dirty="0"/>
              <a:t>Architecture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101090" y="1370696"/>
            <a:ext cx="9598660" cy="5011053"/>
            <a:chOff x="1308" y="3100"/>
            <a:chExt cx="11683" cy="661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8" y="3100"/>
              <a:ext cx="11683" cy="6615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3968" y="5635"/>
              <a:ext cx="1220" cy="12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71" y="5675"/>
              <a:ext cx="1220" cy="12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154" y="5675"/>
              <a:ext cx="1220" cy="12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737" y="5675"/>
              <a:ext cx="1220" cy="12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07" y="5999"/>
              <a:ext cx="163" cy="549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350" y="5999"/>
              <a:ext cx="163" cy="549"/>
            </a:xfrm>
            <a:prstGeom prst="rect">
              <a:avLst/>
            </a:prstGeom>
            <a:gradFill>
              <a:gsLst>
                <a:gs pos="10000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586" y="5999"/>
              <a:ext cx="163" cy="549"/>
            </a:xfrm>
            <a:prstGeom prst="rect">
              <a:avLst/>
            </a:prstGeom>
            <a:gradFill>
              <a:gsLst>
                <a:gs pos="10000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829" y="5999"/>
              <a:ext cx="163" cy="549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297" y="6019"/>
              <a:ext cx="163" cy="549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540" y="6019"/>
              <a:ext cx="163" cy="549"/>
            </a:xfrm>
            <a:prstGeom prst="rect">
              <a:avLst/>
            </a:prstGeom>
            <a:gradFill>
              <a:gsLst>
                <a:gs pos="10000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19" y="6019"/>
              <a:ext cx="163" cy="549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763" y="6019"/>
              <a:ext cx="163" cy="549"/>
            </a:xfrm>
            <a:prstGeom prst="rect">
              <a:avLst/>
            </a:prstGeom>
            <a:gradFill>
              <a:gsLst>
                <a:gs pos="10000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921" y="6019"/>
              <a:ext cx="163" cy="549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64" y="6019"/>
              <a:ext cx="163" cy="549"/>
            </a:xfrm>
            <a:prstGeom prst="rect">
              <a:avLst/>
            </a:prstGeom>
            <a:gradFill>
              <a:gsLst>
                <a:gs pos="10000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643" y="6019"/>
              <a:ext cx="163" cy="549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387" y="6019"/>
              <a:ext cx="163" cy="549"/>
            </a:xfrm>
            <a:prstGeom prst="rect">
              <a:avLst/>
            </a:prstGeom>
            <a:gradFill>
              <a:gsLst>
                <a:gs pos="10000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748" y="6019"/>
              <a:ext cx="163" cy="549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91" y="6019"/>
              <a:ext cx="163" cy="549"/>
            </a:xfrm>
            <a:prstGeom prst="rect">
              <a:avLst/>
            </a:prstGeom>
            <a:gradFill>
              <a:gsLst>
                <a:gs pos="10000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70" y="6019"/>
              <a:ext cx="163" cy="549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14" y="6019"/>
              <a:ext cx="163" cy="549"/>
            </a:xfrm>
            <a:prstGeom prst="rect">
              <a:avLst/>
            </a:prstGeom>
            <a:gradFill>
              <a:gsLst>
                <a:gs pos="10000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anchor="t" anchorCtr="0" compatLnSpc="1">
              <a:spAutoFit/>
            </a:bodyPr>
            <a:lstStyle/>
            <a:p>
              <a:pPr marL="119380" marR="0" indent="-11938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</a:pP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9" name="直接箭头连接符 48"/>
            <p:cNvCxnSpPr>
              <a:endCxn id="32" idx="1"/>
            </p:cNvCxnSpPr>
            <p:nvPr/>
          </p:nvCxnSpPr>
          <p:spPr>
            <a:xfrm>
              <a:off x="3050" y="5796"/>
              <a:ext cx="1057" cy="478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anchor="b"/>
      <a:lstStyle>
        <a:defPPr algn="ctr">
          <a:spcBef>
            <a:spcPct val="20000"/>
          </a:spcBef>
          <a:buClr>
            <a:schemeClr val="hlink"/>
          </a:buClr>
          <a:buFont typeface="Wingdings" panose="05000000000000000000" pitchFamily="2" charset="2"/>
          <a:buNone/>
          <a:defRPr sz="3200" b="1" kern="0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2678</Words>
  <Application>Microsoft Macintosh PowerPoint</Application>
  <PresentationFormat>自定义</PresentationFormat>
  <Paragraphs>526</Paragraphs>
  <Slides>46</Slides>
  <Notes>18</Notes>
  <HiddenSlides>1</HiddenSlides>
  <MMClips>0</MMClips>
  <ScaleCrop>false</ScaleCrop>
  <HeadingPairs>
    <vt:vector size="8" baseType="variant">
      <vt:variant>
        <vt:lpstr>使用的字体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宋体</vt:lpstr>
      <vt:lpstr>微软雅黑</vt:lpstr>
      <vt:lpstr>微软雅黑 Light</vt:lpstr>
      <vt:lpstr>Arial Unicode MS</vt:lpstr>
      <vt:lpstr>Bookman Old Style</vt:lpstr>
      <vt:lpstr>Calibri</vt:lpstr>
      <vt:lpstr>Calibri Light</vt:lpstr>
      <vt:lpstr>Verdana</vt:lpstr>
      <vt:lpstr>Webdings</vt:lpstr>
      <vt:lpstr>Office 主题</vt:lpstr>
      <vt:lpstr>PBrush</vt:lpstr>
      <vt:lpstr>GBase 8s 数据库原理与架构 </vt:lpstr>
      <vt:lpstr>内容提要</vt:lpstr>
      <vt:lpstr>目录</vt:lpstr>
      <vt:lpstr>事务型关系数据库</vt:lpstr>
      <vt:lpstr>事务型关系数据库</vt:lpstr>
      <vt:lpstr>事务型关系数据库</vt:lpstr>
      <vt:lpstr>事务型关系数据库</vt:lpstr>
      <vt:lpstr>目录</vt:lpstr>
      <vt:lpstr>GBase 8s 数据库架构概览(Architecture)</vt:lpstr>
      <vt:lpstr>GBase 8s 数据库服务组件(Component)</vt:lpstr>
      <vt:lpstr>GBase 8s 数据库服务组件(Component)</vt:lpstr>
      <vt:lpstr>进程/多线程结构(Process/Multi-Threading)</vt:lpstr>
      <vt:lpstr>进程/多线程结构(Process/Multi-Threading)</vt:lpstr>
      <vt:lpstr>PowerPoint 演示文稿</vt:lpstr>
      <vt:lpstr>进程/多线程结构(Process/Multi-Threading)</vt:lpstr>
      <vt:lpstr>PowerPoint 演示文稿</vt:lpstr>
      <vt:lpstr>PowerPoint 演示文稿</vt:lpstr>
      <vt:lpstr>PowerPoint 演示文稿</vt:lpstr>
      <vt:lpstr>进程/多线程结构(Process/Multi-Threading)</vt:lpstr>
      <vt:lpstr>进程/多线程结构(Process/Multi-Threading)</vt:lpstr>
      <vt:lpstr>共享内存结构(Share Memory)</vt:lpstr>
      <vt:lpstr>共享内存结构(Share Memory)</vt:lpstr>
      <vt:lpstr>共享内存结构(Share Memory)</vt:lpstr>
      <vt:lpstr>存储结构(Disk Storage)</vt:lpstr>
      <vt:lpstr>存储结构(Disk Storage)</vt:lpstr>
      <vt:lpstr>存储结构(Disk Storage)</vt:lpstr>
      <vt:lpstr>存储结构(Disk Storage)</vt:lpstr>
      <vt:lpstr>日志和检查点(Log &amp; CheckPoint)</vt:lpstr>
      <vt:lpstr>日志和检查点(Log &amp; CheckPoint)</vt:lpstr>
      <vt:lpstr>日志和检查点(Log &amp; CheckPoint)</vt:lpstr>
      <vt:lpstr>日志和检查点(Log &amp; CheckPoint)</vt:lpstr>
      <vt:lpstr>日志和检查点(Log &amp; CheckPoint)</vt:lpstr>
      <vt:lpstr>日志和检查点(Log &amp; CheckPoint)</vt:lpstr>
      <vt:lpstr>GBase 8s 的高可用集群 </vt:lpstr>
      <vt:lpstr>GBase 8s  SSC介绍 </vt:lpstr>
      <vt:lpstr>GBase 8s SSC工作原理</vt:lpstr>
      <vt:lpstr>什么是  HAC ？ </vt:lpstr>
      <vt:lpstr>HAC工作原理-- 逻辑日志传输过程</vt:lpstr>
      <vt:lpstr>HAC同步模式</vt:lpstr>
      <vt:lpstr>HAC 异地灾备集群</vt:lpstr>
      <vt:lpstr>GBase 8s  Enterprise Replication</vt:lpstr>
      <vt:lpstr>GBase 8s  Enterprise Replication</vt:lpstr>
      <vt:lpstr>GBase 8s  Enterprise Replication</vt:lpstr>
      <vt:lpstr>GBase 8s  Enterprise Replication</vt:lpstr>
      <vt:lpstr>回顾</vt:lpstr>
      <vt:lpstr>Thank you !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Gbase Market</dc:creator>
  <cp:lastModifiedBy>mac lu</cp:lastModifiedBy>
  <cp:revision>1045</cp:revision>
  <dcterms:created xsi:type="dcterms:W3CDTF">2013-08-14T15:08:00Z</dcterms:created>
  <dcterms:modified xsi:type="dcterms:W3CDTF">2020-03-24T05:50:17Z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