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Lst>
  <p:notesMasterIdLst>
    <p:notesMasterId r:id="rId26"/>
  </p:notesMasterIdLst>
  <p:handoutMasterIdLst>
    <p:handoutMasterId r:id="rId27"/>
  </p:handoutMasterIdLst>
  <p:sldIdLst>
    <p:sldId id="400" r:id="rId2"/>
    <p:sldId id="833" r:id="rId3"/>
    <p:sldId id="763" r:id="rId4"/>
    <p:sldId id="796" r:id="rId5"/>
    <p:sldId id="787" r:id="rId6"/>
    <p:sldId id="660" r:id="rId7"/>
    <p:sldId id="834" r:id="rId8"/>
    <p:sldId id="793" r:id="rId9"/>
    <p:sldId id="817" r:id="rId10"/>
    <p:sldId id="818" r:id="rId11"/>
    <p:sldId id="821" r:id="rId12"/>
    <p:sldId id="820" r:id="rId13"/>
    <p:sldId id="823" r:id="rId14"/>
    <p:sldId id="824" r:id="rId15"/>
    <p:sldId id="825" r:id="rId16"/>
    <p:sldId id="835" r:id="rId17"/>
    <p:sldId id="788" r:id="rId18"/>
    <p:sldId id="827" r:id="rId19"/>
    <p:sldId id="831" r:id="rId20"/>
    <p:sldId id="829" r:id="rId21"/>
    <p:sldId id="828" r:id="rId22"/>
    <p:sldId id="830" r:id="rId23"/>
    <p:sldId id="832" r:id="rId24"/>
    <p:sldId id="407"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微软雅黑" panose="020B0503020204020204" pitchFamily="34" charset="-122"/>
      <p:regular r:id="rId34"/>
      <p:bold r:id="rId35"/>
    </p:embeddedFont>
    <p:embeddedFont>
      <p:font typeface="Malgun Gothic" panose="020B0503020000020004" pitchFamily="34" charset="-127"/>
      <p:regular r:id="rId36"/>
      <p:bold r:id="rId37"/>
    </p:embeddedFont>
    <p:embeddedFont>
      <p:font typeface="Verdana" panose="020B0604030504040204" pitchFamily="34" charset="0"/>
      <p:regular r:id="rId38"/>
      <p:bold r:id="rId39"/>
      <p:italic r:id="rId40"/>
      <p:boldItalic r:id="rId41"/>
    </p:embeddedFont>
    <p:embeddedFont>
      <p:font typeface="Tahoma" panose="020B0604030504040204" pitchFamily="34" charset="0"/>
      <p:regular r:id="rId42"/>
      <p:bold r:id="rId43"/>
    </p:embeddedFont>
  </p:embeddedFontLst>
  <p:custDataLst>
    <p:tags r:id="rId44"/>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121">
          <p15:clr>
            <a:srgbClr val="A4A3A4"/>
          </p15:clr>
        </p15:guide>
        <p15:guide id="2" orient="horz" pos="3434">
          <p15:clr>
            <a:srgbClr val="A4A3A4"/>
          </p15:clr>
        </p15:guide>
        <p15:guide id="3" pos="2722">
          <p15:clr>
            <a:srgbClr val="A4A3A4"/>
          </p15:clr>
        </p15:guide>
        <p15:guide id="4" pos="1631">
          <p15:clr>
            <a:srgbClr val="A4A3A4"/>
          </p15:clr>
        </p15:guide>
        <p15:guide id="5" pos="7197">
          <p15:clr>
            <a:srgbClr val="A4A3A4"/>
          </p15:clr>
        </p15:guide>
        <p15:guide id="6" pos="4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007"/>
    <a:srgbClr val="7A8EAA"/>
    <a:srgbClr val="A6A6A6"/>
    <a:srgbClr val="B5B5B5"/>
    <a:srgbClr val="BFA730"/>
    <a:srgbClr val="BF7D39"/>
    <a:srgbClr val="BFAF93"/>
    <a:srgbClr val="ABB68C"/>
    <a:srgbClr val="B81C22"/>
    <a:srgbClr val="DE1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1280" autoAdjust="0"/>
  </p:normalViewPr>
  <p:slideViewPr>
    <p:cSldViewPr snapToGrid="0">
      <p:cViewPr varScale="1">
        <p:scale>
          <a:sx n="81" d="100"/>
          <a:sy n="81" d="100"/>
        </p:scale>
        <p:origin x="562" y="48"/>
      </p:cViewPr>
      <p:guideLst>
        <p:guide orient="horz" pos="1121"/>
        <p:guide orient="horz" pos="3434"/>
        <p:guide pos="2722"/>
        <p:guide pos="1631"/>
        <p:guide pos="7197"/>
        <p:guide pos="458"/>
      </p:guideLst>
    </p:cSldViewPr>
  </p:slideViewPr>
  <p:outlineViewPr>
    <p:cViewPr>
      <p:scale>
        <a:sx n="33" d="100"/>
        <a:sy n="33" d="100"/>
      </p:scale>
      <p:origin x="0" y="0"/>
    </p:cViewPr>
  </p:outlineViewPr>
  <p:notesTextViewPr>
    <p:cViewPr>
      <p:scale>
        <a:sx n="1" d="1"/>
        <a:sy n="1" d="1"/>
      </p:scale>
      <p:origin x="0" y="0"/>
    </p:cViewPr>
  </p:notesTextViewPr>
  <p:sorterViewPr>
    <p:cViewPr>
      <p:scale>
        <a:sx n="87" d="100"/>
        <a:sy n="87" d="100"/>
      </p:scale>
      <p:origin x="0" y="0"/>
    </p:cViewPr>
  </p:sorterViewPr>
  <p:notesViewPr>
    <p:cSldViewPr snapToGrid="0">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2020/2/21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235972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6622AFC-370D-4D83-BC2C-E3B279A36771}" type="datetimeFigureOut">
              <a:rPr lang="zh-CN" altLang="en-US"/>
              <a:t>2020/2/21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B37621B-8712-439F-AD62-D011FD133EC3}" type="slidenum">
              <a:rPr lang="zh-CN" altLang="en-US"/>
              <a:t>‹#›</a:t>
            </a:fld>
            <a:endParaRPr lang="zh-CN" altLang="en-US"/>
          </a:p>
        </p:txBody>
      </p:sp>
    </p:spTree>
    <p:extLst>
      <p:ext uri="{BB962C8B-B14F-4D97-AF65-F5344CB8AC3E}">
        <p14:creationId xmlns:p14="http://schemas.microsoft.com/office/powerpoint/2010/main" val="350378077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B37621B-8712-439F-AD62-D011FD133EC3}" type="slidenum">
              <a:rPr lang="zh-CN" altLang="en-US" smtClean="0"/>
              <a:t>0</a:t>
            </a:fld>
            <a:endParaRPr lang="zh-CN" altLang="en-US"/>
          </a:p>
        </p:txBody>
      </p:sp>
    </p:spTree>
    <p:extLst>
      <p:ext uri="{BB962C8B-B14F-4D97-AF65-F5344CB8AC3E}">
        <p14:creationId xmlns:p14="http://schemas.microsoft.com/office/powerpoint/2010/main" val="194837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以上选项都有对应的 </a:t>
            </a:r>
            <a:r>
              <a:rPr lang="en-US" altLang="zh-CN" dirty="0"/>
              <a:t>dbaccess</a:t>
            </a:r>
            <a:r>
              <a:rPr lang="en-US" altLang="zh-CN" baseline="0" dirty="0"/>
              <a:t> </a:t>
            </a:r>
            <a:r>
              <a:rPr lang="zh-CN" altLang="en-US" baseline="0" dirty="0"/>
              <a:t>命令。具体信息请参阅</a:t>
            </a:r>
            <a:r>
              <a:rPr lang="en-US" altLang="zh-CN" baseline="0" dirty="0"/>
              <a:t>《</a:t>
            </a:r>
            <a:r>
              <a:rPr lang="en-US" altLang="zh-CN" baseline="0" dirty="0" err="1"/>
              <a:t>GBase</a:t>
            </a:r>
            <a:r>
              <a:rPr lang="en-US" altLang="zh-CN" baseline="0" dirty="0"/>
              <a:t> 8s DB-Access </a:t>
            </a:r>
            <a:r>
              <a:rPr lang="zh-CN" altLang="en-US" baseline="0" dirty="0"/>
              <a:t>用户指南</a:t>
            </a:r>
            <a:r>
              <a:rPr lang="en-US" altLang="zh-CN" baseline="0" dirty="0"/>
              <a:t>》</a:t>
            </a:r>
            <a:r>
              <a:rPr lang="zh-CN" altLang="en-US" baseline="0" dirty="0"/>
              <a:t>。</a:t>
            </a:r>
            <a:endParaRPr lang="zh-CN" altLang="en-US" dirty="0"/>
          </a:p>
        </p:txBody>
      </p:sp>
      <p:sp>
        <p:nvSpPr>
          <p:cNvPr id="4" name="灯片编号占位符 3"/>
          <p:cNvSpPr>
            <a:spLocks noGrp="1"/>
          </p:cNvSpPr>
          <p:nvPr>
            <p:ph type="sldNum" sz="quarter" idx="10"/>
          </p:nvPr>
        </p:nvSpPr>
        <p:spPr/>
        <p:txBody>
          <a:bodyPr/>
          <a:lstStyle/>
          <a:p>
            <a:pPr>
              <a:defRPr/>
            </a:pPr>
            <a:fld id="{4B37621B-8712-439F-AD62-D011FD133EC3}" type="slidenum">
              <a:rPr lang="zh-CN" altLang="en-US" smtClean="0"/>
              <a:t>9</a:t>
            </a:fld>
            <a:endParaRPr lang="zh-CN" altLang="en-US"/>
          </a:p>
        </p:txBody>
      </p:sp>
    </p:spTree>
    <p:extLst>
      <p:ext uri="{BB962C8B-B14F-4D97-AF65-F5344CB8AC3E}">
        <p14:creationId xmlns:p14="http://schemas.microsoft.com/office/powerpoint/2010/main" val="34206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B37621B-8712-439F-AD62-D011FD133EC3}" type="slidenum">
              <a:rPr lang="zh-CN" altLang="en-US" smtClean="0"/>
              <a:t>10</a:t>
            </a:fld>
            <a:endParaRPr lang="zh-CN" altLang="en-US"/>
          </a:p>
        </p:txBody>
      </p:sp>
    </p:spTree>
    <p:extLst>
      <p:ext uri="{BB962C8B-B14F-4D97-AF65-F5344CB8AC3E}">
        <p14:creationId xmlns:p14="http://schemas.microsoft.com/office/powerpoint/2010/main" val="41945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B37621B-8712-439F-AD62-D011FD133EC3}" type="slidenum">
              <a:rPr lang="zh-CN" altLang="en-US" smtClean="0"/>
              <a:t>11</a:t>
            </a:fld>
            <a:endParaRPr lang="zh-CN" altLang="en-US"/>
          </a:p>
        </p:txBody>
      </p:sp>
    </p:spTree>
    <p:extLst>
      <p:ext uri="{BB962C8B-B14F-4D97-AF65-F5344CB8AC3E}">
        <p14:creationId xmlns:p14="http://schemas.microsoft.com/office/powerpoint/2010/main" val="399552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defRPr/>
            </a:pPr>
            <a:r>
              <a:rPr lang="zh-CN" altLang="zh-CN" sz="1200" kern="1200" dirty="0">
                <a:solidFill>
                  <a:schemeClr val="tx1"/>
                </a:solidFill>
                <a:latin typeface="+mn-lt"/>
                <a:ea typeface="+mn-ea"/>
                <a:cs typeface="+mn-cs"/>
              </a:rPr>
              <a:t>如果想要进行修改，有两种方法。</a:t>
            </a:r>
            <a:endParaRPr lang="en-US" altLang="zh-CN" sz="1200" kern="1200" dirty="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defRPr/>
            </a:pPr>
            <a:r>
              <a:rPr lang="en-US" altLang="zh-CN" sz="1200" kern="1200" dirty="0">
                <a:solidFill>
                  <a:schemeClr val="tx1"/>
                </a:solidFill>
                <a:latin typeface="+mn-lt"/>
                <a:ea typeface="+mn-ea"/>
                <a:cs typeface="+mn-cs"/>
              </a:rPr>
              <a:t>1.</a:t>
            </a:r>
            <a:r>
              <a:rPr lang="zh-CN" altLang="zh-CN" sz="1200" kern="1200" dirty="0">
                <a:solidFill>
                  <a:schemeClr val="tx1"/>
                </a:solidFill>
                <a:latin typeface="+mn-lt"/>
                <a:ea typeface="+mn-ea"/>
                <a:cs typeface="+mn-cs"/>
              </a:rPr>
              <a:t>选择 </a:t>
            </a:r>
            <a:r>
              <a:rPr lang="en-US" altLang="zh-CN" sz="1200" b="1" kern="1200" dirty="0">
                <a:solidFill>
                  <a:schemeClr val="tx1"/>
                </a:solidFill>
                <a:latin typeface="+mn-lt"/>
                <a:ea typeface="+mn-ea"/>
                <a:cs typeface="+mn-cs"/>
              </a:rPr>
              <a:t>Modify</a:t>
            </a:r>
            <a:r>
              <a:rPr lang="en-US" altLang="zh-CN" sz="1200" kern="1200" dirty="0">
                <a:solidFill>
                  <a:schemeClr val="tx1"/>
                </a:solidFill>
                <a:latin typeface="+mn-lt"/>
                <a:ea typeface="+mn-ea"/>
                <a:cs typeface="+mn-cs"/>
              </a:rPr>
              <a:t> </a:t>
            </a:r>
            <a:r>
              <a:rPr lang="zh-CN" altLang="zh-CN" sz="1200" kern="1200" dirty="0">
                <a:solidFill>
                  <a:schemeClr val="tx1"/>
                </a:solidFill>
                <a:latin typeface="+mn-lt"/>
                <a:ea typeface="+mn-ea"/>
                <a:cs typeface="+mn-cs"/>
              </a:rPr>
              <a:t>选项，将返回到类似于选择 </a:t>
            </a:r>
            <a:r>
              <a:rPr lang="en-US" altLang="zh-CN" sz="1200" b="1" kern="1200" dirty="0">
                <a:solidFill>
                  <a:schemeClr val="tx1"/>
                </a:solidFill>
                <a:latin typeface="+mn-lt"/>
                <a:ea typeface="+mn-ea"/>
                <a:cs typeface="+mn-cs"/>
              </a:rPr>
              <a:t>New</a:t>
            </a:r>
            <a:r>
              <a:rPr lang="en-US" altLang="zh-CN" sz="1200" kern="1200" dirty="0">
                <a:solidFill>
                  <a:schemeClr val="tx1"/>
                </a:solidFill>
                <a:latin typeface="+mn-lt"/>
                <a:ea typeface="+mn-ea"/>
                <a:cs typeface="+mn-cs"/>
              </a:rPr>
              <a:t> </a:t>
            </a:r>
            <a:r>
              <a:rPr lang="zh-CN" altLang="zh-CN" sz="1200" kern="1200" dirty="0">
                <a:solidFill>
                  <a:schemeClr val="tx1"/>
                </a:solidFill>
                <a:latin typeface="+mn-lt"/>
                <a:ea typeface="+mn-ea"/>
                <a:cs typeface="+mn-cs"/>
              </a:rPr>
              <a:t>之后的屏幕，但这次显示您已运行的</a:t>
            </a:r>
            <a:r>
              <a:rPr lang="en-US" altLang="zh-CN" sz="1200" kern="1200" dirty="0">
                <a:solidFill>
                  <a:schemeClr val="tx1"/>
                </a:solidFill>
                <a:latin typeface="+mn-lt"/>
                <a:ea typeface="+mn-ea"/>
                <a:cs typeface="+mn-cs"/>
              </a:rPr>
              <a:t> SQL </a:t>
            </a:r>
            <a:r>
              <a:rPr lang="zh-CN" altLang="zh-CN" sz="1200" kern="1200" dirty="0">
                <a:solidFill>
                  <a:schemeClr val="tx1"/>
                </a:solidFill>
                <a:latin typeface="+mn-lt"/>
                <a:ea typeface="+mn-ea"/>
                <a:cs typeface="+mn-cs"/>
              </a:rPr>
              <a:t>语句。</a:t>
            </a:r>
            <a:endParaRPr lang="en-US" altLang="zh-CN" sz="1200" kern="1200" dirty="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defRPr/>
            </a:pPr>
            <a:r>
              <a:rPr lang="en-US" altLang="zh-CN" sz="1200" kern="1200" dirty="0">
                <a:solidFill>
                  <a:schemeClr val="tx1"/>
                </a:solidFill>
                <a:latin typeface="+mn-lt"/>
                <a:ea typeface="+mn-ea"/>
                <a:cs typeface="+mn-cs"/>
              </a:rPr>
              <a:t>2.</a:t>
            </a:r>
            <a:r>
              <a:rPr lang="zh-CN" altLang="zh-CN" sz="1200" kern="1200" dirty="0">
                <a:solidFill>
                  <a:schemeClr val="tx1"/>
                </a:solidFill>
                <a:latin typeface="+mn-lt"/>
                <a:ea typeface="+mn-ea"/>
                <a:cs typeface="+mn-cs"/>
              </a:rPr>
              <a:t>使用选项 </a:t>
            </a:r>
            <a:r>
              <a:rPr lang="en-US" altLang="zh-CN" sz="1200" b="1" kern="1200" dirty="0">
                <a:solidFill>
                  <a:schemeClr val="tx1"/>
                </a:solidFill>
                <a:latin typeface="+mn-lt"/>
                <a:ea typeface="+mn-ea"/>
                <a:cs typeface="+mn-cs"/>
              </a:rPr>
              <a:t>Use-editor</a:t>
            </a:r>
            <a:r>
              <a:rPr lang="en-US" altLang="zh-CN" sz="1200" kern="1200" dirty="0">
                <a:solidFill>
                  <a:schemeClr val="tx1"/>
                </a:solidFill>
                <a:latin typeface="+mn-lt"/>
                <a:ea typeface="+mn-ea"/>
                <a:cs typeface="+mn-cs"/>
              </a:rPr>
              <a:t> </a:t>
            </a:r>
            <a:r>
              <a:rPr lang="zh-CN" altLang="zh-CN" sz="1200" kern="1200" dirty="0">
                <a:solidFill>
                  <a:schemeClr val="tx1"/>
                </a:solidFill>
                <a:latin typeface="+mn-lt"/>
                <a:ea typeface="+mn-ea"/>
                <a:cs typeface="+mn-cs"/>
              </a:rPr>
              <a:t>修改查询。在</a:t>
            </a:r>
            <a:r>
              <a:rPr lang="en-US" altLang="zh-CN" sz="1200" kern="1200" dirty="0">
                <a:solidFill>
                  <a:schemeClr val="tx1"/>
                </a:solidFill>
                <a:latin typeface="+mn-lt"/>
                <a:ea typeface="+mn-ea"/>
                <a:cs typeface="+mn-cs"/>
              </a:rPr>
              <a:t> UNIX </a:t>
            </a:r>
            <a:r>
              <a:rPr lang="zh-CN" altLang="zh-CN" sz="1200" kern="1200" dirty="0">
                <a:solidFill>
                  <a:schemeClr val="tx1"/>
                </a:solidFill>
                <a:latin typeface="+mn-lt"/>
                <a:ea typeface="+mn-ea"/>
                <a:cs typeface="+mn-cs"/>
              </a:rPr>
              <a:t>中默认的编辑器为</a:t>
            </a:r>
            <a:r>
              <a:rPr lang="en-US" altLang="zh-CN" sz="1200" kern="1200" dirty="0">
                <a:solidFill>
                  <a:schemeClr val="tx1"/>
                </a:solidFill>
                <a:latin typeface="+mn-lt"/>
                <a:ea typeface="+mn-ea"/>
                <a:cs typeface="+mn-cs"/>
              </a:rPr>
              <a:t> vi</a:t>
            </a:r>
            <a:r>
              <a:rPr lang="zh-CN" altLang="zh-CN" sz="1200" kern="1200" dirty="0">
                <a:solidFill>
                  <a:schemeClr val="tx1"/>
                </a:solidFill>
                <a:latin typeface="+mn-lt"/>
                <a:ea typeface="+mn-ea"/>
                <a:cs typeface="+mn-cs"/>
              </a:rPr>
              <a:t>。借助文本编辑器可以快速更改</a:t>
            </a:r>
            <a:r>
              <a:rPr lang="en-US" altLang="zh-CN" sz="1200" kern="1200" dirty="0">
                <a:solidFill>
                  <a:schemeClr val="tx1"/>
                </a:solidFill>
                <a:latin typeface="+mn-lt"/>
                <a:ea typeface="+mn-ea"/>
                <a:cs typeface="+mn-cs"/>
              </a:rPr>
              <a:t> SQL</a:t>
            </a:r>
            <a:r>
              <a:rPr lang="zh-CN" altLang="zh-CN" sz="1200" kern="1200" dirty="0">
                <a:solidFill>
                  <a:schemeClr val="tx1"/>
                </a:solidFill>
                <a:latin typeface="+mn-lt"/>
                <a:ea typeface="+mn-ea"/>
                <a:cs typeface="+mn-cs"/>
              </a:rPr>
              <a:t>。在编辑器中完成更改之后，记得保存并退出，此时将回到显示已更改</a:t>
            </a:r>
            <a:r>
              <a:rPr lang="en-US" altLang="zh-CN" sz="1200" kern="1200" dirty="0">
                <a:solidFill>
                  <a:schemeClr val="tx1"/>
                </a:solidFill>
                <a:latin typeface="+mn-lt"/>
                <a:ea typeface="+mn-ea"/>
                <a:cs typeface="+mn-cs"/>
              </a:rPr>
              <a:t> SQL </a:t>
            </a:r>
            <a:r>
              <a:rPr lang="zh-CN" altLang="zh-CN" sz="1200" kern="1200" dirty="0">
                <a:solidFill>
                  <a:schemeClr val="tx1"/>
                </a:solidFill>
                <a:latin typeface="+mn-lt"/>
                <a:ea typeface="+mn-ea"/>
                <a:cs typeface="+mn-cs"/>
              </a:rPr>
              <a:t>的</a:t>
            </a:r>
            <a:r>
              <a:rPr lang="en-US" altLang="zh-CN" sz="1200" kern="1200" dirty="0">
                <a:solidFill>
                  <a:schemeClr val="tx1"/>
                </a:solidFill>
                <a:latin typeface="+mn-lt"/>
                <a:ea typeface="+mn-ea"/>
                <a:cs typeface="+mn-cs"/>
              </a:rPr>
              <a:t> dbaccess </a:t>
            </a:r>
            <a:r>
              <a:rPr lang="zh-CN" altLang="zh-CN" sz="1200" kern="1200" dirty="0">
                <a:solidFill>
                  <a:schemeClr val="tx1"/>
                </a:solidFill>
                <a:latin typeface="+mn-lt"/>
                <a:ea typeface="+mn-ea"/>
                <a:cs typeface="+mn-cs"/>
              </a:rPr>
              <a:t>屏幕。</a:t>
            </a:r>
          </a:p>
          <a:p>
            <a:endParaRPr lang="zh-CN" altLang="en-US" dirty="0"/>
          </a:p>
        </p:txBody>
      </p:sp>
      <p:sp>
        <p:nvSpPr>
          <p:cNvPr id="4" name="灯片编号占位符 3"/>
          <p:cNvSpPr>
            <a:spLocks noGrp="1"/>
          </p:cNvSpPr>
          <p:nvPr>
            <p:ph type="sldNum" sz="quarter" idx="10"/>
          </p:nvPr>
        </p:nvSpPr>
        <p:spPr/>
        <p:txBody>
          <a:bodyPr/>
          <a:lstStyle/>
          <a:p>
            <a:pPr>
              <a:defRPr/>
            </a:pPr>
            <a:fld id="{4B37621B-8712-439F-AD62-D011FD133EC3}" type="slidenum">
              <a:rPr lang="zh-CN" altLang="en-US" smtClean="0"/>
              <a:t>12</a:t>
            </a:fld>
            <a:endParaRPr lang="zh-CN" altLang="en-US"/>
          </a:p>
        </p:txBody>
      </p:sp>
    </p:spTree>
    <p:extLst>
      <p:ext uri="{BB962C8B-B14F-4D97-AF65-F5344CB8AC3E}">
        <p14:creationId xmlns:p14="http://schemas.microsoft.com/office/powerpoint/2010/main" val="193927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B37621B-8712-439F-AD62-D011FD133EC3}" type="slidenum">
              <a:rPr lang="zh-CN" altLang="en-US" smtClean="0"/>
              <a:t>13</a:t>
            </a:fld>
            <a:endParaRPr lang="zh-CN" altLang="en-US"/>
          </a:p>
        </p:txBody>
      </p:sp>
    </p:spTree>
    <p:extLst>
      <p:ext uri="{BB962C8B-B14F-4D97-AF65-F5344CB8AC3E}">
        <p14:creationId xmlns:p14="http://schemas.microsoft.com/office/powerpoint/2010/main" val="98378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a:solidFill>
                  <a:schemeClr val="tx1"/>
                </a:solidFill>
                <a:latin typeface="+mn-lt"/>
                <a:ea typeface="+mn-ea"/>
                <a:cs typeface="+mn-cs"/>
              </a:rPr>
              <a:t>1.</a:t>
            </a:r>
            <a:r>
              <a:rPr lang="zh-CN" altLang="en-US" sz="1200" kern="1200" dirty="0">
                <a:solidFill>
                  <a:schemeClr val="tx1"/>
                </a:solidFill>
                <a:latin typeface="+mn-lt"/>
                <a:ea typeface="+mn-ea"/>
                <a:cs typeface="+mn-cs"/>
              </a:rPr>
              <a:t>输入 </a:t>
            </a:r>
            <a:r>
              <a:rPr lang="en-US" altLang="zh-CN" sz="1200" kern="1200" dirty="0">
                <a:solidFill>
                  <a:schemeClr val="tx1"/>
                </a:solidFill>
                <a:latin typeface="+mn-lt"/>
                <a:ea typeface="+mn-ea"/>
                <a:cs typeface="+mn-cs"/>
              </a:rPr>
              <a:t>SQL </a:t>
            </a:r>
            <a:r>
              <a:rPr lang="zh-CN" altLang="en-US" sz="1200" kern="1200" dirty="0">
                <a:solidFill>
                  <a:schemeClr val="tx1"/>
                </a:solidFill>
                <a:latin typeface="+mn-lt"/>
                <a:ea typeface="+mn-ea"/>
                <a:cs typeface="+mn-cs"/>
              </a:rPr>
              <a:t>语句时，可以使用 </a:t>
            </a:r>
            <a:r>
              <a:rPr lang="en-US" altLang="zh-CN" sz="1200" kern="1200" dirty="0">
                <a:solidFill>
                  <a:schemeClr val="tx1"/>
                </a:solidFill>
                <a:latin typeface="+mn-lt"/>
                <a:ea typeface="+mn-ea"/>
                <a:cs typeface="+mn-cs"/>
              </a:rPr>
              <a:t>Ctrl+</a:t>
            </a:r>
            <a:r>
              <a:rPr lang="en-US" altLang="zh-CN" sz="1200" kern="1200" baseline="0" dirty="0">
                <a:solidFill>
                  <a:schemeClr val="tx1"/>
                </a:solidFill>
                <a:latin typeface="+mn-lt"/>
                <a:ea typeface="+mn-ea"/>
                <a:cs typeface="+mn-cs"/>
              </a:rPr>
              <a:t> Backspace </a:t>
            </a:r>
            <a:r>
              <a:rPr lang="zh-CN" altLang="en-US" sz="1200" kern="1200" baseline="0" dirty="0">
                <a:solidFill>
                  <a:schemeClr val="tx1"/>
                </a:solidFill>
                <a:latin typeface="+mn-lt"/>
                <a:ea typeface="+mn-ea"/>
                <a:cs typeface="+mn-cs"/>
              </a:rPr>
              <a:t>删除之前的字符。</a:t>
            </a:r>
            <a:endParaRPr lang="en-US" altLang="zh-CN" sz="1200" kern="1200" dirty="0">
              <a:solidFill>
                <a:schemeClr val="tx1"/>
              </a:solidFill>
              <a:latin typeface="+mn-lt"/>
              <a:ea typeface="+mn-ea"/>
              <a:cs typeface="+mn-cs"/>
            </a:endParaRPr>
          </a:p>
          <a:p>
            <a:r>
              <a:rPr lang="en-US" altLang="zh-CN" sz="1200" kern="1200" dirty="0">
                <a:solidFill>
                  <a:schemeClr val="tx1"/>
                </a:solidFill>
                <a:latin typeface="+mn-lt"/>
                <a:ea typeface="+mn-ea"/>
                <a:cs typeface="+mn-cs"/>
              </a:rPr>
              <a:t>2.</a:t>
            </a:r>
            <a:r>
              <a:rPr lang="zh-CN" altLang="zh-CN" sz="1200" kern="1200" dirty="0">
                <a:solidFill>
                  <a:schemeClr val="tx1"/>
                </a:solidFill>
                <a:latin typeface="+mn-lt"/>
                <a:ea typeface="+mn-ea"/>
                <a:cs typeface="+mn-cs"/>
              </a:rPr>
              <a:t>中断的组合键</a:t>
            </a:r>
            <a:r>
              <a:rPr lang="zh-CN" altLang="en-US" sz="1200" kern="1200" dirty="0">
                <a:solidFill>
                  <a:schemeClr val="tx1"/>
                </a:solidFill>
                <a:latin typeface="+mn-lt"/>
                <a:ea typeface="+mn-ea"/>
                <a:cs typeface="+mn-cs"/>
              </a:rPr>
              <a:t>也可以</a:t>
            </a:r>
            <a:r>
              <a:rPr lang="zh-CN" altLang="zh-CN" sz="1200" kern="1200" dirty="0">
                <a:solidFill>
                  <a:schemeClr val="tx1"/>
                </a:solidFill>
                <a:latin typeface="+mn-lt"/>
                <a:ea typeface="+mn-ea"/>
                <a:cs typeface="+mn-cs"/>
              </a:rPr>
              <a:t>为</a:t>
            </a:r>
            <a:r>
              <a:rPr lang="en-US" altLang="zh-CN" sz="1200" kern="1200" dirty="0">
                <a:solidFill>
                  <a:schemeClr val="tx1"/>
                </a:solidFill>
                <a:latin typeface="+mn-lt"/>
                <a:ea typeface="+mn-ea"/>
                <a:cs typeface="+mn-cs"/>
              </a:rPr>
              <a:t> </a:t>
            </a:r>
            <a:r>
              <a:rPr lang="en-US" altLang="zh-CN" sz="1200" kern="1200" dirty="0" err="1">
                <a:solidFill>
                  <a:schemeClr val="tx1"/>
                </a:solidFill>
                <a:latin typeface="+mn-lt"/>
                <a:ea typeface="+mn-ea"/>
                <a:cs typeface="+mn-cs"/>
              </a:rPr>
              <a:t>Ctrl+C</a:t>
            </a:r>
            <a:r>
              <a:rPr lang="zh-CN"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它</a:t>
            </a:r>
            <a:r>
              <a:rPr lang="zh-CN" altLang="zh-CN" sz="1200" kern="1200" dirty="0">
                <a:solidFill>
                  <a:schemeClr val="tx1"/>
                </a:solidFill>
                <a:latin typeface="+mn-lt"/>
                <a:ea typeface="+mn-ea"/>
                <a:cs typeface="+mn-cs"/>
              </a:rPr>
              <a:t>取决于终端</a:t>
            </a:r>
            <a:r>
              <a:rPr lang="en-US" altLang="zh-CN" sz="1200" kern="1200" dirty="0">
                <a:solidFill>
                  <a:schemeClr val="tx1"/>
                </a:solidFill>
                <a:latin typeface="+mn-lt"/>
                <a:ea typeface="+mn-ea"/>
                <a:cs typeface="+mn-cs"/>
              </a:rPr>
              <a:t> I/O </a:t>
            </a:r>
            <a:r>
              <a:rPr lang="zh-CN" altLang="zh-CN" sz="1200" kern="1200" dirty="0">
                <a:solidFill>
                  <a:schemeClr val="tx1"/>
                </a:solidFill>
                <a:latin typeface="+mn-lt"/>
                <a:ea typeface="+mn-ea"/>
                <a:cs typeface="+mn-cs"/>
              </a:rPr>
              <a:t>选项。</a:t>
            </a:r>
            <a:r>
              <a:rPr lang="zh-CN" altLang="en-US" sz="1200" kern="1200" dirty="0">
                <a:solidFill>
                  <a:schemeClr val="tx1"/>
                </a:solidFill>
                <a:latin typeface="+mn-lt"/>
                <a:ea typeface="+mn-ea"/>
                <a:cs typeface="+mn-cs"/>
              </a:rPr>
              <a:t>可以</a:t>
            </a:r>
            <a:r>
              <a:rPr lang="zh-CN" altLang="zh-CN" sz="1200" kern="1200" dirty="0">
                <a:solidFill>
                  <a:schemeClr val="tx1"/>
                </a:solidFill>
                <a:latin typeface="+mn-lt"/>
                <a:ea typeface="+mn-ea"/>
                <a:cs typeface="+mn-cs"/>
              </a:rPr>
              <a:t>使用 </a:t>
            </a:r>
            <a:r>
              <a:rPr lang="en-US" altLang="zh-CN" sz="1200" kern="1200" dirty="0" err="1">
                <a:solidFill>
                  <a:schemeClr val="tx1"/>
                </a:solidFill>
                <a:latin typeface="+mn-lt"/>
                <a:ea typeface="+mn-ea"/>
                <a:cs typeface="+mn-cs"/>
              </a:rPr>
              <a:t>stty</a:t>
            </a:r>
            <a:r>
              <a:rPr lang="en-US" altLang="zh-CN" sz="1200" kern="1200" dirty="0">
                <a:solidFill>
                  <a:schemeClr val="tx1"/>
                </a:solidFill>
                <a:latin typeface="+mn-lt"/>
                <a:ea typeface="+mn-ea"/>
                <a:cs typeface="+mn-cs"/>
              </a:rPr>
              <a:t> -a </a:t>
            </a:r>
            <a:r>
              <a:rPr lang="zh-CN" altLang="zh-CN" sz="1200" kern="1200" dirty="0">
                <a:solidFill>
                  <a:schemeClr val="tx1"/>
                </a:solidFill>
                <a:latin typeface="+mn-lt"/>
                <a:ea typeface="+mn-ea"/>
                <a:cs typeface="+mn-cs"/>
              </a:rPr>
              <a:t>查看中断设置</a:t>
            </a:r>
            <a:r>
              <a:rPr lang="zh-CN" altLang="en-US" sz="1200" kern="1200" dirty="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pPr>
              <a:defRPr/>
            </a:pPr>
            <a:fld id="{4B37621B-8712-439F-AD62-D011FD133EC3}" type="slidenum">
              <a:rPr lang="zh-CN" altLang="en-US" smtClean="0"/>
              <a:t>14</a:t>
            </a:fld>
            <a:endParaRPr lang="zh-CN" altLang="en-US"/>
          </a:p>
        </p:txBody>
      </p:sp>
    </p:spTree>
    <p:extLst>
      <p:ext uri="{BB962C8B-B14F-4D97-AF65-F5344CB8AC3E}">
        <p14:creationId xmlns:p14="http://schemas.microsoft.com/office/powerpoint/2010/main" val="97863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B37621B-8712-439F-AD62-D011FD133EC3}" type="slidenum">
              <a:rPr lang="zh-CN" altLang="en-US" smtClean="0"/>
              <a:t>15</a:t>
            </a:fld>
            <a:endParaRPr lang="zh-CN" altLang="en-US"/>
          </a:p>
        </p:txBody>
      </p:sp>
    </p:spTree>
    <p:extLst>
      <p:ext uri="{BB962C8B-B14F-4D97-AF65-F5344CB8AC3E}">
        <p14:creationId xmlns:p14="http://schemas.microsoft.com/office/powerpoint/2010/main" val="3142375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封面">
    <p:spTree>
      <p:nvGrpSpPr>
        <p:cNvPr id="1" name=""/>
        <p:cNvGrpSpPr/>
        <p:nvPr/>
      </p:nvGrpSpPr>
      <p:grpSpPr>
        <a:xfrm>
          <a:off x="0" y="0"/>
          <a:ext cx="0" cy="0"/>
          <a:chOff x="0" y="0"/>
          <a:chExt cx="0" cy="0"/>
        </a:xfrm>
      </p:grpSpPr>
      <p:sp>
        <p:nvSpPr>
          <p:cNvPr id="3"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5715B"/>
              </a:gs>
              <a:gs pos="71000">
                <a:srgbClr val="B82E2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pic>
        <p:nvPicPr>
          <p:cNvPr id="14" name="图片 13" descr="01-封面.jpg"/>
          <p:cNvPicPr>
            <a:picLocks noChangeAspect="1"/>
          </p:cNvPicPr>
          <p:nvPr userDrawn="1"/>
        </p:nvPicPr>
        <p:blipFill>
          <a:blip r:embed="rId2" cstate="print"/>
          <a:stretch>
            <a:fillRect/>
          </a:stretch>
        </p:blipFill>
        <p:spPr>
          <a:xfrm>
            <a:off x="0" y="0"/>
            <a:ext cx="12192000" cy="6858000"/>
          </a:xfrm>
          <a:prstGeom prst="rect">
            <a:avLst/>
          </a:prstGeom>
        </p:spPr>
      </p:pic>
      <p:sp>
        <p:nvSpPr>
          <p:cNvPr id="10" name="副标题 10"/>
          <p:cNvSpPr txBox="1"/>
          <p:nvPr userDrawn="1"/>
        </p:nvSpPr>
        <p:spPr bwMode="auto">
          <a:xfrm>
            <a:off x="9240716" y="601711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380" kern="0" spc="100" dirty="0">
                <a:latin typeface="微软雅黑" panose="020B0503020204020204" pitchFamily="34" charset="-122"/>
                <a:ea typeface="微软雅黑" panose="020B0503020204020204" pitchFamily="34" charset="-122"/>
              </a:rPr>
              <a:t>南大通用数据技术股份有限公司</a:t>
            </a:r>
          </a:p>
        </p:txBody>
      </p:sp>
      <p:sp>
        <p:nvSpPr>
          <p:cNvPr id="11" name="TextBox 9"/>
          <p:cNvSpPr>
            <a:spLocks noChangeArrowheads="1"/>
          </p:cNvSpPr>
          <p:nvPr userDrawn="1"/>
        </p:nvSpPr>
        <p:spPr bwMode="auto">
          <a:xfrm>
            <a:off x="98175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201</a:t>
            </a:r>
            <a:r>
              <a:rPr lang="en-US"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9</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2" name="文本框 1"/>
          <p:cNvSpPr txBox="1">
            <a:spLocks noChangeArrowheads="1"/>
          </p:cNvSpPr>
          <p:nvPr userDrawn="1"/>
        </p:nvSpPr>
        <p:spPr bwMode="auto">
          <a:xfrm>
            <a:off x="227398" y="2690706"/>
            <a:ext cx="3288080" cy="323165"/>
          </a:xfrm>
          <a:prstGeom prst="rect">
            <a:avLst/>
          </a:prstGeom>
          <a:noFill/>
          <a:ln w="9525">
            <a:noFill/>
            <a:miter lim="800000"/>
          </a:ln>
        </p:spPr>
        <p:txBody>
          <a:bodyPr wrap="none">
            <a:spAutoFit/>
          </a:bodyPr>
          <a:lstStyle/>
          <a:p>
            <a:r>
              <a:rPr lang="zh-CN" altLang="en-US" sz="1500" b="1" spc="650" baseline="0" dirty="0">
                <a:solidFill>
                  <a:srgbClr val="494545"/>
                </a:solidFill>
                <a:latin typeface="微软雅黑" panose="020B0503020204020204" pitchFamily="34" charset="-122"/>
                <a:ea typeface="微软雅黑" panose="020B0503020204020204" pitchFamily="34" charset="-122"/>
              </a:rPr>
              <a:t>让世界用上中国的数据库</a:t>
            </a:r>
          </a:p>
        </p:txBody>
      </p:sp>
      <p:sp>
        <p:nvSpPr>
          <p:cNvPr id="19" name="标题 1"/>
          <p:cNvSpPr>
            <a:spLocks noGrp="1"/>
          </p:cNvSpPr>
          <p:nvPr>
            <p:ph type="title" hasCustomPrompt="1"/>
          </p:nvPr>
        </p:nvSpPr>
        <p:spPr>
          <a:xfrm>
            <a:off x="5506720" y="2395515"/>
            <a:ext cx="6461760" cy="569447"/>
          </a:xfrm>
          <a:prstGeom prst="rect">
            <a:avLst/>
          </a:prstGeom>
          <a:noFill/>
          <a:ln>
            <a:noFill/>
          </a:ln>
        </p:spPr>
        <p:txBody>
          <a:bodyPr/>
          <a:lstStyle>
            <a:lvl1pPr algn="ctr">
              <a:lnSpc>
                <a:spcPct val="100000"/>
              </a:lnSpc>
              <a:defRPr sz="3200" b="1" spc="100" baseline="0">
                <a:solidFill>
                  <a:srgbClr val="494545"/>
                </a:solidFill>
                <a:latin typeface="微软雅黑" panose="020B0503020204020204" pitchFamily="34" charset="-122"/>
                <a:ea typeface="微软雅黑" panose="020B0503020204020204" pitchFamily="34" charset="-122"/>
              </a:defRPr>
            </a:lvl1pPr>
          </a:lstStyle>
          <a:p>
            <a:r>
              <a:rPr lang="zh-CN" altLang="en-US" dirty="0"/>
              <a:t>南大通用数据技术股份有限公司</a:t>
            </a:r>
          </a:p>
        </p:txBody>
      </p:sp>
      <p:sp>
        <p:nvSpPr>
          <p:cNvPr id="13" name="副标题 10"/>
          <p:cNvSpPr txBox="1"/>
          <p:nvPr userDrawn="1"/>
        </p:nvSpPr>
        <p:spPr bwMode="auto">
          <a:xfrm>
            <a:off x="836148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300" kern="0" spc="0" baseline="0" dirty="0">
                <a:latin typeface="微软雅黑" panose="020B0503020204020204" pitchFamily="34" charset="-122"/>
                <a:ea typeface="微软雅黑" panose="020B0503020204020204" pitchFamily="34" charset="-122"/>
              </a:rPr>
              <a:t>General Data Technology </a:t>
            </a:r>
            <a:r>
              <a:rPr lang="en-US" altLang="zh-CN" sz="1300" kern="0" spc="0" baseline="0" dirty="0" err="1">
                <a:latin typeface="微软雅黑" panose="020B0503020204020204" pitchFamily="34" charset="-122"/>
                <a:ea typeface="微软雅黑" panose="020B0503020204020204" pitchFamily="34" charset="-122"/>
              </a:rPr>
              <a:t>Co.,Ltd</a:t>
            </a:r>
            <a:endParaRPr lang="zh-CN" altLang="en-US" sz="1300" kern="0" spc="0" baseline="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Title&amp;空白页">
    <p:spTree>
      <p:nvGrpSpPr>
        <p:cNvPr id="1" name=""/>
        <p:cNvGrpSpPr/>
        <p:nvPr/>
      </p:nvGrpSpPr>
      <p:grpSpPr>
        <a:xfrm>
          <a:off x="0" y="0"/>
          <a:ext cx="0" cy="0"/>
          <a:chOff x="0" y="0"/>
          <a:chExt cx="0" cy="0"/>
        </a:xfrm>
      </p:grpSpPr>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4" name="TextBox 3"/>
          <p:cNvSpPr txBox="1"/>
          <p:nvPr userDrawn="1"/>
        </p:nvSpPr>
        <p:spPr bwMode="auto">
          <a:xfrm>
            <a:off x="5221105" y="6533909"/>
            <a:ext cx="494045"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t>‹#›</a:t>
            </a:fld>
            <a:r>
              <a:rPr lang="zh-CN" altLang="en-US"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687" y="6372451"/>
            <a:ext cx="1811337" cy="5889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6_仅标题">
    <p:spTree>
      <p:nvGrpSpPr>
        <p:cNvPr id="1" name=""/>
        <p:cNvGrpSpPr/>
        <p:nvPr/>
      </p:nvGrpSpPr>
      <p:grpSpPr>
        <a:xfrm>
          <a:off x="0" y="0"/>
          <a:ext cx="0" cy="0"/>
          <a:chOff x="0" y="0"/>
          <a:chExt cx="0" cy="0"/>
        </a:xfrm>
      </p:grpSpPr>
      <p:sp>
        <p:nvSpPr>
          <p:cNvPr id="18"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687" y="6372451"/>
            <a:ext cx="1811337" cy="588930"/>
          </a:xfrm>
          <a:prstGeom prst="rect">
            <a:avLst/>
          </a:prstGeom>
        </p:spPr>
      </p:pic>
      <p:sp>
        <p:nvSpPr>
          <p:cNvPr id="6" name="TextBox 5"/>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bwMode="auto">
          <a:xfrm>
            <a:off x="5221105" y="6533909"/>
            <a:ext cx="494045"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t>‹#›</a:t>
            </a:fld>
            <a:r>
              <a:rPr lang="zh-CN" altLang="en-US"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18"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687" y="6372451"/>
            <a:ext cx="1811337" cy="588930"/>
          </a:xfrm>
          <a:prstGeom prst="rect">
            <a:avLst/>
          </a:prstGeom>
        </p:spPr>
      </p:pic>
      <p:sp>
        <p:nvSpPr>
          <p:cNvPr id="6" name="TextBox 5"/>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bwMode="auto">
          <a:xfrm>
            <a:off x="5221105" y="6533909"/>
            <a:ext cx="494045"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t>‹#›</a:t>
            </a:fld>
            <a:r>
              <a:rPr lang="zh-CN" altLang="en-US"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Title&amp;文字图片">
    <p:spTree>
      <p:nvGrpSpPr>
        <p:cNvPr id="1" name=""/>
        <p:cNvGrpSpPr/>
        <p:nvPr/>
      </p:nvGrpSpPr>
      <p:grpSpPr>
        <a:xfrm>
          <a:off x="0" y="0"/>
          <a:ext cx="0" cy="0"/>
          <a:chOff x="0" y="0"/>
          <a:chExt cx="0" cy="0"/>
        </a:xfrm>
      </p:grpSpPr>
      <p:sp>
        <p:nvSpPr>
          <p:cNvPr id="20" name="TextBox 19"/>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21" name="直接连接符 20"/>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22"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23" name="文本占位符 11"/>
          <p:cNvSpPr>
            <a:spLocks noGrp="1"/>
          </p:cNvSpPr>
          <p:nvPr>
            <p:ph type="body" sz="quarter" idx="10" hasCustomPrompt="1"/>
          </p:nvPr>
        </p:nvSpPr>
        <p:spPr>
          <a:xfrm>
            <a:off x="6177280" y="1248508"/>
            <a:ext cx="5297170" cy="4888767"/>
          </a:xfrm>
          <a:prstGeom prst="rect">
            <a:avLst/>
          </a:prstGeom>
        </p:spPr>
        <p:txBody>
          <a:bodyPr/>
          <a:lstStyle>
            <a:lvl1pPr>
              <a:lnSpc>
                <a:spcPct val="100000"/>
              </a:lnSpc>
              <a:buFontTx/>
              <a:buBlip>
                <a:blip r:embed="rId2"/>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8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a:t>第一级</a:t>
            </a:r>
          </a:p>
          <a:p>
            <a:pPr lvl="1"/>
            <a:r>
              <a:rPr lang="zh-CN" altLang="en-US" dirty="0"/>
              <a:t>第二级</a:t>
            </a:r>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687" y="6372451"/>
            <a:ext cx="1811337" cy="588930"/>
          </a:xfrm>
          <a:prstGeom prst="rect">
            <a:avLst/>
          </a:prstGeom>
        </p:spPr>
      </p:pic>
      <p:sp>
        <p:nvSpPr>
          <p:cNvPr id="12" name="TextBox 11"/>
          <p:cNvSpPr txBox="1"/>
          <p:nvPr userDrawn="1"/>
        </p:nvSpPr>
        <p:spPr bwMode="auto">
          <a:xfrm>
            <a:off x="5221105" y="6533909"/>
            <a:ext cx="494045"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t>‹#›</a:t>
            </a:fld>
            <a:r>
              <a:rPr lang="zh-CN" altLang="en-US"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封底">
    <p:spTree>
      <p:nvGrpSpPr>
        <p:cNvPr id="1" name=""/>
        <p:cNvGrpSpPr/>
        <p:nvPr/>
      </p:nvGrpSpPr>
      <p:grpSpPr>
        <a:xfrm>
          <a:off x="0" y="0"/>
          <a:ext cx="0" cy="0"/>
          <a:chOff x="0" y="0"/>
          <a:chExt cx="0" cy="0"/>
        </a:xfrm>
      </p:grpSpPr>
      <p:pic>
        <p:nvPicPr>
          <p:cNvPr id="9" name="图片 8" descr="01-封底.jpg"/>
          <p:cNvPicPr>
            <a:picLocks noChangeAspect="1"/>
          </p:cNvPicPr>
          <p:nvPr userDrawn="1"/>
        </p:nvPicPr>
        <p:blipFill>
          <a:blip r:embed="rId2" cstate="print"/>
          <a:stretch>
            <a:fillRect/>
          </a:stretch>
        </p:blipFill>
        <p:spPr>
          <a:xfrm>
            <a:off x="0" y="0"/>
            <a:ext cx="12192000" cy="6858000"/>
          </a:xfrm>
          <a:prstGeom prst="rect">
            <a:avLst/>
          </a:prstGeom>
        </p:spPr>
      </p:pic>
      <p:sp>
        <p:nvSpPr>
          <p:cNvPr id="12" name="副标题 10"/>
          <p:cNvSpPr txBox="1"/>
          <p:nvPr userDrawn="1"/>
        </p:nvSpPr>
        <p:spPr bwMode="auto">
          <a:xfrm>
            <a:off x="9037516" y="605775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200" kern="0" spc="150" baseline="0" dirty="0">
                <a:latin typeface="微软雅黑" panose="020B0503020204020204" pitchFamily="34" charset="-122"/>
                <a:ea typeface="微软雅黑" panose="020B0503020204020204" pitchFamily="34" charset="-122"/>
              </a:rPr>
              <a:t>南大通用数据技术股份有限公司</a:t>
            </a:r>
          </a:p>
        </p:txBody>
      </p:sp>
      <p:sp>
        <p:nvSpPr>
          <p:cNvPr id="14" name="TextBox 9"/>
          <p:cNvSpPr>
            <a:spLocks noChangeArrowheads="1"/>
          </p:cNvSpPr>
          <p:nvPr userDrawn="1"/>
        </p:nvSpPr>
        <p:spPr bwMode="auto">
          <a:xfrm>
            <a:off x="96143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201</a:t>
            </a:r>
            <a:r>
              <a:rPr lang="en-US"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9</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7" name="标题 1"/>
          <p:cNvSpPr>
            <a:spLocks noGrp="1"/>
          </p:cNvSpPr>
          <p:nvPr>
            <p:ph type="title" hasCustomPrompt="1"/>
          </p:nvPr>
        </p:nvSpPr>
        <p:spPr>
          <a:xfrm>
            <a:off x="2236371" y="3381035"/>
            <a:ext cx="7816361" cy="611845"/>
          </a:xfrm>
          <a:prstGeom prst="rect">
            <a:avLst/>
          </a:prstGeom>
        </p:spPr>
        <p:txBody>
          <a:bodyPr/>
          <a:lstStyle>
            <a:lvl1pPr algn="ctr">
              <a:lnSpc>
                <a:spcPct val="100000"/>
              </a:lnSpc>
              <a:defRPr sz="3200" b="1" spc="100" baseline="0">
                <a:solidFill>
                  <a:srgbClr val="5A6783"/>
                </a:solidFill>
                <a:latin typeface="微软雅黑" panose="020B0503020204020204" pitchFamily="34" charset="-122"/>
                <a:ea typeface="微软雅黑" panose="020B0503020204020204" pitchFamily="34" charset="-122"/>
              </a:defRPr>
            </a:lvl1pPr>
          </a:lstStyle>
          <a:p>
            <a:r>
              <a:rPr lang="en-US" altLang="zh-CN" dirty="0"/>
              <a:t>Thank you</a:t>
            </a:r>
            <a:r>
              <a:rPr lang="zh-CN" altLang="en-US" dirty="0"/>
              <a:t>！</a:t>
            </a:r>
          </a:p>
        </p:txBody>
      </p:sp>
      <p:sp>
        <p:nvSpPr>
          <p:cNvPr id="18" name="副标题 10"/>
          <p:cNvSpPr txBox="1"/>
          <p:nvPr userDrawn="1"/>
        </p:nvSpPr>
        <p:spPr bwMode="auto">
          <a:xfrm>
            <a:off x="813796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200" kern="0" spc="0" baseline="0" dirty="0">
                <a:latin typeface="微软雅黑" panose="020B0503020204020204" pitchFamily="34" charset="-122"/>
                <a:ea typeface="微软雅黑" panose="020B0503020204020204" pitchFamily="34" charset="-122"/>
              </a:rPr>
              <a:t>General Data Technology </a:t>
            </a:r>
            <a:r>
              <a:rPr lang="en-US" altLang="zh-CN" sz="1200" kern="0" spc="0" baseline="0" dirty="0" err="1">
                <a:latin typeface="微软雅黑" panose="020B0503020204020204" pitchFamily="34" charset="-122"/>
                <a:ea typeface="微软雅黑" panose="020B0503020204020204" pitchFamily="34" charset="-122"/>
              </a:rPr>
              <a:t>Co.,Ltd</a:t>
            </a:r>
            <a:endParaRPr lang="zh-CN" altLang="en-US" sz="1200" kern="0" spc="0" baseline="0" dirty="0">
              <a:latin typeface="微软雅黑" panose="020B0503020204020204" pitchFamily="34" charset="-122"/>
              <a:ea typeface="微软雅黑" panose="020B0503020204020204" pitchFamily="34" charset="-122"/>
            </a:endParaRPr>
          </a:p>
        </p:txBody>
      </p:sp>
      <p:sp>
        <p:nvSpPr>
          <p:cNvPr id="20" name="标题 1"/>
          <p:cNvSpPr txBox="1"/>
          <p:nvPr userDrawn="1"/>
        </p:nvSpPr>
        <p:spPr>
          <a:xfrm>
            <a:off x="4445779" y="1516752"/>
            <a:ext cx="3189069" cy="1582048"/>
          </a:xfrm>
          <a:prstGeom prst="rect">
            <a:avLst/>
          </a:prstGeom>
        </p:spPr>
        <p:txBody>
          <a:bodyPr/>
          <a:lstStyle>
            <a:lvl1pPr algn="ctr">
              <a:lnSpc>
                <a:spcPct val="100000"/>
              </a:lnSpc>
              <a:defRPr sz="3200" b="1" spc="100" baseline="0">
                <a:solidFill>
                  <a:schemeClr val="bg2">
                    <a:lumMod val="2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600" b="0" i="0" u="none" strike="noStrike" kern="1200" cap="none" spc="200" normalizeH="0" baseline="0" noProof="0" dirty="0">
                <a:ln>
                  <a:noFill/>
                </a:ln>
                <a:solidFill>
                  <a:srgbClr val="B81C22"/>
                </a:solidFill>
                <a:effectLst/>
                <a:uLnTx/>
                <a:uFillTx/>
                <a:latin typeface="微软雅黑" panose="020B0503020204020204" pitchFamily="34" charset="-122"/>
                <a:ea typeface="微软雅黑" panose="020B0503020204020204" pitchFamily="34" charset="-122"/>
                <a:cs typeface="+mj-cs"/>
              </a:rPr>
              <a:t>Q&amp;A</a:t>
            </a:r>
            <a:endParaRPr kumimoji="0" lang="zh-CN" altLang="en-US" sz="9600" b="0" i="0" u="none" strike="noStrike" kern="1200" cap="none" spc="200" normalizeH="0" baseline="0" noProof="0" dirty="0">
              <a:ln>
                <a:noFill/>
              </a:ln>
              <a:solidFill>
                <a:srgbClr val="B81C22"/>
              </a:solidFill>
              <a:effectLst/>
              <a:uLnTx/>
              <a:uFillTx/>
              <a:latin typeface="微软雅黑" panose="020B0503020204020204" pitchFamily="34" charset="-122"/>
              <a:ea typeface="微软雅黑" panose="020B0503020204020204" pitchFamily="34" charset="-122"/>
              <a:cs typeface="+mj-cs"/>
            </a:endParaRPr>
          </a:p>
        </p:txBody>
      </p:sp>
      <p:pic>
        <p:nvPicPr>
          <p:cNvPr id="21" name="Picture 2"/>
          <p:cNvPicPr>
            <a:picLocks noChangeAspect="1" noChangeArrowheads="1"/>
          </p:cNvPicPr>
          <p:nvPr userDrawn="1"/>
        </p:nvPicPr>
        <p:blipFill>
          <a:blip r:embed="rId3" cstate="print"/>
          <a:srcRect/>
          <a:stretch>
            <a:fillRect/>
          </a:stretch>
        </p:blipFill>
        <p:spPr bwMode="auto">
          <a:xfrm>
            <a:off x="9220200" y="5502132"/>
            <a:ext cx="2654300" cy="462085"/>
          </a:xfrm>
          <a:prstGeom prst="rect">
            <a:avLst/>
          </a:prstGeom>
          <a:noFill/>
          <a:ln w="9525">
            <a:noFill/>
            <a:miter lim="800000"/>
            <a:headEnd/>
            <a:tailEnd/>
          </a:ln>
        </p:spPr>
      </p:pic>
      <p:sp>
        <p:nvSpPr>
          <p:cNvPr id="22" name="文本框 1"/>
          <p:cNvSpPr txBox="1"/>
          <p:nvPr userDrawn="1"/>
        </p:nvSpPr>
        <p:spPr bwMode="auto">
          <a:xfrm>
            <a:off x="8030943" y="6430656"/>
            <a:ext cx="917239" cy="261610"/>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r>
              <a:rPr lang="en-US" altLang="zh-CN" sz="1100" b="0" kern="0" dirty="0">
                <a:solidFill>
                  <a:schemeClr val="tx1"/>
                </a:solidFill>
                <a:latin typeface="微软雅黑" panose="020B0503020204020204" pitchFamily="34" charset="-122"/>
                <a:ea typeface="微软雅黑" panose="020B0503020204020204" pitchFamily="34" charset="-122"/>
                <a:cs typeface="+mj-cs"/>
              </a:rPr>
              <a:t>GBASE</a:t>
            </a:r>
            <a:r>
              <a:rPr lang="zh-CN" altLang="en-US" sz="1100" b="0" kern="0" dirty="0">
                <a:solidFill>
                  <a:schemeClr val="tx1"/>
                </a:solidFill>
                <a:latin typeface="微软雅黑" panose="020B0503020204020204" pitchFamily="34" charset="-122"/>
                <a:ea typeface="微软雅黑" panose="020B0503020204020204" pitchFamily="34" charset="-122"/>
                <a:cs typeface="+mj-cs"/>
              </a:rPr>
              <a:t>官微</a:t>
            </a:r>
          </a:p>
        </p:txBody>
      </p:sp>
      <p:pic>
        <p:nvPicPr>
          <p:cNvPr id="24" name="图片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500" y="5561132"/>
            <a:ext cx="913832" cy="9138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8" cstate="print"/>
          <a:srcRect/>
          <a:stretch>
            <a:fillRect/>
          </a:stretch>
        </p:blipFill>
        <p:spPr bwMode="auto">
          <a:xfrm>
            <a:off x="0" y="0"/>
            <a:ext cx="12192000" cy="6858000"/>
          </a:xfrm>
          <a:prstGeom prst="rect">
            <a:avLst/>
          </a:prstGeom>
          <a:noFill/>
          <a:ln w="9525">
            <a:noFill/>
            <a:miter lim="800000"/>
            <a:headEnd/>
            <a:tailEnd/>
          </a:ln>
        </p:spPr>
      </p:pic>
      <p:sp>
        <p:nvSpPr>
          <p:cNvPr id="2" name="矩形 1"/>
          <p:cNvSpPr/>
          <p:nvPr userDrawn="1"/>
        </p:nvSpPr>
        <p:spPr>
          <a:xfrm>
            <a:off x="0" y="0"/>
            <a:ext cx="12192000" cy="6858000"/>
          </a:xfrm>
          <a:prstGeom prst="rect">
            <a:avLst/>
          </a:prstGeom>
          <a:gradFill flip="none" rotWithShape="1">
            <a:gsLst>
              <a:gs pos="100000">
                <a:schemeClr val="bg1">
                  <a:alpha val="59000"/>
                </a:schemeClr>
              </a:gs>
              <a:gs pos="0">
                <a:schemeClr val="bg1">
                  <a:alpha val="3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userDrawn="1"/>
        </p:nvSpPr>
        <p:spPr>
          <a:xfrm>
            <a:off x="1586" y="571500"/>
            <a:ext cx="155538" cy="442120"/>
          </a:xfrm>
          <a:prstGeom prst="rect">
            <a:avLst/>
          </a:prstGeom>
          <a:solidFill>
            <a:srgbClr val="DE1208"/>
          </a:solidFill>
          <a:ln>
            <a:solidFill>
              <a:srgbClr val="DE1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9200" y="2395515"/>
            <a:ext cx="7162800" cy="569447"/>
          </a:xfrm>
        </p:spPr>
        <p:txBody>
          <a:bodyPr/>
          <a:lstStyle/>
          <a:p>
            <a:r>
              <a:rPr lang="en-US" altLang="zh-CN" sz="2800" dirty="0"/>
              <a:t>GBase 8s DB-Access </a:t>
            </a:r>
            <a:r>
              <a:rPr lang="zh-CN" altLang="en-US" sz="2800" dirty="0"/>
              <a:t>工具使用介绍</a:t>
            </a:r>
          </a:p>
        </p:txBody>
      </p:sp>
      <p:sp>
        <p:nvSpPr>
          <p:cNvPr id="3" name="TextBox 2"/>
          <p:cNvSpPr txBox="1"/>
          <p:nvPr/>
        </p:nvSpPr>
        <p:spPr bwMode="auto">
          <a:xfrm>
            <a:off x="2388703" y="6563417"/>
            <a:ext cx="506870" cy="276999"/>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D84502BE-93F0-4EA8-A8AA-6F5E8ED668D7}" type="slidenum">
              <a:rPr lang="zh-CN" altLang="en-US" sz="1200" kern="0" spc="200" smtClean="0">
                <a:solidFill>
                  <a:schemeClr val="bg1"/>
                </a:solidFill>
                <a:latin typeface="微软雅黑" panose="020B0503020204020204" pitchFamily="34" charset="-122"/>
                <a:ea typeface="微软雅黑" panose="020B0503020204020204" pitchFamily="34" charset="-122"/>
                <a:cs typeface="+mj-cs"/>
              </a:rPr>
              <a:t>0</a:t>
            </a:fld>
            <a:r>
              <a:rPr lang="en-US" altLang="zh-CN" sz="1200" kern="0" spc="200" dirty="0">
                <a:solidFill>
                  <a:schemeClr val="bg1"/>
                </a:solidFill>
                <a:latin typeface="微软雅黑" panose="020B0503020204020204" pitchFamily="34" charset="-122"/>
                <a:ea typeface="微软雅黑" panose="020B0503020204020204" pitchFamily="34" charset="-122"/>
                <a:cs typeface="+mj-cs"/>
              </a:rPr>
              <a:t>/7</a:t>
            </a:r>
            <a:endParaRPr lang="zh-CN" altLang="en-US" sz="1200" kern="0" spc="200" dirty="0">
              <a:solidFill>
                <a:schemeClr val="bg1"/>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DB-Access </a:t>
            </a:r>
            <a:r>
              <a:rPr lang="zh-CN" altLang="en-US" dirty="0"/>
              <a:t>主要菜单选项概述（</a:t>
            </a:r>
            <a:r>
              <a:rPr lang="en-US" altLang="zh-CN" dirty="0"/>
              <a:t>3</a:t>
            </a:r>
            <a:r>
              <a:rPr lang="zh-CN" altLang="en-US" dirty="0"/>
              <a:t>）</a:t>
            </a:r>
          </a:p>
        </p:txBody>
      </p:sp>
      <p:graphicFrame>
        <p:nvGraphicFramePr>
          <p:cNvPr id="5" name="内容占位符 3"/>
          <p:cNvGraphicFramePr/>
          <p:nvPr/>
        </p:nvGraphicFramePr>
        <p:xfrm>
          <a:off x="1015124" y="1183038"/>
          <a:ext cx="10084676" cy="3978124"/>
        </p:xfrm>
        <a:graphic>
          <a:graphicData uri="http://schemas.openxmlformats.org/drawingml/2006/table">
            <a:tbl>
              <a:tblPr firstRow="1" bandRow="1">
                <a:tableStyleId>{F5AB1C69-6EDB-4FF4-983F-18BD219EF322}</a:tableStyleId>
              </a:tblPr>
              <a:tblGrid>
                <a:gridCol w="2401181">
                  <a:extLst>
                    <a:ext uri="{9D8B030D-6E8A-4147-A177-3AD203B41FA5}">
                      <a16:colId xmlns:a16="http://schemas.microsoft.com/office/drawing/2014/main" xmlns="" val="20000"/>
                    </a:ext>
                  </a:extLst>
                </a:gridCol>
                <a:gridCol w="1972603">
                  <a:extLst>
                    <a:ext uri="{9D8B030D-6E8A-4147-A177-3AD203B41FA5}">
                      <a16:colId xmlns:a16="http://schemas.microsoft.com/office/drawing/2014/main" xmlns="" val="20001"/>
                    </a:ext>
                  </a:extLst>
                </a:gridCol>
                <a:gridCol w="5710892">
                  <a:extLst>
                    <a:ext uri="{9D8B030D-6E8A-4147-A177-3AD203B41FA5}">
                      <a16:colId xmlns:a16="http://schemas.microsoft.com/office/drawing/2014/main" xmlns="" val="20002"/>
                    </a:ext>
                  </a:extLst>
                </a:gridCol>
              </a:tblGrid>
              <a:tr h="517922">
                <a:tc>
                  <a:txBody>
                    <a:bodyPr/>
                    <a:lstStyle/>
                    <a:p>
                      <a:pPr marL="0" indent="127000" algn="ctr" defTabSz="914400" rtl="0" eaLnBrk="1" latinLnBrk="0" hangingPunct="1">
                        <a:spcBef>
                          <a:spcPts val="600"/>
                        </a:spcBef>
                        <a:spcAft>
                          <a:spcPts val="0"/>
                        </a:spcAft>
                      </a:pP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主要菜单选项</a:t>
                      </a:r>
                      <a:endParaRPr lang="zh-CN" sz="1800" b="1" kern="100" dirty="0">
                        <a:solidFill>
                          <a:schemeClr val="bg1"/>
                        </a:solidFill>
                        <a:effectLst/>
                        <a:latin typeface="微软雅黑" panose="020B0503020204020204" pitchFamily="34" charset="-122"/>
                        <a:ea typeface="微软雅黑" panose="020B0503020204020204" pitchFamily="34" charset="-122"/>
                        <a:cs typeface="+mn-cs"/>
                      </a:endParaRPr>
                    </a:p>
                  </a:txBody>
                  <a:tcPr marL="68577" marR="68577" marT="0" marB="0" anchor="ctr">
                    <a:solidFill>
                      <a:srgbClr val="7A8EAA"/>
                    </a:solidFill>
                  </a:tcPr>
                </a:tc>
                <a:tc>
                  <a:txBody>
                    <a:bodyPr/>
                    <a:lstStyle/>
                    <a:p>
                      <a:pPr marL="0" indent="127000" algn="ctr" defTabSz="914400" rtl="0" eaLnBrk="1" latinLnBrk="0" hangingPunct="1">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rPr>
                        <a:t>子选项</a:t>
                      </a:r>
                      <a:endParaRPr lang="zh-CN" sz="1800" b="1"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solidFill>
                      <a:srgbClr val="7A8EAA"/>
                    </a:solidFill>
                  </a:tcPr>
                </a:tc>
                <a:tc>
                  <a:txBody>
                    <a:bodyPr/>
                    <a:lstStyle/>
                    <a:p>
                      <a:pPr marL="0" indent="127000" algn="ctr" defTabSz="914400" rtl="0" eaLnBrk="1" latinLnBrk="0" hangingPunct="1">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rPr>
                        <a:t>操作</a:t>
                      </a:r>
                      <a:endParaRPr lang="zh-CN" sz="1800" b="1"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solidFill>
                      <a:srgbClr val="7A8EAA"/>
                    </a:solidFill>
                  </a:tcPr>
                </a:tc>
                <a:extLst>
                  <a:ext uri="{0D108BD9-81ED-4DB2-BD59-A6C34878D82A}">
                    <a16:rowId xmlns:a16="http://schemas.microsoft.com/office/drawing/2014/main" xmlns="" val="10000"/>
                  </a:ext>
                </a:extLst>
              </a:tr>
              <a:tr h="435439">
                <a:tc rowSpan="6">
                  <a:txBody>
                    <a:bodyPr/>
                    <a:lstStyle/>
                    <a:p>
                      <a:pPr marL="0" indent="127000" algn="ctr" defTabSz="914400" rtl="0" eaLnBrk="1" latinLnBrk="0" hangingPunct="1">
                        <a:spcBef>
                          <a:spcPts val="600"/>
                        </a:spcBef>
                        <a:spcAft>
                          <a:spcPts val="0"/>
                        </a:spcAft>
                      </a:pPr>
                      <a:r>
                        <a:rPr lang="en-US" altLang="zh-CN" sz="1800" b="1" kern="100" dirty="0">
                          <a:solidFill>
                            <a:srgbClr val="BE1007"/>
                          </a:solidFill>
                          <a:effectLst/>
                          <a:latin typeface="微软雅黑" panose="020B0503020204020204" pitchFamily="34" charset="-122"/>
                          <a:ea typeface="微软雅黑" panose="020B0503020204020204" pitchFamily="34" charset="-122"/>
                          <a:cs typeface="Times New Roman" panose="02020603050405020304"/>
                        </a:rPr>
                        <a:t>Table</a:t>
                      </a:r>
                      <a:endParaRPr lang="zh-CN" altLang="zh-CN" sz="1800" b="1" kern="100" dirty="0">
                        <a:solidFill>
                          <a:srgbClr val="BE1007"/>
                        </a:solidFill>
                        <a:effectLst/>
                        <a:latin typeface="微软雅黑" panose="020B0503020204020204" pitchFamily="34" charset="-122"/>
                        <a:ea typeface="微软雅黑" panose="020B0503020204020204" pitchFamily="34" charset="-122"/>
                        <a:cs typeface="Times New Roman" panose="02020603050405020304"/>
                      </a:endParaRPr>
                    </a:p>
                  </a:txBody>
                  <a:tcPr marL="71906" marR="71906" marT="0" marB="0" anchor="ctr"/>
                </a:tc>
                <a:tc>
                  <a:txBody>
                    <a:bodyPr/>
                    <a:lstStyle/>
                    <a:p>
                      <a:pPr marL="0" indent="127000" algn="l" defTabSz="914400" rtl="0" eaLnBrk="1" latinLnBrk="0" hangingPunct="1">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rPr>
                        <a:t>Create</a:t>
                      </a:r>
                      <a:endParaRPr lang="zh-CN" alt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71906" marR="71906" marT="0" marB="0" anchor="ctr"/>
                </a:tc>
                <a:tc>
                  <a:txBody>
                    <a:bodyPr/>
                    <a:lstStyle/>
                    <a:p>
                      <a:pPr marL="0" indent="127000" algn="l" defTabSz="914400" rtl="0" eaLnBrk="1" latinLnBrk="0" hangingPunct="1">
                        <a:spcBef>
                          <a:spcPts val="600"/>
                        </a:spcBef>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创建表</a:t>
                      </a:r>
                      <a:endParaRPr 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71906" marR="71906" marT="0" marB="0" anchor="ctr"/>
                </a:tc>
                <a:extLst>
                  <a:ext uri="{0D108BD9-81ED-4DB2-BD59-A6C34878D82A}">
                    <a16:rowId xmlns:a16="http://schemas.microsoft.com/office/drawing/2014/main" xmlns="" val="10001"/>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mn-cs"/>
                        </a:rPr>
                        <a:t>Alter</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修改表</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2"/>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Drop</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删除表</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3"/>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Info</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显示表信息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4"/>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Move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将表从当前数据库移动到另一个数据库</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5"/>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Exit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返回到主菜单或命令行</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6"/>
                  </a:ext>
                </a:extLst>
              </a:tr>
              <a:tr h="432109">
                <a:tc>
                  <a:txBody>
                    <a:bodyPr/>
                    <a:lstStyle/>
                    <a:p>
                      <a:pPr marL="0" indent="127000" algn="ctr" defTabSz="914400" rtl="0" eaLnBrk="1" latinLnBrk="0" hangingPunct="1">
                        <a:spcBef>
                          <a:spcPts val="600"/>
                        </a:spcBef>
                        <a:spcAft>
                          <a:spcPts val="0"/>
                        </a:spcAft>
                      </a:pPr>
                      <a:r>
                        <a:rPr lang="en-US" altLang="zh-CN" sz="1800" b="1" kern="100" dirty="0">
                          <a:solidFill>
                            <a:srgbClr val="BE1007"/>
                          </a:solidFill>
                          <a:effectLst/>
                          <a:latin typeface="微软雅黑" panose="020B0503020204020204" pitchFamily="34" charset="-122"/>
                          <a:ea typeface="微软雅黑" panose="020B0503020204020204" pitchFamily="34" charset="-122"/>
                          <a:cs typeface="Times New Roman" panose="02020603050405020304"/>
                        </a:rPr>
                        <a:t>Session</a:t>
                      </a:r>
                      <a:endParaRPr lang="zh-CN" altLang="zh-CN" sz="1800" b="1" kern="100" dirty="0">
                        <a:solidFill>
                          <a:srgbClr val="BE1007"/>
                        </a:solidFill>
                        <a:effectLst/>
                        <a:latin typeface="微软雅黑" panose="020B0503020204020204" pitchFamily="34" charset="-122"/>
                        <a:ea typeface="微软雅黑" panose="020B0503020204020204" pitchFamily="34" charset="-122"/>
                        <a:cs typeface="Times New Roman" panose="02020603050405020304"/>
                      </a:endParaRPr>
                    </a:p>
                  </a:txBody>
                  <a:tcPr marL="71906" marR="71906"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描述当前会话的信息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7"/>
                  </a:ext>
                </a:extLst>
              </a:tr>
              <a:tr h="432109">
                <a:tc>
                  <a:txBody>
                    <a:bodyPr/>
                    <a:lstStyle/>
                    <a:p>
                      <a:pPr marL="0" indent="127000" algn="ctr" defTabSz="914400" rtl="0" eaLnBrk="1" latinLnBrk="0" hangingPunct="1">
                        <a:spcBef>
                          <a:spcPts val="600"/>
                        </a:spcBef>
                        <a:spcAft>
                          <a:spcPts val="0"/>
                        </a:spcAft>
                      </a:pPr>
                      <a:r>
                        <a:rPr lang="en-US" altLang="zh-CN" sz="1800" b="1" kern="100" dirty="0">
                          <a:solidFill>
                            <a:srgbClr val="BE1007"/>
                          </a:solidFill>
                          <a:effectLst/>
                          <a:latin typeface="微软雅黑" panose="020B0503020204020204" pitchFamily="34" charset="-122"/>
                          <a:ea typeface="微软雅黑" panose="020B0503020204020204" pitchFamily="34" charset="-122"/>
                          <a:cs typeface="Times New Roman" panose="02020603050405020304"/>
                        </a:rPr>
                        <a:t>Exit</a:t>
                      </a:r>
                      <a:endParaRPr lang="zh-CN" altLang="zh-CN" sz="1800" b="1" kern="100" dirty="0">
                        <a:solidFill>
                          <a:srgbClr val="BE1007"/>
                        </a:solidFill>
                        <a:effectLst/>
                        <a:latin typeface="微软雅黑" panose="020B0503020204020204" pitchFamily="34" charset="-122"/>
                        <a:ea typeface="微软雅黑" panose="020B0503020204020204" pitchFamily="34" charset="-122"/>
                        <a:cs typeface="Times New Roman" panose="02020603050405020304"/>
                      </a:endParaRPr>
                    </a:p>
                  </a:txBody>
                  <a:tcPr marL="71906" marR="71906"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结束 </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DB-Access</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菜单模式示例（</a:t>
            </a:r>
            <a:r>
              <a:rPr lang="en-US" altLang="zh-CN" dirty="0"/>
              <a:t>1</a:t>
            </a:r>
            <a:r>
              <a:rPr lang="zh-CN" altLang="en-US" dirty="0"/>
              <a:t>）</a:t>
            </a:r>
          </a:p>
        </p:txBody>
      </p:sp>
      <p:sp>
        <p:nvSpPr>
          <p:cNvPr id="4" name="圆角矩形 3"/>
          <p:cNvSpPr/>
          <p:nvPr/>
        </p:nvSpPr>
        <p:spPr>
          <a:xfrm>
            <a:off x="510826" y="1195340"/>
            <a:ext cx="388300" cy="270933"/>
          </a:xfrm>
          <a:prstGeom prst="roundRect">
            <a:avLst/>
          </a:prstGeom>
          <a:solidFill>
            <a:schemeClr val="tx2">
              <a:lumMod val="65000"/>
              <a:lumOff val="35000"/>
            </a:schemeClr>
          </a:solidFill>
          <a:ln w="6350">
            <a:noFill/>
            <a:miter lim="800000"/>
          </a:ln>
          <a:effectLst/>
        </p:spPr>
        <p:txBody>
          <a:bodyPr lIns="119994" tIns="62397" rIns="119994" bIns="62397" anchor="ctr"/>
          <a:lstStyle/>
          <a:p>
            <a:pPr algn="ctr">
              <a:lnSpc>
                <a:spcPct val="93000"/>
              </a:lnSpc>
            </a:pPr>
            <a:r>
              <a:rPr lang="en-US" altLang="zh-CN" sz="1600" dirty="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1042934" y="1194718"/>
            <a:ext cx="9845728" cy="316365"/>
          </a:xfrm>
          <a:prstGeom prst="roundRect">
            <a:avLst/>
          </a:prstGeom>
          <a:solidFill>
            <a:schemeClr val="tx2">
              <a:lumMod val="65000"/>
              <a:lumOff val="35000"/>
            </a:schemeClr>
          </a:solidFill>
          <a:ln w="6350">
            <a:noFill/>
            <a:miter lim="800000"/>
          </a:ln>
          <a:effectLst/>
        </p:spPr>
        <p:txBody>
          <a:bodyPr lIns="119994" tIns="62397" rIns="119994" bIns="62397" anchor="ctr"/>
          <a:lstStyle/>
          <a:p>
            <a:pPr>
              <a:lnSpc>
                <a:spcPct val="93000"/>
              </a:lnSpc>
            </a:pPr>
            <a:r>
              <a:rPr lang="zh-CN" altLang="en-US" sz="1600" dirty="0">
                <a:solidFill>
                  <a:schemeClr val="bg1"/>
                </a:solidFill>
                <a:latin typeface="微软雅黑" panose="020B0503020204020204" pitchFamily="34" charset="-122"/>
                <a:ea typeface="微软雅黑" panose="020B0503020204020204" pitchFamily="34" charset="-122"/>
              </a:rPr>
              <a:t>启动 </a:t>
            </a:r>
            <a:r>
              <a:rPr lang="en-US" altLang="zh-CN" sz="1600" dirty="0">
                <a:solidFill>
                  <a:schemeClr val="bg1"/>
                </a:solidFill>
                <a:latin typeface="微软雅黑" panose="020B0503020204020204" pitchFamily="34" charset="-122"/>
                <a:ea typeface="微软雅黑" panose="020B0503020204020204" pitchFamily="34" charset="-122"/>
              </a:rPr>
              <a:t>DB-Access</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481009" y="3097199"/>
            <a:ext cx="388300" cy="270933"/>
          </a:xfrm>
          <a:prstGeom prst="roundRect">
            <a:avLst/>
          </a:prstGeom>
          <a:solidFill>
            <a:schemeClr val="tx2">
              <a:lumMod val="65000"/>
              <a:lumOff val="35000"/>
            </a:schemeClr>
          </a:solidFill>
          <a:ln w="6350">
            <a:noFill/>
            <a:miter lim="800000"/>
          </a:ln>
          <a:effectLst/>
        </p:spPr>
        <p:txBody>
          <a:bodyPr lIns="119994" tIns="62397" rIns="119994" bIns="62397" anchor="ctr"/>
          <a:lstStyle/>
          <a:p>
            <a:pPr algn="ctr">
              <a:lnSpc>
                <a:spcPct val="93000"/>
              </a:lnSpc>
            </a:pPr>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966858" y="3065703"/>
            <a:ext cx="9967842" cy="330599"/>
          </a:xfrm>
          <a:prstGeom prst="roundRect">
            <a:avLst/>
          </a:prstGeom>
          <a:solidFill>
            <a:schemeClr val="tx2">
              <a:lumMod val="65000"/>
              <a:lumOff val="35000"/>
            </a:schemeClr>
          </a:solidFill>
          <a:ln w="6350">
            <a:noFill/>
            <a:miter lim="800000"/>
          </a:ln>
          <a:effectLst/>
        </p:spPr>
        <p:txBody>
          <a:bodyPr lIns="119994" tIns="62397" rIns="119994" bIns="62397" anchor="ctr"/>
          <a:lstStyle/>
          <a:p>
            <a:pPr>
              <a:lnSpc>
                <a:spcPct val="93000"/>
              </a:lnSpc>
            </a:pPr>
            <a:r>
              <a:rPr lang="zh-CN" altLang="en-US" sz="1600" dirty="0">
                <a:solidFill>
                  <a:schemeClr val="bg1"/>
                </a:solidFill>
                <a:latin typeface="微软雅黑" panose="020B0503020204020204" pitchFamily="34" charset="-122"/>
                <a:ea typeface="微软雅黑" panose="020B0503020204020204" pitchFamily="34" charset="-122"/>
              </a:rPr>
              <a:t>选择数据库</a:t>
            </a:r>
          </a:p>
        </p:txBody>
      </p:sp>
      <p:sp>
        <p:nvSpPr>
          <p:cNvPr id="32" name="矩形 31"/>
          <p:cNvSpPr/>
          <p:nvPr/>
        </p:nvSpPr>
        <p:spPr bwMode="auto">
          <a:xfrm>
            <a:off x="1054100" y="1485900"/>
            <a:ext cx="9809518" cy="1447800"/>
          </a:xfrm>
          <a:prstGeom prst="rect">
            <a:avLst/>
          </a:prstGeom>
          <a:solidFill>
            <a:schemeClr val="bg1">
              <a:lumMod val="95000"/>
            </a:schemeClr>
          </a:solid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ts val="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[gbasedbt@localhost ~]$ dbaccess</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DBACCESS:   Query-language  Connection  </a:t>
            </a:r>
            <a:r>
              <a:rPr lang="en-US" altLang="zh-CN" sz="1500" b="1" dirty="0">
                <a:solidFill>
                  <a:srgbClr val="BE1007"/>
                </a:solidFill>
                <a:latin typeface="Courier New" panose="02070309020205020404" pitchFamily="49" charset="0"/>
                <a:ea typeface="微软雅黑" panose="020B0503020204020204" pitchFamily="34" charset="-122"/>
                <a:cs typeface="Courier New" panose="02070309020205020404" pitchFamily="49" charset="0"/>
              </a:rPr>
              <a:t>Database</a:t>
            </a: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Table  Session  Exit </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Select,Create,Info,Drop or Close a database.  </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-------------------@gbaseserver------------ Press CTRL-W for Help --------</a:t>
            </a:r>
            <a:endParaRPr lang="zh-CN" altLang="en-US" sz="1500" dirty="0">
              <a:latin typeface="Courier New" panose="02070309020205020404" pitchFamily="49" charset="0"/>
              <a:ea typeface="微软雅黑" panose="020B0503020204020204" pitchFamily="34" charset="-122"/>
              <a:cs typeface="Courier New" panose="02070309020205020404" pitchFamily="49" charset="0"/>
            </a:endParaRPr>
          </a:p>
        </p:txBody>
      </p:sp>
      <p:sp>
        <p:nvSpPr>
          <p:cNvPr id="36" name="矩形 35"/>
          <p:cNvSpPr/>
          <p:nvPr/>
        </p:nvSpPr>
        <p:spPr bwMode="auto">
          <a:xfrm>
            <a:off x="990600" y="3378200"/>
            <a:ext cx="9931400" cy="3048000"/>
          </a:xfrm>
          <a:prstGeom prst="rect">
            <a:avLst/>
          </a:prstGeom>
          <a:solidFill>
            <a:schemeClr val="bg1">
              <a:lumMod val="95000"/>
            </a:schemeClr>
          </a:solid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ts val="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DBACCESS:  </a:t>
            </a:r>
            <a:r>
              <a:rPr lang="en-US" altLang="zh-CN" sz="1500" b="1" dirty="0">
                <a:solidFill>
                  <a:srgbClr val="BE1007"/>
                </a:solidFill>
                <a:latin typeface="Courier New" panose="02070309020205020404" pitchFamily="49" charset="0"/>
                <a:ea typeface="微软雅黑" panose="020B0503020204020204" pitchFamily="34" charset="-122"/>
                <a:cs typeface="Courier New" panose="02070309020205020404" pitchFamily="49" charset="0"/>
              </a:rPr>
              <a:t>Select</a:t>
            </a: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Create Info Drop Close Exit </a:t>
            </a:r>
          </a:p>
          <a:p>
            <a:pPr marL="152400" indent="-152400" eaLnBrk="0" hangingPunct="0">
              <a:spcBef>
                <a:spcPts val="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Select a database to work with. </a:t>
            </a:r>
          </a:p>
          <a:p>
            <a:pPr marL="152400" indent="-152400" eaLnBrk="0" hangingPunct="0">
              <a:spcBef>
                <a:spcPts val="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Press CTRL-W for Help --------</a:t>
            </a:r>
          </a:p>
          <a:p>
            <a:pPr marL="152400" indent="-152400" eaLnBrk="0" hangingPunct="0">
              <a:spcBef>
                <a:spcPts val="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SELECT DATABASE &gt;&gt;</a:t>
            </a:r>
          </a:p>
          <a:p>
            <a:pPr marL="152400" indent="-152400" eaLnBrk="0" hangingPunct="0">
              <a:spcBef>
                <a:spcPts val="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Select a database with the Arrow Keys, or enter a name, then press Return. </a:t>
            </a:r>
          </a:p>
          <a:p>
            <a:pPr marL="152400" indent="-152400" eaLnBrk="0" hangingPunct="0">
              <a:spcBef>
                <a:spcPts val="4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-------------------@gbaseserver------------- Press CTRL-W for Help -------gbasedbt@gbaseserver </a:t>
            </a:r>
          </a:p>
          <a:p>
            <a:pPr marL="152400" indent="-152400" eaLnBrk="0" hangingPunct="0">
              <a:spcBef>
                <a:spcPts val="4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a:t>
            </a:r>
            <a:r>
              <a:rPr lang="en-US" altLang="zh-CN" sz="1500" b="1" dirty="0">
                <a:solidFill>
                  <a:srgbClr val="BE1007"/>
                </a:solidFill>
                <a:latin typeface="Courier New" panose="02070309020205020404" pitchFamily="49" charset="0"/>
                <a:ea typeface="微软雅黑" panose="020B0503020204020204" pitchFamily="34" charset="-122"/>
                <a:cs typeface="Courier New" panose="02070309020205020404" pitchFamily="49" charset="0"/>
              </a:rPr>
              <a:t>stores_demo@gbaseserver</a:t>
            </a: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a:t>
            </a:r>
            <a:r>
              <a:rPr lang="zh-CN" altLang="en-US" sz="1500" dirty="0">
                <a:latin typeface="微软雅黑" panose="020B0503020204020204" pitchFamily="34" charset="-122"/>
                <a:ea typeface="微软雅黑" panose="020B0503020204020204" pitchFamily="34" charset="-122"/>
                <a:cs typeface="Courier New" panose="02070309020205020404" pitchFamily="49" charset="0"/>
              </a:rPr>
              <a:t>选择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stores_demo</a:t>
            </a:r>
            <a:r>
              <a:rPr lang="en-US" altLang="zh-CN" sz="1500" dirty="0">
                <a:latin typeface="微软雅黑" panose="020B0503020204020204" pitchFamily="34" charset="-122"/>
                <a:ea typeface="微软雅黑" panose="020B0503020204020204" pitchFamily="34" charset="-122"/>
                <a:cs typeface="Courier New" panose="02070309020205020404" pitchFamily="49" charset="0"/>
              </a:rPr>
              <a:t> </a:t>
            </a:r>
            <a:r>
              <a:rPr lang="zh-CN" altLang="en-US" sz="1500" dirty="0">
                <a:latin typeface="微软雅黑" panose="020B0503020204020204" pitchFamily="34" charset="-122"/>
                <a:ea typeface="微软雅黑" panose="020B0503020204020204" pitchFamily="34" charset="-122"/>
                <a:cs typeface="Courier New" panose="02070309020205020404" pitchFamily="49" charset="0"/>
              </a:rPr>
              <a:t>演示数据库，</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gbaseserver</a:t>
            </a:r>
            <a:r>
              <a:rPr lang="en-US" altLang="zh-CN" sz="1500" dirty="0">
                <a:latin typeface="微软雅黑" panose="020B0503020204020204" pitchFamily="34" charset="-122"/>
                <a:ea typeface="微软雅黑" panose="020B0503020204020204" pitchFamily="34" charset="-122"/>
                <a:cs typeface="Courier New" panose="02070309020205020404" pitchFamily="49" charset="0"/>
              </a:rPr>
              <a:t> </a:t>
            </a:r>
            <a:r>
              <a:rPr lang="zh-CN" altLang="en-US" sz="1500" dirty="0">
                <a:latin typeface="微软雅黑" panose="020B0503020204020204" pitchFamily="34" charset="-122"/>
                <a:ea typeface="微软雅黑" panose="020B0503020204020204" pitchFamily="34" charset="-122"/>
                <a:cs typeface="Courier New" panose="02070309020205020404" pitchFamily="49" charset="0"/>
              </a:rPr>
              <a:t>表示实例名</a:t>
            </a:r>
            <a:endParaRPr lang="en-US" altLang="zh-CN" sz="1500" dirty="0">
              <a:latin typeface="微软雅黑" panose="020B0503020204020204" pitchFamily="34" charset="-122"/>
              <a:ea typeface="微软雅黑" panose="020B0503020204020204" pitchFamily="34" charset="-122"/>
              <a:cs typeface="Courier New" panose="02070309020205020404" pitchFamily="49" charset="0"/>
            </a:endParaRPr>
          </a:p>
          <a:p>
            <a:pPr marL="152400" indent="-152400" eaLnBrk="0" hangingPunct="0">
              <a:spcBef>
                <a:spcPts val="4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sysadmin@gbaseserver  </a:t>
            </a:r>
          </a:p>
          <a:p>
            <a:pPr marL="152400" indent="-152400" eaLnBrk="0" hangingPunct="0">
              <a:spcBef>
                <a:spcPts val="4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sysmaster@gbaseserver  </a:t>
            </a:r>
          </a:p>
          <a:p>
            <a:pPr marL="152400" indent="-152400" eaLnBrk="0" hangingPunct="0">
              <a:spcBef>
                <a:spcPts val="4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sysuser@gbaseserver  </a:t>
            </a:r>
          </a:p>
          <a:p>
            <a:pPr marL="152400" indent="-152400" eaLnBrk="0" hangingPunct="0">
              <a:spcBef>
                <a:spcPts val="4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sysutils@gbaseserver</a:t>
            </a:r>
            <a:endParaRPr lang="zh-CN" altLang="en-US" sz="1500" dirty="0">
              <a:latin typeface="Courier New" panose="02070309020205020404" pitchFamily="49" charset="0"/>
              <a:ea typeface="微软雅黑" panose="020B0503020204020204" pitchFamily="34" charset="-122"/>
              <a:cs typeface="Courier New" panose="02070309020205020404" pitchFamily="49" charset="0"/>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菜单模式示例（</a:t>
            </a:r>
            <a:r>
              <a:rPr lang="en-US" altLang="zh-CN" dirty="0"/>
              <a:t>2</a:t>
            </a:r>
            <a:r>
              <a:rPr lang="zh-CN" altLang="en-US" dirty="0"/>
              <a:t>）</a:t>
            </a:r>
          </a:p>
        </p:txBody>
      </p:sp>
      <p:sp>
        <p:nvSpPr>
          <p:cNvPr id="4" name="圆角矩形 3"/>
          <p:cNvSpPr/>
          <p:nvPr/>
        </p:nvSpPr>
        <p:spPr>
          <a:xfrm>
            <a:off x="510826" y="1208040"/>
            <a:ext cx="388300" cy="270933"/>
          </a:xfrm>
          <a:prstGeom prst="roundRect">
            <a:avLst/>
          </a:prstGeom>
          <a:solidFill>
            <a:schemeClr val="tx2">
              <a:lumMod val="65000"/>
              <a:lumOff val="35000"/>
            </a:schemeClr>
          </a:solidFill>
          <a:ln w="6350">
            <a:noFill/>
            <a:miter lim="800000"/>
          </a:ln>
          <a:effectLst/>
        </p:spPr>
        <p:txBody>
          <a:bodyPr lIns="119994" tIns="62397" rIns="119994" bIns="62397" anchor="ctr"/>
          <a:lstStyle/>
          <a:p>
            <a:pPr algn="ctr">
              <a:lnSpc>
                <a:spcPct val="93000"/>
              </a:lnSpc>
            </a:pPr>
            <a:r>
              <a:rPr lang="en-US" altLang="zh-CN" sz="1600" dirty="0">
                <a:solidFill>
                  <a:schemeClr val="bg1"/>
                </a:solidFill>
                <a:latin typeface="微软雅黑" panose="020B0503020204020204" pitchFamily="34" charset="-122"/>
                <a:ea typeface="微软雅黑" panose="020B0503020204020204" pitchFamily="34" charset="-122"/>
              </a:rPr>
              <a:t>3</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979434" y="1194718"/>
            <a:ext cx="9857849" cy="316365"/>
          </a:xfrm>
          <a:prstGeom prst="roundRect">
            <a:avLst/>
          </a:prstGeom>
          <a:solidFill>
            <a:schemeClr val="tx2">
              <a:lumMod val="65000"/>
              <a:lumOff val="35000"/>
            </a:schemeClr>
          </a:solidFill>
          <a:ln w="6350">
            <a:noFill/>
            <a:miter lim="800000"/>
          </a:ln>
          <a:effectLst/>
        </p:spPr>
        <p:txBody>
          <a:bodyPr lIns="119994" tIns="62397" rIns="119994" bIns="62397" anchor="ctr"/>
          <a:lstStyle/>
          <a:p>
            <a:pPr>
              <a:lnSpc>
                <a:spcPct val="93000"/>
              </a:lnSpc>
            </a:pPr>
            <a:r>
              <a:rPr lang="zh-CN" altLang="en-US" sz="1600" dirty="0">
                <a:solidFill>
                  <a:schemeClr val="bg1"/>
                </a:solidFill>
                <a:latin typeface="微软雅黑" panose="020B0503020204020204" pitchFamily="34" charset="-122"/>
                <a:ea typeface="微软雅黑" panose="020B0503020204020204" pitchFamily="34" charset="-122"/>
              </a:rPr>
              <a:t>执行 </a:t>
            </a:r>
            <a:r>
              <a:rPr lang="en-US" altLang="zh-CN" sz="1600" dirty="0">
                <a:solidFill>
                  <a:schemeClr val="bg1"/>
                </a:solidFill>
                <a:latin typeface="微软雅黑" panose="020B0503020204020204" pitchFamily="34" charset="-122"/>
                <a:ea typeface="微软雅黑" panose="020B0503020204020204" pitchFamily="34" charset="-122"/>
              </a:rPr>
              <a:t>SQL </a:t>
            </a:r>
            <a:r>
              <a:rPr lang="zh-CN" altLang="en-US" sz="1600" dirty="0">
                <a:solidFill>
                  <a:schemeClr val="bg1"/>
                </a:solidFill>
                <a:latin typeface="微软雅黑" panose="020B0503020204020204" pitchFamily="34" charset="-122"/>
                <a:ea typeface="微软雅黑" panose="020B0503020204020204" pitchFamily="34" charset="-122"/>
              </a:rPr>
              <a:t>查询操作</a:t>
            </a:r>
          </a:p>
        </p:txBody>
      </p:sp>
      <p:sp>
        <p:nvSpPr>
          <p:cNvPr id="32" name="矩形 31"/>
          <p:cNvSpPr/>
          <p:nvPr/>
        </p:nvSpPr>
        <p:spPr bwMode="auto">
          <a:xfrm>
            <a:off x="990600" y="1536700"/>
            <a:ext cx="9859370" cy="4775200"/>
          </a:xfrm>
          <a:prstGeom prst="rect">
            <a:avLst/>
          </a:prstGeom>
          <a:solidFill>
            <a:schemeClr val="bg1">
              <a:lumMod val="95000"/>
            </a:schemeClr>
          </a:solid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ts val="600"/>
              </a:spcBef>
            </a:pP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返回主菜单，选择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Query-language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执行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SQL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查询</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 </a:t>
            </a:r>
          </a:p>
          <a:p>
            <a:pPr marL="152400" indent="-152400" eaLnBrk="0" hangingPunct="0">
              <a:spcBef>
                <a:spcPts val="9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DBACCESS:   </a:t>
            </a:r>
            <a:r>
              <a:rPr lang="en-US" altLang="zh-CN" sz="1500" b="1" dirty="0">
                <a:solidFill>
                  <a:srgbClr val="BE1007"/>
                </a:solidFill>
                <a:latin typeface="Courier New" panose="02070309020205020404" pitchFamily="49" charset="0"/>
                <a:ea typeface="微软雅黑" panose="020B0503020204020204" pitchFamily="34" charset="-122"/>
                <a:cs typeface="Courier New" panose="02070309020205020404" pitchFamily="49" charset="0"/>
              </a:rPr>
              <a:t>Query-language</a:t>
            </a: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Connection  Database  Table  Session  Exit </a:t>
            </a:r>
          </a:p>
          <a:p>
            <a:pPr marL="152400" indent="-152400" eaLnBrk="0" hangingPunct="0">
              <a:spcBef>
                <a:spcPts val="9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Use SQL query language.  </a:t>
            </a:r>
          </a:p>
          <a:p>
            <a:pPr marL="152400" indent="-152400" eaLnBrk="0" hangingPunct="0">
              <a:spcBef>
                <a:spcPts val="9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--------------stroes_demo@gbaseserver----------- Press CTRL-W for Help --------</a:t>
            </a:r>
          </a:p>
          <a:p>
            <a:pPr marL="152400" indent="-152400" eaLnBrk="0" hangingPunct="0">
              <a:spcBef>
                <a:spcPts val="600"/>
              </a:spcBef>
            </a:pP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选择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NEW</a:t>
            </a:r>
          </a:p>
          <a:p>
            <a:pPr marL="152400" indent="-152400" eaLnBrk="0" hangingPunct="0">
              <a:spcBef>
                <a:spcPts val="9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SQL:   </a:t>
            </a:r>
            <a:r>
              <a:rPr lang="en-US" altLang="zh-CN" sz="1500" b="1" dirty="0">
                <a:solidFill>
                  <a:srgbClr val="BE1007"/>
                </a:solidFill>
                <a:latin typeface="Courier New" panose="02070309020205020404" pitchFamily="49" charset="0"/>
                <a:ea typeface="微软雅黑" panose="020B0503020204020204" pitchFamily="34" charset="-122"/>
                <a:cs typeface="Courier New" panose="02070309020205020404" pitchFamily="49" charset="0"/>
              </a:rPr>
              <a:t>New</a:t>
            </a: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Run  Modify  Use-editor  Output  Choose  Save  Info  Drop  Exit </a:t>
            </a:r>
          </a:p>
          <a:p>
            <a:pPr marL="152400" indent="-152400" eaLnBrk="0" hangingPunct="0">
              <a:spcBef>
                <a:spcPts val="9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Enter new SQL statements using SQL editor.  </a:t>
            </a:r>
          </a:p>
          <a:p>
            <a:pPr marL="152400" indent="-152400" eaLnBrk="0" hangingPunct="0">
              <a:spcBef>
                <a:spcPts val="9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stores_demo@gbaseserver ------------ Press CTRL-W for Help --------</a:t>
            </a:r>
          </a:p>
          <a:p>
            <a:pPr marL="152400" indent="-152400" eaLnBrk="0" hangingPunct="0">
              <a:spcBef>
                <a:spcPts val="600"/>
              </a:spcBef>
            </a:pP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输入要执行的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SQL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语句，完成之后按下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Esc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键：</a:t>
            </a:r>
            <a:endParaRPr lang="en-US" altLang="zh-CN" sz="1500" b="1" dirty="0">
              <a:latin typeface="微软雅黑" panose="020B0503020204020204" pitchFamily="34" charset="-122"/>
              <a:ea typeface="微软雅黑" panose="020B0503020204020204" pitchFamily="34" charset="-122"/>
              <a:cs typeface="Courier New" panose="02070309020205020404" pitchFamily="49" charset="0"/>
            </a:endParaRPr>
          </a:p>
          <a:p>
            <a:pPr marL="152400" indent="-152400" eaLnBrk="0" hangingPunct="0">
              <a:spcBef>
                <a:spcPts val="9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NEW:   ESC    =Done editing     CTRL-A = </a:t>
            </a:r>
            <a:r>
              <a:rPr lang="en-US" altLang="zh-CN" sz="1500" dirty="0" err="1">
                <a:latin typeface="Courier New" panose="02070309020205020404" pitchFamily="49" charset="0"/>
                <a:ea typeface="微软雅黑" panose="020B0503020204020204" pitchFamily="34" charset="-122"/>
                <a:cs typeface="Courier New" panose="02070309020205020404" pitchFamily="49" charset="0"/>
              </a:rPr>
              <a:t>Typeover</a:t>
            </a: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/Insert    CRTL-R=Redraw </a:t>
            </a:r>
          </a:p>
          <a:p>
            <a:pPr marL="152400" indent="-152400" eaLnBrk="0" hangingPunct="0">
              <a:spcBef>
                <a:spcPts val="9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CTRL-X =Delete character CTRL-D = Delete rest of line</a:t>
            </a:r>
          </a:p>
          <a:p>
            <a:pPr marL="152400" indent="-152400" eaLnBrk="0" hangingPunct="0">
              <a:spcBef>
                <a:spcPts val="9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stores_demo@gbaseserver ------------ Press CTRL-W for Help --------</a:t>
            </a:r>
          </a:p>
          <a:p>
            <a:pPr marL="152400" indent="-152400" eaLnBrk="0" hangingPunct="0">
              <a:spcBef>
                <a:spcPts val="9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select count(*) from customer;</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菜单模式示例（</a:t>
            </a:r>
            <a:r>
              <a:rPr lang="en-US" altLang="zh-CN" dirty="0"/>
              <a:t>3</a:t>
            </a:r>
            <a:r>
              <a:rPr lang="zh-CN" altLang="en-US" dirty="0"/>
              <a:t>）</a:t>
            </a:r>
          </a:p>
        </p:txBody>
      </p:sp>
      <p:sp>
        <p:nvSpPr>
          <p:cNvPr id="4" name="圆角矩形 3"/>
          <p:cNvSpPr/>
          <p:nvPr/>
        </p:nvSpPr>
        <p:spPr>
          <a:xfrm>
            <a:off x="510826" y="1208040"/>
            <a:ext cx="388300" cy="270933"/>
          </a:xfrm>
          <a:prstGeom prst="roundRect">
            <a:avLst/>
          </a:prstGeom>
          <a:solidFill>
            <a:schemeClr val="tx2">
              <a:lumMod val="65000"/>
              <a:lumOff val="35000"/>
            </a:schemeClr>
          </a:solidFill>
          <a:ln w="6350">
            <a:noFill/>
            <a:miter lim="800000"/>
          </a:ln>
          <a:effectLst/>
        </p:spPr>
        <p:txBody>
          <a:bodyPr lIns="119994" tIns="62397" rIns="119994" bIns="62397" anchor="ctr"/>
          <a:lstStyle/>
          <a:p>
            <a:pPr algn="ctr">
              <a:lnSpc>
                <a:spcPct val="93000"/>
              </a:lnSpc>
            </a:pPr>
            <a:r>
              <a:rPr lang="en-US" altLang="zh-CN" sz="1600" dirty="0">
                <a:solidFill>
                  <a:schemeClr val="bg1"/>
                </a:solidFill>
                <a:latin typeface="微软雅黑" panose="020B0503020204020204" pitchFamily="34" charset="-122"/>
                <a:ea typeface="微软雅黑" panose="020B0503020204020204" pitchFamily="34" charset="-122"/>
              </a:rPr>
              <a:t>4</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979434" y="1194718"/>
            <a:ext cx="9942566" cy="316365"/>
          </a:xfrm>
          <a:prstGeom prst="roundRect">
            <a:avLst/>
          </a:prstGeom>
          <a:solidFill>
            <a:schemeClr val="tx2">
              <a:lumMod val="65000"/>
              <a:lumOff val="35000"/>
            </a:schemeClr>
          </a:solidFill>
          <a:ln w="6350">
            <a:noFill/>
            <a:miter lim="800000"/>
          </a:ln>
          <a:effectLst/>
        </p:spPr>
        <p:txBody>
          <a:bodyPr lIns="119994" tIns="62397" rIns="119994" bIns="62397" anchor="ctr"/>
          <a:lstStyle/>
          <a:p>
            <a:pPr>
              <a:lnSpc>
                <a:spcPct val="93000"/>
              </a:lnSpc>
            </a:pPr>
            <a:r>
              <a:rPr lang="zh-CN" altLang="en-US" sz="1600" dirty="0">
                <a:solidFill>
                  <a:schemeClr val="bg1"/>
                </a:solidFill>
                <a:latin typeface="微软雅黑" panose="020B0503020204020204" pitchFamily="34" charset="-122"/>
                <a:ea typeface="微软雅黑" panose="020B0503020204020204" pitchFamily="34" charset="-122"/>
              </a:rPr>
              <a:t>运行 </a:t>
            </a:r>
            <a:r>
              <a:rPr lang="en-US" altLang="zh-CN" sz="1600" dirty="0">
                <a:solidFill>
                  <a:schemeClr val="bg1"/>
                </a:solidFill>
                <a:latin typeface="微软雅黑" panose="020B0503020204020204" pitchFamily="34" charset="-122"/>
                <a:ea typeface="微软雅黑" panose="020B0503020204020204" pitchFamily="34" charset="-122"/>
              </a:rPr>
              <a:t>SQL </a:t>
            </a:r>
            <a:r>
              <a:rPr lang="zh-CN" altLang="en-US" sz="1600" dirty="0">
                <a:solidFill>
                  <a:schemeClr val="bg1"/>
                </a:solidFill>
                <a:latin typeface="微软雅黑" panose="020B0503020204020204" pitchFamily="34" charset="-122"/>
                <a:ea typeface="微软雅黑" panose="020B0503020204020204" pitchFamily="34" charset="-122"/>
              </a:rPr>
              <a:t>查询，显示查询结果</a:t>
            </a:r>
          </a:p>
        </p:txBody>
      </p:sp>
      <p:sp>
        <p:nvSpPr>
          <p:cNvPr id="32" name="矩形 31"/>
          <p:cNvSpPr/>
          <p:nvPr/>
        </p:nvSpPr>
        <p:spPr bwMode="auto">
          <a:xfrm>
            <a:off x="990600" y="1536700"/>
            <a:ext cx="9944100" cy="2844800"/>
          </a:xfrm>
          <a:prstGeom prst="rect">
            <a:avLst/>
          </a:prstGeom>
          <a:solidFill>
            <a:schemeClr val="bg1">
              <a:lumMod val="95000"/>
            </a:schemeClr>
          </a:solid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ts val="600"/>
              </a:spcBef>
            </a:pP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当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Run”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高亮显示时，按下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Enter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键将显示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SQL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结果，如下所示：</a:t>
            </a:r>
            <a:endParaRPr lang="en-US" altLang="zh-CN" sz="1500" b="1" dirty="0">
              <a:latin typeface="微软雅黑" panose="020B0503020204020204" pitchFamily="34" charset="-122"/>
              <a:ea typeface="微软雅黑" panose="020B0503020204020204" pitchFamily="34" charset="-122"/>
              <a:cs typeface="Courier New" panose="02070309020205020404" pitchFamily="49" charset="0"/>
            </a:endParaRP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SQL:   New  </a:t>
            </a:r>
            <a:r>
              <a:rPr lang="en-US" altLang="zh-CN" sz="1500" b="1" dirty="0">
                <a:solidFill>
                  <a:srgbClr val="BE1007"/>
                </a:solidFill>
                <a:latin typeface="Courier New" panose="02070309020205020404" pitchFamily="49" charset="0"/>
                <a:ea typeface="微软雅黑" panose="020B0503020204020204" pitchFamily="34" charset="-122"/>
                <a:cs typeface="Courier New" panose="02070309020205020404" pitchFamily="49" charset="0"/>
              </a:rPr>
              <a:t>Run</a:t>
            </a: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Modify  Use-editor  Output  Choose  Save  Info  Drop  Exit </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Run the current SQL statements.</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stores_demo@gbaseserver ------------ Press CTRL-W for Help --------</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select count(*) from customer;</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(count(*))</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28</a:t>
            </a:r>
          </a:p>
          <a:p>
            <a:pPr marL="152400" indent="-152400" eaLnBrk="0" hangingPunct="0">
              <a:spcBef>
                <a:spcPts val="600"/>
              </a:spcBef>
            </a:pPr>
            <a:endParaRPr lang="en-US" altLang="zh-CN" sz="1500" dirty="0">
              <a:latin typeface="Courier New" panose="02070309020205020404" pitchFamily="49" charset="0"/>
              <a:ea typeface="微软雅黑" panose="020B0503020204020204" pitchFamily="34" charset="-122"/>
              <a:cs typeface="Courier New" panose="02070309020205020404" pitchFamily="49" charset="0"/>
            </a:endParaRP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1 row(s) retrieved.</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菜单模式示例（</a:t>
            </a:r>
            <a:r>
              <a:rPr lang="en-US" altLang="zh-CN" dirty="0"/>
              <a:t>4</a:t>
            </a:r>
            <a:r>
              <a:rPr lang="zh-CN" altLang="en-US" dirty="0"/>
              <a:t>）</a:t>
            </a:r>
          </a:p>
        </p:txBody>
      </p:sp>
      <p:sp>
        <p:nvSpPr>
          <p:cNvPr id="4" name="圆角矩形 3"/>
          <p:cNvSpPr/>
          <p:nvPr/>
        </p:nvSpPr>
        <p:spPr>
          <a:xfrm>
            <a:off x="510826" y="1208040"/>
            <a:ext cx="388300" cy="270933"/>
          </a:xfrm>
          <a:prstGeom prst="roundRect">
            <a:avLst/>
          </a:prstGeom>
          <a:solidFill>
            <a:schemeClr val="tx2">
              <a:lumMod val="65000"/>
              <a:lumOff val="35000"/>
            </a:schemeClr>
          </a:solidFill>
          <a:ln w="6350">
            <a:noFill/>
            <a:miter lim="800000"/>
          </a:ln>
          <a:effectLst/>
        </p:spPr>
        <p:txBody>
          <a:bodyPr lIns="119994" tIns="62397" rIns="119994" bIns="62397" anchor="ctr"/>
          <a:lstStyle/>
          <a:p>
            <a:pPr algn="ctr">
              <a:lnSpc>
                <a:spcPct val="93000"/>
              </a:lnSpc>
            </a:pPr>
            <a:r>
              <a:rPr lang="en-US" altLang="zh-CN" sz="1600" dirty="0">
                <a:solidFill>
                  <a:schemeClr val="bg1"/>
                </a:solidFill>
                <a:latin typeface="微软雅黑" panose="020B0503020204020204" pitchFamily="34" charset="-122"/>
                <a:ea typeface="微软雅黑" panose="020B0503020204020204" pitchFamily="34" charset="-122"/>
              </a:rPr>
              <a:t>5</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979434" y="1194718"/>
            <a:ext cx="9942566" cy="316365"/>
          </a:xfrm>
          <a:prstGeom prst="roundRect">
            <a:avLst/>
          </a:prstGeom>
          <a:solidFill>
            <a:schemeClr val="tx2">
              <a:lumMod val="65000"/>
              <a:lumOff val="35000"/>
            </a:schemeClr>
          </a:solidFill>
          <a:ln w="6350">
            <a:noFill/>
            <a:miter lim="800000"/>
          </a:ln>
          <a:effectLst/>
        </p:spPr>
        <p:txBody>
          <a:bodyPr lIns="119994" tIns="62397" rIns="119994" bIns="62397" anchor="ctr"/>
          <a:lstStyle/>
          <a:p>
            <a:pPr>
              <a:lnSpc>
                <a:spcPct val="93000"/>
              </a:lnSpc>
            </a:pPr>
            <a:r>
              <a:rPr lang="zh-CN" altLang="en-US" sz="1600" dirty="0">
                <a:solidFill>
                  <a:schemeClr val="bg1"/>
                </a:solidFill>
                <a:latin typeface="微软雅黑" panose="020B0503020204020204" pitchFamily="34" charset="-122"/>
                <a:ea typeface="微软雅黑" panose="020B0503020204020204" pitchFamily="34" charset="-122"/>
              </a:rPr>
              <a:t>显示表信息</a:t>
            </a:r>
          </a:p>
        </p:txBody>
      </p:sp>
      <p:sp>
        <p:nvSpPr>
          <p:cNvPr id="32" name="矩形 31"/>
          <p:cNvSpPr/>
          <p:nvPr/>
        </p:nvSpPr>
        <p:spPr bwMode="auto">
          <a:xfrm>
            <a:off x="965200" y="1498600"/>
            <a:ext cx="9944100" cy="4800600"/>
          </a:xfrm>
          <a:prstGeom prst="rect">
            <a:avLst/>
          </a:prstGeom>
          <a:solidFill>
            <a:schemeClr val="bg1">
              <a:lumMod val="95000"/>
            </a:schemeClr>
          </a:solid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ts val="600"/>
              </a:spcBef>
            </a:pP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返回主菜单选择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Table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选项</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--&gt;&gt;Info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选项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如下所示：</a:t>
            </a:r>
            <a:endParaRPr lang="en-US" altLang="zh-CN" sz="1500" b="1" dirty="0">
              <a:latin typeface="微软雅黑" panose="020B0503020204020204" pitchFamily="34" charset="-122"/>
              <a:ea typeface="微软雅黑" panose="020B0503020204020204" pitchFamily="34" charset="-122"/>
              <a:cs typeface="Courier New" panose="02070309020205020404" pitchFamily="49" charset="0"/>
            </a:endParaRP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TABLE:   Create  Alter  </a:t>
            </a:r>
            <a:r>
              <a:rPr lang="en-US" altLang="zh-CN" sz="1500" b="1" dirty="0">
                <a:solidFill>
                  <a:srgbClr val="BE1007"/>
                </a:solidFill>
                <a:latin typeface="Courier New" panose="02070309020205020404" pitchFamily="49" charset="0"/>
                <a:ea typeface="微软雅黑" panose="020B0503020204020204" pitchFamily="34" charset="-122"/>
                <a:cs typeface="Courier New" panose="02070309020205020404" pitchFamily="49" charset="0"/>
              </a:rPr>
              <a:t>Info</a:t>
            </a: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Drop  Exit </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Display information about the tables in the current database.</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stores_demo@gbaseserver ------------ Press CTRL-W for Help --------</a:t>
            </a:r>
          </a:p>
          <a:p>
            <a:pPr marL="152400" indent="-152400" eaLnBrk="0" hangingPunct="0">
              <a:spcBef>
                <a:spcPts val="600"/>
              </a:spcBef>
            </a:pP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显示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stores_demo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数据库中包含的表，选择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orders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表</a:t>
            </a:r>
            <a:endParaRPr lang="en-US" altLang="zh-CN" sz="1500" b="1" dirty="0">
              <a:latin typeface="微软雅黑" panose="020B0503020204020204" pitchFamily="34" charset="-122"/>
              <a:ea typeface="微软雅黑" panose="020B0503020204020204" pitchFamily="34" charset="-122"/>
              <a:cs typeface="Courier New" panose="02070309020205020404" pitchFamily="49" charset="0"/>
            </a:endParaRP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INFO FOR TABLE &gt;&gt;</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Choose a table with the Array Keys, or enter a name, then press Return.</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stores_demo@gbaseserver ------------ Press CTRL-W for Help --------</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Catalog   </a:t>
            </a:r>
            <a:r>
              <a:rPr lang="en-US" altLang="zh-CN" sz="1500" dirty="0">
                <a:solidFill>
                  <a:srgbClr val="BE1007"/>
                </a:solidFill>
                <a:latin typeface="Courier New" panose="02070309020205020404" pitchFamily="49" charset="0"/>
                <a:ea typeface="微软雅黑" panose="020B0503020204020204" pitchFamily="34" charset="-122"/>
                <a:cs typeface="Courier New" panose="02070309020205020404" pitchFamily="49" charset="0"/>
              </a:rPr>
              <a:t>orders </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Classes   stocks</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a:t>
            </a:r>
          </a:p>
          <a:p>
            <a:pPr marL="152400" indent="-152400" eaLnBrk="0" hangingPunct="0">
              <a:spcBef>
                <a:spcPts val="600"/>
              </a:spcBef>
            </a:pP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查看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orders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表的详细信息，</a:t>
            </a:r>
            <a:r>
              <a:rPr lang="zh-CN" altLang="zh-CN" sz="1500" b="1" dirty="0">
                <a:latin typeface="微软雅黑" panose="020B0503020204020204" pitchFamily="34" charset="-122"/>
                <a:ea typeface="微软雅黑" panose="020B0503020204020204" pitchFamily="34" charset="-122"/>
                <a:cs typeface="Courier New" panose="02070309020205020404" pitchFamily="49" charset="0"/>
              </a:rPr>
              <a:t>比如列、索引</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、约束等信息</a:t>
            </a:r>
            <a:endParaRPr lang="en-US" altLang="zh-CN" sz="1500" b="1" dirty="0">
              <a:latin typeface="微软雅黑" panose="020B0503020204020204" pitchFamily="34" charset="-122"/>
              <a:ea typeface="微软雅黑" panose="020B0503020204020204" pitchFamily="34" charset="-122"/>
              <a:cs typeface="Courier New" panose="02070309020205020404" pitchFamily="49" charset="0"/>
            </a:endParaRP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INFO - </a:t>
            </a:r>
            <a:r>
              <a:rPr lang="en-US" altLang="zh-CN" sz="1500" dirty="0">
                <a:solidFill>
                  <a:srgbClr val="BE1007"/>
                </a:solidFill>
                <a:latin typeface="Courier New" panose="02070309020205020404" pitchFamily="49" charset="0"/>
                <a:ea typeface="微软雅黑" panose="020B0503020204020204" pitchFamily="34" charset="-122"/>
                <a:cs typeface="Courier New" panose="02070309020205020404" pitchFamily="49" charset="0"/>
              </a:rPr>
              <a:t>orders</a:t>
            </a: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&gt;&gt;Colunms Indexes Privileges References Status constraints …</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Display colunms names and data type for a table</a:t>
            </a:r>
          </a:p>
          <a:p>
            <a:pPr marL="152400" indent="-152400" eaLnBrk="0" hangingPunct="0">
              <a:spcBef>
                <a:spcPts val="600"/>
              </a:spcBef>
            </a:pPr>
            <a:r>
              <a:rPr lang="en-US" altLang="zh-CN" sz="1500" dirty="0">
                <a:latin typeface="Courier New" panose="02070309020205020404" pitchFamily="49" charset="0"/>
                <a:ea typeface="微软雅黑" panose="020B0503020204020204" pitchFamily="34" charset="-122"/>
                <a:cs typeface="Courier New" panose="02070309020205020404" pitchFamily="49" charset="0"/>
              </a:rPr>
              <a:t>----------- stores_demo@gbaseserver ------------ Press CTRL-W for Help --------</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DB-Access </a:t>
            </a:r>
            <a:r>
              <a:rPr lang="zh-CN" altLang="en-US" dirty="0"/>
              <a:t>命令行模式</a:t>
            </a:r>
          </a:p>
        </p:txBody>
      </p:sp>
      <p:sp>
        <p:nvSpPr>
          <p:cNvPr id="32" name="矩形 31"/>
          <p:cNvSpPr/>
          <p:nvPr/>
        </p:nvSpPr>
        <p:spPr bwMode="auto">
          <a:xfrm>
            <a:off x="5797835" y="1396053"/>
            <a:ext cx="5161318" cy="5016500"/>
          </a:xfrm>
          <a:prstGeom prst="rect">
            <a:avLst/>
          </a:prstGeom>
          <a:solidFill>
            <a:schemeClr val="bg1">
              <a:lumMod val="95000"/>
            </a:schemeClr>
          </a:solid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ts val="600"/>
              </a:spcBef>
            </a:pP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连接数据库，进行简单的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SQL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查询</a:t>
            </a:r>
            <a:endParaRPr lang="en-US" altLang="zh-CN" sz="1500" b="1" dirty="0">
              <a:latin typeface="微软雅黑" panose="020B0503020204020204" pitchFamily="34" charset="-122"/>
              <a:ea typeface="微软雅黑" panose="020B0503020204020204" pitchFamily="34" charset="-122"/>
              <a:cs typeface="Courier New" panose="02070309020205020404" pitchFamily="49" charset="0"/>
            </a:endParaRP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dbaccess - -</a:t>
            </a: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Database stores_demo</a:t>
            </a:r>
            <a:r>
              <a:rPr lang="zh-CN" altLang="en-US" sz="1600" dirty="0">
                <a:latin typeface="Courier New" panose="02070309020205020404" pitchFamily="49" charset="0"/>
                <a:ea typeface="微软雅黑" panose="020B0503020204020204" pitchFamily="34" charset="-122"/>
                <a:cs typeface="Courier New" panose="02070309020205020404" pitchFamily="49" charset="0"/>
              </a:rPr>
              <a:t>；</a:t>
            </a:r>
            <a:endParaRPr lang="en-US" altLang="zh-CN" sz="1600" dirty="0">
              <a:latin typeface="Courier New" panose="02070309020205020404" pitchFamily="49" charset="0"/>
              <a:ea typeface="微软雅黑" panose="020B0503020204020204" pitchFamily="34" charset="-122"/>
              <a:cs typeface="Courier New" panose="02070309020205020404" pitchFamily="49" charset="0"/>
            </a:endParaRP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database  selected.</a:t>
            </a: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&gt;select count(*) from </a:t>
            </a:r>
            <a:r>
              <a:rPr lang="en-US" altLang="zh-CN" sz="1600" dirty="0" err="1">
                <a:latin typeface="Courier New" panose="02070309020205020404" pitchFamily="49" charset="0"/>
                <a:ea typeface="微软雅黑" panose="020B0503020204020204" pitchFamily="34" charset="-122"/>
                <a:cs typeface="Courier New" panose="02070309020205020404" pitchFamily="49" charset="0"/>
              </a:rPr>
              <a:t>systables</a:t>
            </a: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a:t>
            </a: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(count(*))</a:t>
            </a: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       21</a:t>
            </a: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1 row(s) retrieved.</a:t>
            </a:r>
          </a:p>
          <a:p>
            <a:pPr marL="152400" indent="-152400" eaLnBrk="0" hangingPunct="0">
              <a:spcBef>
                <a:spcPts val="600"/>
              </a:spcBef>
            </a:pP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按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CTRL-D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退出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DB-Access </a:t>
            </a: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&gt;^D   </a:t>
            </a: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Database closed.</a:t>
            </a:r>
          </a:p>
          <a:p>
            <a:pPr marL="152400" indent="-152400" eaLnBrk="0" hangingPunct="0">
              <a:spcBef>
                <a:spcPts val="600"/>
              </a:spcBef>
            </a:pP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执行 </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UNIX </a:t>
            </a:r>
            <a:r>
              <a:rPr lang="zh-CN" altLang="en-US" sz="1500" b="1" dirty="0">
                <a:latin typeface="微软雅黑" panose="020B0503020204020204" pitchFamily="34" charset="-122"/>
                <a:ea typeface="微软雅黑" panose="020B0503020204020204" pitchFamily="34" charset="-122"/>
                <a:cs typeface="Courier New" panose="02070309020205020404" pitchFamily="49" charset="0"/>
              </a:rPr>
              <a:t>命令</a:t>
            </a:r>
            <a:r>
              <a:rPr lang="en-US" altLang="zh-CN" sz="1500" b="1" dirty="0">
                <a:latin typeface="微软雅黑" panose="020B0503020204020204" pitchFamily="34" charset="-122"/>
                <a:ea typeface="微软雅黑" panose="020B0503020204020204" pitchFamily="34" charset="-122"/>
                <a:cs typeface="Courier New" panose="02070309020205020404" pitchFamily="49" charset="0"/>
              </a:rPr>
              <a:t>”echo hello”</a:t>
            </a:r>
            <a:endParaRPr lang="en-US" altLang="zh-CN" sz="1500" dirty="0">
              <a:latin typeface="Courier New" panose="02070309020205020404" pitchFamily="49" charset="0"/>
              <a:ea typeface="微软雅黑" panose="020B0503020204020204" pitchFamily="34" charset="-122"/>
              <a:cs typeface="Courier New" panose="02070309020205020404" pitchFamily="49" charset="0"/>
            </a:endParaRP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dbaccess stores_demo –</a:t>
            </a: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Database selected.</a:t>
            </a: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&gt;</a:t>
            </a:r>
            <a:r>
              <a:rPr lang="zh-CN" altLang="en-US" sz="1600" dirty="0">
                <a:latin typeface="Courier New" panose="02070309020205020404" pitchFamily="49" charset="0"/>
                <a:ea typeface="微软雅黑" panose="020B0503020204020204" pitchFamily="34" charset="-122"/>
                <a:cs typeface="Courier New" panose="02070309020205020404" pitchFamily="49" charset="0"/>
              </a:rPr>
              <a:t>！</a:t>
            </a: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echo hello</a:t>
            </a:r>
          </a:p>
          <a:p>
            <a:pPr marL="152400" indent="-152400" eaLnBrk="0" hangingPunct="0">
              <a:spcBef>
                <a:spcPts val="600"/>
              </a:spcBef>
            </a:pPr>
            <a:r>
              <a:rPr lang="en-US" altLang="zh-CN" sz="1600" dirty="0">
                <a:latin typeface="Courier New" panose="02070309020205020404" pitchFamily="49" charset="0"/>
                <a:ea typeface="微软雅黑" panose="020B0503020204020204" pitchFamily="34" charset="-122"/>
                <a:cs typeface="Courier New" panose="02070309020205020404" pitchFamily="49" charset="0"/>
              </a:rPr>
              <a:t>hello</a:t>
            </a:r>
          </a:p>
        </p:txBody>
      </p:sp>
      <p:sp>
        <p:nvSpPr>
          <p:cNvPr id="7" name="内容占位符 5"/>
          <p:cNvSpPr txBox="1"/>
          <p:nvPr/>
        </p:nvSpPr>
        <p:spPr>
          <a:xfrm>
            <a:off x="584391" y="1292057"/>
            <a:ext cx="4952999" cy="4445499"/>
          </a:xfrm>
          <a:prstGeom prst="rect">
            <a:avLst/>
          </a:prstGeom>
        </p:spPr>
        <p:txBody>
          <a:bodyPr lIns="121914" tIns="60957" rIns="121914" bIns="60957"/>
          <a:lstStyle>
            <a:lvl1pPr marL="0" indent="0" algn="l" rtl="0" eaLnBrk="0" fontAlgn="base" hangingPunct="0">
              <a:spcBef>
                <a:spcPct val="0"/>
              </a:spcBef>
              <a:spcAft>
                <a:spcPct val="0"/>
              </a:spcAft>
              <a:buClr>
                <a:srgbClr val="FF0000"/>
              </a:buClr>
              <a:buFontTx/>
              <a:buNone/>
              <a:defRPr sz="1800" b="1" kern="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2pPr>
            <a:lvl3pPr marL="11430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1345" indent="-357505" algn="just" defTabSz="1270000">
              <a:lnSpc>
                <a:spcPct val="150000"/>
              </a:lnSpc>
              <a:spcBef>
                <a:spcPts val="0"/>
              </a:spcBef>
              <a:defRPr/>
            </a:pPr>
            <a:r>
              <a:rPr lang="zh-CN" altLang="en-US" b="0" kern="0" dirty="0">
                <a:solidFill>
                  <a:schemeClr val="tx1"/>
                </a:solidFill>
              </a:rPr>
              <a:t>使用命令行交互模式时：</a:t>
            </a:r>
            <a:endParaRPr lang="en-US" altLang="zh-CN" b="0" kern="0" dirty="0">
              <a:solidFill>
                <a:schemeClr val="tx1"/>
              </a:solidFill>
            </a:endParaRPr>
          </a:p>
          <a:p>
            <a:pPr marL="601345" indent="-357505" algn="just" defTabSz="1270000">
              <a:lnSpc>
                <a:spcPct val="150000"/>
              </a:lnSpc>
              <a:spcBef>
                <a:spcPts val="0"/>
              </a:spcBef>
              <a:buFontTx/>
              <a:buChar char="•"/>
              <a:defRPr/>
            </a:pPr>
            <a:r>
              <a:rPr lang="zh-CN" altLang="en-US" b="0" kern="0" dirty="0">
                <a:solidFill>
                  <a:schemeClr val="tx1"/>
                </a:solidFill>
              </a:rPr>
              <a:t>大于</a:t>
            </a:r>
            <a:r>
              <a:rPr lang="en-US" altLang="zh-CN" b="0" kern="0" dirty="0">
                <a:solidFill>
                  <a:schemeClr val="tx1"/>
                </a:solidFill>
              </a:rPr>
              <a:t>(</a:t>
            </a:r>
            <a:r>
              <a:rPr lang="en-US" altLang="zh-CN" kern="0" dirty="0">
                <a:solidFill>
                  <a:schemeClr val="tx1"/>
                </a:solidFill>
              </a:rPr>
              <a:t>&gt;</a:t>
            </a:r>
            <a:r>
              <a:rPr lang="en-US" altLang="zh-CN" b="0" kern="0" dirty="0">
                <a:solidFill>
                  <a:schemeClr val="tx1"/>
                </a:solidFill>
              </a:rPr>
              <a:t>)</a:t>
            </a:r>
            <a:r>
              <a:rPr lang="zh-CN" altLang="en-US" b="0" kern="0" dirty="0">
                <a:solidFill>
                  <a:schemeClr val="tx1"/>
                </a:solidFill>
              </a:rPr>
              <a:t>提示符标记可输入下一个 </a:t>
            </a:r>
            <a:r>
              <a:rPr lang="en-US" altLang="zh-CN" b="0" kern="0" dirty="0">
                <a:solidFill>
                  <a:schemeClr val="tx1"/>
                </a:solidFill>
              </a:rPr>
              <a:t>SQL </a:t>
            </a:r>
            <a:r>
              <a:rPr lang="zh-CN" altLang="en-US" b="0" kern="0" dirty="0">
                <a:solidFill>
                  <a:schemeClr val="tx1"/>
                </a:solidFill>
              </a:rPr>
              <a:t>语句的行。</a:t>
            </a:r>
            <a:endParaRPr lang="en-US" altLang="zh-CN" b="0" kern="0" dirty="0">
              <a:solidFill>
                <a:schemeClr val="tx1"/>
              </a:solidFill>
            </a:endParaRPr>
          </a:p>
          <a:p>
            <a:pPr marL="601345" indent="-357505" algn="just" defTabSz="1270000">
              <a:lnSpc>
                <a:spcPct val="150000"/>
              </a:lnSpc>
              <a:spcBef>
                <a:spcPts val="0"/>
              </a:spcBef>
              <a:buFontTx/>
              <a:buChar char="•"/>
              <a:defRPr/>
            </a:pPr>
            <a:r>
              <a:rPr lang="zh-CN" altLang="en-US" b="0" kern="0" dirty="0">
                <a:solidFill>
                  <a:schemeClr val="tx1"/>
                </a:solidFill>
              </a:rPr>
              <a:t>输入分号（</a:t>
            </a:r>
            <a:r>
              <a:rPr lang="en-US" altLang="zh-CN" kern="0" dirty="0">
                <a:solidFill>
                  <a:schemeClr val="tx1"/>
                </a:solidFill>
              </a:rPr>
              <a:t>;</a:t>
            </a:r>
            <a:r>
              <a:rPr lang="zh-CN" altLang="en-US" b="0" kern="0" dirty="0">
                <a:solidFill>
                  <a:schemeClr val="tx1"/>
                </a:solidFill>
              </a:rPr>
              <a:t>）结束单个 </a:t>
            </a:r>
            <a:r>
              <a:rPr lang="en-US" altLang="zh-CN" b="0" kern="0" dirty="0">
                <a:solidFill>
                  <a:schemeClr val="tx1"/>
                </a:solidFill>
              </a:rPr>
              <a:t>SQL </a:t>
            </a:r>
            <a:r>
              <a:rPr lang="zh-CN" altLang="en-US" b="0" kern="0" dirty="0">
                <a:solidFill>
                  <a:schemeClr val="tx1"/>
                </a:solidFill>
              </a:rPr>
              <a:t>语句，按下 </a:t>
            </a:r>
            <a:r>
              <a:rPr lang="en-US" altLang="zh-CN" kern="0" dirty="0">
                <a:solidFill>
                  <a:schemeClr val="tx1"/>
                </a:solidFill>
              </a:rPr>
              <a:t>Enter</a:t>
            </a:r>
            <a:r>
              <a:rPr lang="en-US" altLang="zh-CN" b="0" kern="0" dirty="0">
                <a:solidFill>
                  <a:schemeClr val="tx1"/>
                </a:solidFill>
              </a:rPr>
              <a:t> </a:t>
            </a:r>
            <a:r>
              <a:rPr lang="zh-CN" altLang="en-US" b="0" kern="0" dirty="0">
                <a:solidFill>
                  <a:schemeClr val="tx1"/>
                </a:solidFill>
              </a:rPr>
              <a:t>运行 </a:t>
            </a:r>
            <a:r>
              <a:rPr lang="en-US" altLang="zh-CN" b="0" kern="0" dirty="0">
                <a:solidFill>
                  <a:schemeClr val="tx1"/>
                </a:solidFill>
              </a:rPr>
              <a:t>SQL</a:t>
            </a:r>
            <a:r>
              <a:rPr lang="zh-CN" altLang="en-US" b="0" kern="0" dirty="0">
                <a:solidFill>
                  <a:schemeClr val="tx1"/>
                </a:solidFill>
              </a:rPr>
              <a:t>。</a:t>
            </a:r>
            <a:endParaRPr lang="en-US" altLang="zh-CN" b="0" kern="0" dirty="0">
              <a:solidFill>
                <a:schemeClr val="tx1"/>
              </a:solidFill>
            </a:endParaRPr>
          </a:p>
          <a:p>
            <a:pPr marL="601345" indent="-357505" algn="just" defTabSz="1270000">
              <a:lnSpc>
                <a:spcPct val="150000"/>
              </a:lnSpc>
              <a:spcBef>
                <a:spcPts val="0"/>
              </a:spcBef>
              <a:buFontTx/>
              <a:buChar char="•"/>
              <a:defRPr/>
            </a:pPr>
            <a:r>
              <a:rPr lang="en-US" altLang="zh-CN" kern="0" dirty="0">
                <a:solidFill>
                  <a:schemeClr val="tx1"/>
                </a:solidFill>
              </a:rPr>
              <a:t>CRTRL-D</a:t>
            </a:r>
            <a:r>
              <a:rPr lang="en-US" altLang="zh-CN" b="0" kern="0" dirty="0">
                <a:solidFill>
                  <a:schemeClr val="tx1"/>
                </a:solidFill>
              </a:rPr>
              <a:t> </a:t>
            </a:r>
            <a:r>
              <a:rPr lang="zh-CN" altLang="en-US" b="0" kern="0" dirty="0">
                <a:solidFill>
                  <a:schemeClr val="tx1"/>
                </a:solidFill>
              </a:rPr>
              <a:t>结束命令行会话，</a:t>
            </a:r>
            <a:r>
              <a:rPr lang="en-US" altLang="zh-CN" b="0" kern="0" dirty="0">
                <a:solidFill>
                  <a:schemeClr val="tx1"/>
                </a:solidFill>
              </a:rPr>
              <a:t>DB-Access  </a:t>
            </a:r>
            <a:r>
              <a:rPr lang="zh-CN" altLang="en-US" b="0" kern="0" dirty="0">
                <a:solidFill>
                  <a:schemeClr val="tx1"/>
                </a:solidFill>
              </a:rPr>
              <a:t>退出。</a:t>
            </a:r>
            <a:endParaRPr lang="en-US" altLang="zh-CN" b="0" kern="0" dirty="0">
              <a:solidFill>
                <a:schemeClr val="tx1"/>
              </a:solidFill>
            </a:endParaRPr>
          </a:p>
          <a:p>
            <a:pPr marL="601345" indent="-357505" algn="just" defTabSz="1270000">
              <a:lnSpc>
                <a:spcPct val="150000"/>
              </a:lnSpc>
              <a:spcBef>
                <a:spcPts val="0"/>
              </a:spcBef>
              <a:buFontTx/>
              <a:buChar char="•"/>
              <a:defRPr/>
            </a:pPr>
            <a:r>
              <a:rPr lang="zh-CN" altLang="en-US" b="0" kern="0" dirty="0">
                <a:solidFill>
                  <a:schemeClr val="tx1"/>
                </a:solidFill>
              </a:rPr>
              <a:t>要在该模式下运行 </a:t>
            </a:r>
            <a:r>
              <a:rPr lang="en-US" altLang="zh-CN" b="0" kern="0" dirty="0">
                <a:solidFill>
                  <a:schemeClr val="tx1"/>
                </a:solidFill>
              </a:rPr>
              <a:t>UNIX </a:t>
            </a:r>
            <a:r>
              <a:rPr lang="zh-CN" altLang="en-US" b="0" kern="0" dirty="0">
                <a:solidFill>
                  <a:schemeClr val="tx1"/>
                </a:solidFill>
              </a:rPr>
              <a:t>命令，需要在命令前面加感叹号（</a:t>
            </a:r>
            <a:r>
              <a:rPr lang="zh-CN" altLang="en-US" kern="0" dirty="0">
                <a:solidFill>
                  <a:schemeClr val="tx1"/>
                </a:solidFill>
              </a:rPr>
              <a:t>！</a:t>
            </a:r>
            <a:r>
              <a:rPr lang="zh-CN" altLang="en-US" b="0" kern="0" dirty="0">
                <a:solidFill>
                  <a:schemeClr val="tx1"/>
                </a:solidFill>
              </a:rPr>
              <a:t>）</a:t>
            </a:r>
          </a:p>
          <a:p>
            <a:pPr marL="601345" lvl="2" indent="0" algn="just" defTabSz="1270000">
              <a:lnSpc>
                <a:spcPct val="150000"/>
              </a:lnSpc>
              <a:spcBef>
                <a:spcPts val="0"/>
              </a:spcBef>
              <a:buNone/>
              <a:defRPr/>
            </a:pPr>
            <a:endParaRPr lang="zh-CN" altLang="en-US" sz="1800" dirty="0">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5810535" y="1092171"/>
            <a:ext cx="5184005" cy="316365"/>
          </a:xfrm>
          <a:prstGeom prst="roundRect">
            <a:avLst/>
          </a:prstGeom>
          <a:solidFill>
            <a:schemeClr val="tx2">
              <a:lumMod val="65000"/>
              <a:lumOff val="35000"/>
            </a:schemeClr>
          </a:solidFill>
          <a:ln w="6350">
            <a:noFill/>
            <a:miter lim="800000"/>
          </a:ln>
          <a:effectLst/>
        </p:spPr>
        <p:txBody>
          <a:bodyPr lIns="119994" tIns="62397" rIns="119994" bIns="62397" anchor="ctr"/>
          <a:lstStyle/>
          <a:p>
            <a:pPr>
              <a:lnSpc>
                <a:spcPct val="93000"/>
              </a:lnSpc>
            </a:pPr>
            <a:r>
              <a:rPr lang="zh-CN" altLang="en-US" sz="1600" dirty="0">
                <a:solidFill>
                  <a:schemeClr val="bg1"/>
                </a:solidFill>
                <a:latin typeface="微软雅黑" panose="020B0503020204020204" pitchFamily="34" charset="-122"/>
                <a:ea typeface="微软雅黑" panose="020B0503020204020204" pitchFamily="34" charset="-122"/>
              </a:rPr>
              <a:t>命令行交互示例：</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运行命令文件示例</a:t>
            </a:r>
          </a:p>
        </p:txBody>
      </p:sp>
      <p:sp>
        <p:nvSpPr>
          <p:cNvPr id="32" name="矩形 31"/>
          <p:cNvSpPr/>
          <p:nvPr/>
        </p:nvSpPr>
        <p:spPr bwMode="auto">
          <a:xfrm>
            <a:off x="1405720" y="1924334"/>
            <a:ext cx="9389659" cy="4326341"/>
          </a:xfrm>
          <a:prstGeom prst="rect">
            <a:avLst/>
          </a:prstGeom>
          <a:solidFill>
            <a:schemeClr val="bg1">
              <a:lumMod val="95000"/>
            </a:schemeClr>
          </a:solidFill>
          <a:ln w="12700">
            <a:solidFill>
              <a:schemeClr val="tx2">
                <a:lumMod val="65000"/>
                <a:lumOff val="35000"/>
              </a:schemeClr>
            </a:solidFill>
            <a:miter lim="800000"/>
          </a:ln>
        </p:spPr>
        <p:txBody>
          <a:bodyPr lIns="122761" tIns="61381" rIns="122761" bIns="61381" rtlCol="0" anchor="t"/>
          <a:lstStyle/>
          <a:p>
            <a:pPr>
              <a:spcAft>
                <a:spcPts val="600"/>
              </a:spcAft>
            </a:pPr>
            <a:r>
              <a:rPr lang="en-US" altLang="zh-CN" dirty="0">
                <a:latin typeface="Courier New" panose="02070309020205020404" pitchFamily="49" charset="0"/>
                <a:cs typeface="Courier New" panose="02070309020205020404" pitchFamily="49" charset="0"/>
              </a:rPr>
              <a:t>dbaccess -e </a:t>
            </a:r>
            <a:r>
              <a:rPr lang="en-US" altLang="zh-CN" dirty="0">
                <a:latin typeface="Courier New" panose="02070309020205020404" pitchFamily="49" charset="0"/>
                <a:ea typeface="微软雅黑" panose="020B0503020204020204" pitchFamily="34" charset="-122"/>
                <a:cs typeface="Courier New" panose="02070309020205020404" pitchFamily="49" charset="0"/>
              </a:rPr>
              <a:t>stores_demo</a:t>
            </a:r>
            <a:r>
              <a:rPr lang="en-US" altLang="zh-CN" dirty="0">
                <a:latin typeface="Courier New" panose="02070309020205020404" pitchFamily="49" charset="0"/>
                <a:cs typeface="Courier New" panose="02070309020205020404" pitchFamily="49" charset="0"/>
              </a:rPr>
              <a:t> </a:t>
            </a:r>
            <a:r>
              <a:rPr lang="en-US" altLang="zh-CN" dirty="0" err="1">
                <a:latin typeface="Courier New" panose="02070309020205020404" pitchFamily="49" charset="0"/>
                <a:cs typeface="Courier New" panose="02070309020205020404" pitchFamily="49" charset="0"/>
              </a:rPr>
              <a:t>count.sql</a:t>
            </a:r>
            <a:r>
              <a:rPr lang="en-US" altLang="zh-CN" dirty="0">
                <a:latin typeface="Courier New" panose="02070309020205020404" pitchFamily="49" charset="0"/>
                <a:cs typeface="Courier New" panose="02070309020205020404" pitchFamily="49" charset="0"/>
              </a:rPr>
              <a:t>  </a:t>
            </a:r>
          </a:p>
          <a:p>
            <a:pPr>
              <a:spcAft>
                <a:spcPts val="600"/>
              </a:spcAft>
            </a:pPr>
            <a:r>
              <a:rPr lang="zh-CN" altLang="en-US" dirty="0">
                <a:latin typeface="微软雅黑" panose="020B0503020204020204" pitchFamily="34" charset="-122"/>
                <a:ea typeface="微软雅黑" panose="020B0503020204020204" pitchFamily="34" charset="-122"/>
              </a:rPr>
              <a:t>或</a:t>
            </a:r>
            <a:endParaRPr lang="en-US" altLang="zh-CN" dirty="0">
              <a:latin typeface="微软雅黑" panose="020B0503020204020204" pitchFamily="34" charset="-122"/>
              <a:ea typeface="微软雅黑" panose="020B0503020204020204" pitchFamily="34" charset="-122"/>
            </a:endParaRPr>
          </a:p>
          <a:p>
            <a:pPr>
              <a:spcAft>
                <a:spcPts val="600"/>
              </a:spcAft>
            </a:pPr>
            <a:r>
              <a:rPr lang="en-US" altLang="zh-CN" dirty="0">
                <a:latin typeface="Courier New" panose="02070309020205020404" pitchFamily="49" charset="0"/>
                <a:cs typeface="Courier New" panose="02070309020205020404" pitchFamily="49" charset="0"/>
              </a:rPr>
              <a:t>dbaccess -e </a:t>
            </a:r>
            <a:r>
              <a:rPr lang="en-US" altLang="zh-CN" dirty="0">
                <a:latin typeface="Courier New" panose="02070309020205020404" pitchFamily="49" charset="0"/>
                <a:ea typeface="微软雅黑" panose="020B0503020204020204" pitchFamily="34" charset="-122"/>
                <a:cs typeface="Courier New" panose="02070309020205020404" pitchFamily="49" charset="0"/>
              </a:rPr>
              <a:t>stores_demo</a:t>
            </a:r>
            <a:r>
              <a:rPr lang="en-US" altLang="zh-CN" dirty="0">
                <a:latin typeface="Courier New" panose="02070309020205020404" pitchFamily="49" charset="0"/>
                <a:cs typeface="Courier New" panose="02070309020205020404" pitchFamily="49" charset="0"/>
              </a:rPr>
              <a:t>@gbaseserver </a:t>
            </a:r>
            <a:r>
              <a:rPr lang="en-US" altLang="zh-CN" dirty="0" err="1">
                <a:latin typeface="Courier New" panose="02070309020205020404" pitchFamily="49" charset="0"/>
                <a:cs typeface="Courier New" panose="02070309020205020404" pitchFamily="49" charset="0"/>
              </a:rPr>
              <a:t>count.sql</a:t>
            </a:r>
            <a:r>
              <a:rPr lang="en-US" altLang="zh-CN" dirty="0">
                <a:latin typeface="Courier New" panose="02070309020205020404" pitchFamily="49" charset="0"/>
                <a:cs typeface="Courier New" panose="02070309020205020404" pitchFamily="49" charset="0"/>
              </a:rPr>
              <a:t> </a:t>
            </a:r>
          </a:p>
          <a:p>
            <a:pPr algn="just">
              <a:spcAft>
                <a:spcPts val="600"/>
              </a:spcAft>
            </a:pPr>
            <a:r>
              <a:rPr lang="en-US" altLang="zh-CN" sz="1600" b="1" dirty="0">
                <a:latin typeface="微软雅黑" panose="020B0503020204020204" pitchFamily="34" charset="-122"/>
                <a:ea typeface="微软雅黑" panose="020B0503020204020204" pitchFamily="34" charset="-122"/>
              </a:rPr>
              <a:t>/*“-e”</a:t>
            </a:r>
            <a:r>
              <a:rPr lang="zh-CN" altLang="en-US" sz="1600" b="1" dirty="0">
                <a:latin typeface="微软雅黑" panose="020B0503020204020204" pitchFamily="34" charset="-122"/>
                <a:ea typeface="微软雅黑" panose="020B0503020204020204" pitchFamily="34" charset="-122"/>
              </a:rPr>
              <a:t>参数用于把 </a:t>
            </a:r>
            <a:r>
              <a:rPr lang="en-US" altLang="zh-CN" sz="1600" b="1" dirty="0" err="1">
                <a:latin typeface="微软雅黑" panose="020B0503020204020204" pitchFamily="34" charset="-122"/>
                <a:ea typeface="微软雅黑" panose="020B0503020204020204" pitchFamily="34" charset="-122"/>
              </a:rPr>
              <a:t>sql</a:t>
            </a:r>
            <a:r>
              <a:rPr lang="en-US" altLang="zh-CN" sz="1600" b="1"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脚本的内容也返回到标准输出 *</a:t>
            </a:r>
            <a:r>
              <a:rPr lang="en-US" altLang="zh-CN" sz="1600" b="1" dirty="0">
                <a:latin typeface="微软雅黑" panose="020B0503020204020204" pitchFamily="34" charset="-122"/>
                <a:ea typeface="微软雅黑" panose="020B0503020204020204" pitchFamily="34" charset="-122"/>
              </a:rPr>
              <a:t>/</a:t>
            </a:r>
          </a:p>
          <a:p>
            <a:pPr>
              <a:lnSpc>
                <a:spcPct val="150000"/>
              </a:lnSpc>
            </a:pP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返回结果如下所示：</a:t>
            </a:r>
            <a:r>
              <a:rPr lang="en-US" altLang="zh-CN" sz="1600" b="1" dirty="0">
                <a:latin typeface="微软雅黑" panose="020B0503020204020204" pitchFamily="34" charset="-122"/>
                <a:ea typeface="微软雅黑" panose="020B0503020204020204" pitchFamily="34" charset="-122"/>
              </a:rPr>
              <a:t>*/</a:t>
            </a:r>
          </a:p>
          <a:p>
            <a:pPr>
              <a:spcAft>
                <a:spcPts val="600"/>
              </a:spcAft>
            </a:pPr>
            <a:r>
              <a:rPr lang="en-US" altLang="zh-CN" dirty="0">
                <a:latin typeface="Courier New" panose="02070309020205020404" pitchFamily="49" charset="0"/>
                <a:ea typeface="微软雅黑" panose="020B0503020204020204" pitchFamily="34" charset="-122"/>
                <a:cs typeface="Courier New" panose="02070309020205020404" pitchFamily="49" charset="0"/>
              </a:rPr>
              <a:t>Database selected.</a:t>
            </a:r>
          </a:p>
          <a:p>
            <a:pPr>
              <a:spcAft>
                <a:spcPts val="600"/>
              </a:spcAft>
            </a:pPr>
            <a:r>
              <a:rPr lang="en-US" altLang="zh-CN" dirty="0">
                <a:latin typeface="Courier New" panose="02070309020205020404" pitchFamily="49" charset="0"/>
                <a:ea typeface="微软雅黑" panose="020B0503020204020204" pitchFamily="34" charset="-122"/>
                <a:cs typeface="Courier New" panose="02070309020205020404" pitchFamily="49" charset="0"/>
              </a:rPr>
              <a:t>SELECT count(*) from  customer;</a:t>
            </a:r>
          </a:p>
          <a:p>
            <a:pPr marL="152400" indent="-152400" eaLnBrk="0" hangingPunct="0">
              <a:spcBef>
                <a:spcPts val="600"/>
              </a:spcBef>
              <a:spcAft>
                <a:spcPts val="600"/>
              </a:spcAft>
            </a:pPr>
            <a:r>
              <a:rPr lang="en-US" altLang="zh-CN" dirty="0">
                <a:latin typeface="Courier New" panose="02070309020205020404" pitchFamily="49" charset="0"/>
                <a:ea typeface="微软雅黑" panose="020B0503020204020204" pitchFamily="34" charset="-122"/>
                <a:cs typeface="Courier New" panose="02070309020205020404" pitchFamily="49" charset="0"/>
              </a:rPr>
              <a:t>(count(*))</a:t>
            </a:r>
          </a:p>
          <a:p>
            <a:pPr marL="152400" indent="-152400" eaLnBrk="0" hangingPunct="0">
              <a:spcBef>
                <a:spcPts val="600"/>
              </a:spcBef>
              <a:spcAft>
                <a:spcPts val="600"/>
              </a:spcAft>
            </a:pPr>
            <a:r>
              <a:rPr lang="en-US" altLang="zh-CN" dirty="0">
                <a:latin typeface="Courier New" panose="02070309020205020404" pitchFamily="49" charset="0"/>
                <a:ea typeface="微软雅黑" panose="020B0503020204020204" pitchFamily="34" charset="-122"/>
                <a:cs typeface="Courier New" panose="02070309020205020404" pitchFamily="49" charset="0"/>
              </a:rPr>
              <a:t>       28</a:t>
            </a:r>
          </a:p>
          <a:p>
            <a:pPr marL="152400" indent="-152400" eaLnBrk="0" hangingPunct="0">
              <a:spcBef>
                <a:spcPts val="600"/>
              </a:spcBef>
              <a:spcAft>
                <a:spcPts val="600"/>
              </a:spcAft>
            </a:pPr>
            <a:r>
              <a:rPr lang="en-US" altLang="zh-CN" dirty="0">
                <a:latin typeface="Courier New" panose="02070309020205020404" pitchFamily="49" charset="0"/>
                <a:ea typeface="微软雅黑" panose="020B0503020204020204" pitchFamily="34" charset="-122"/>
                <a:cs typeface="Courier New" panose="02070309020205020404" pitchFamily="49" charset="0"/>
              </a:rPr>
              <a:t>1 row(s) retrieved.</a:t>
            </a:r>
          </a:p>
          <a:p>
            <a:pPr>
              <a:spcAft>
                <a:spcPts val="600"/>
              </a:spcAft>
            </a:pPr>
            <a:r>
              <a:rPr lang="en-US" altLang="zh-CN" dirty="0">
                <a:latin typeface="Courier New" panose="02070309020205020404" pitchFamily="49" charset="0"/>
                <a:ea typeface="微软雅黑" panose="020B0503020204020204" pitchFamily="34" charset="-122"/>
                <a:cs typeface="Courier New" panose="02070309020205020404" pitchFamily="49" charset="0"/>
              </a:rPr>
              <a:t>Database closed.</a:t>
            </a:r>
          </a:p>
        </p:txBody>
      </p:sp>
      <p:sp>
        <p:nvSpPr>
          <p:cNvPr id="9" name="内容占位符 5"/>
          <p:cNvSpPr txBox="1"/>
          <p:nvPr/>
        </p:nvSpPr>
        <p:spPr>
          <a:xfrm>
            <a:off x="664380" y="1344185"/>
            <a:ext cx="10692831" cy="743922"/>
          </a:xfrm>
          <a:prstGeom prst="rect">
            <a:avLst/>
          </a:prstGeom>
        </p:spPr>
        <p:txBody>
          <a:bodyPr lIns="121914" tIns="60957" rIns="121914" bIns="60957"/>
          <a:lstStyle>
            <a:lvl1pPr marL="0" indent="0" algn="l" rtl="0" eaLnBrk="0" fontAlgn="base" hangingPunct="0">
              <a:spcBef>
                <a:spcPct val="0"/>
              </a:spcBef>
              <a:spcAft>
                <a:spcPct val="0"/>
              </a:spcAft>
              <a:buClr>
                <a:srgbClr val="FF0000"/>
              </a:buClr>
              <a:buFontTx/>
              <a:buNone/>
              <a:defRPr sz="1800" b="1" kern="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2pPr>
            <a:lvl3pPr marL="11430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1345" indent="-357505" algn="just" defTabSz="1270000">
              <a:lnSpc>
                <a:spcPct val="150000"/>
              </a:lnSpc>
              <a:spcBef>
                <a:spcPts val="0"/>
              </a:spcBef>
              <a:buFontTx/>
              <a:buChar char="•"/>
              <a:defRPr/>
            </a:pPr>
            <a:r>
              <a:rPr lang="zh-CN" altLang="en-US" sz="2000" dirty="0">
                <a:solidFill>
                  <a:schemeClr val="tx1"/>
                </a:solidFill>
              </a:rPr>
              <a:t>命令行下执行 </a:t>
            </a:r>
            <a:r>
              <a:rPr lang="en-US" altLang="zh-CN" sz="2000" dirty="0">
                <a:solidFill>
                  <a:schemeClr val="tx1"/>
                </a:solidFill>
              </a:rPr>
              <a:t>SQL </a:t>
            </a:r>
            <a:r>
              <a:rPr lang="zh-CN" altLang="en-US" sz="2000" dirty="0">
                <a:solidFill>
                  <a:schemeClr val="tx1"/>
                </a:solidFill>
              </a:rPr>
              <a:t>文件</a:t>
            </a:r>
            <a:endParaRPr lang="zh-CN" altLang="en-US" sz="1800" dirty="0">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endParaRPr lang="zh-CN" altLang="en-US" sz="1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27" name="圆角矩形 26"/>
          <p:cNvSpPr/>
          <p:nvPr/>
        </p:nvSpPr>
        <p:spPr>
          <a:xfrm>
            <a:off x="3329815" y="1998404"/>
            <a:ext cx="740979" cy="673416"/>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28" name="文本框 48"/>
          <p:cNvSpPr txBox="1">
            <a:spLocks noChangeArrowheads="1"/>
          </p:cNvSpPr>
          <p:nvPr/>
        </p:nvSpPr>
        <p:spPr bwMode="auto">
          <a:xfrm>
            <a:off x="3463965" y="2135057"/>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a:t>
            </a:r>
          </a:p>
        </p:txBody>
      </p:sp>
      <p:sp>
        <p:nvSpPr>
          <p:cNvPr id="29" name="圆角矩形 28"/>
          <p:cNvSpPr/>
          <p:nvPr/>
        </p:nvSpPr>
        <p:spPr>
          <a:xfrm>
            <a:off x="4207994" y="1998404"/>
            <a:ext cx="4570412" cy="673416"/>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48" name="文本框 55"/>
          <p:cNvSpPr txBox="1">
            <a:spLocks noChangeArrowheads="1"/>
          </p:cNvSpPr>
          <p:nvPr/>
        </p:nvSpPr>
        <p:spPr bwMode="auto">
          <a:xfrm>
            <a:off x="4374840" y="2145752"/>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DB-Access </a:t>
            </a:r>
            <a:r>
              <a:rPr lang="zh-CN" altLang="en-US" sz="2000" spc="200" dirty="0">
                <a:solidFill>
                  <a:schemeClr val="bg1"/>
                </a:solidFill>
                <a:latin typeface="微软雅黑" panose="020B0503020204020204" pitchFamily="34" charset="-122"/>
                <a:ea typeface="微软雅黑" panose="020B0503020204020204" pitchFamily="34" charset="-122"/>
              </a:rPr>
              <a:t>工具介绍</a:t>
            </a:r>
          </a:p>
        </p:txBody>
      </p:sp>
      <p:sp>
        <p:nvSpPr>
          <p:cNvPr id="49" name="圆角矩形 48"/>
          <p:cNvSpPr/>
          <p:nvPr/>
        </p:nvSpPr>
        <p:spPr>
          <a:xfrm>
            <a:off x="3340321" y="2923338"/>
            <a:ext cx="740979" cy="673416"/>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50" name="圆角矩形 49"/>
          <p:cNvSpPr/>
          <p:nvPr/>
        </p:nvSpPr>
        <p:spPr>
          <a:xfrm>
            <a:off x="4218500" y="2923338"/>
            <a:ext cx="4570412" cy="673416"/>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51" name="文本框 54"/>
          <p:cNvSpPr txBox="1">
            <a:spLocks noChangeArrowheads="1"/>
          </p:cNvSpPr>
          <p:nvPr/>
        </p:nvSpPr>
        <p:spPr bwMode="auto">
          <a:xfrm>
            <a:off x="3482031" y="3052022"/>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a:t>
            </a:r>
          </a:p>
        </p:txBody>
      </p:sp>
      <p:sp>
        <p:nvSpPr>
          <p:cNvPr id="52" name="文本框 55"/>
          <p:cNvSpPr txBox="1">
            <a:spLocks noChangeArrowheads="1"/>
          </p:cNvSpPr>
          <p:nvPr/>
        </p:nvSpPr>
        <p:spPr bwMode="auto">
          <a:xfrm>
            <a:off x="4374840" y="3043519"/>
            <a:ext cx="4236720" cy="400110"/>
          </a:xfrm>
          <a:prstGeom prst="rect">
            <a:avLst/>
          </a:prstGeom>
          <a:noFill/>
          <a:ln w="9525">
            <a:noFill/>
            <a:miter lim="800000"/>
          </a:ln>
        </p:spPr>
        <p:txBody>
          <a:bodyPr wrap="square">
            <a:spAutoFit/>
          </a:bodyPr>
          <a:lstStyle/>
          <a:p>
            <a:pPr algn="ctr"/>
            <a:r>
              <a:rPr lang="zh-CN" altLang="en-US" sz="2000" spc="200" dirty="0">
                <a:solidFill>
                  <a:schemeClr val="bg1"/>
                </a:solidFill>
                <a:latin typeface="微软雅黑" panose="020B0503020204020204" pitchFamily="34" charset="-122"/>
                <a:ea typeface="微软雅黑" panose="020B0503020204020204" pitchFamily="34" charset="-122"/>
              </a:rPr>
              <a:t>使用 </a:t>
            </a:r>
            <a:r>
              <a:rPr lang="en-US" altLang="zh-CN" sz="2000" spc="200" dirty="0">
                <a:solidFill>
                  <a:schemeClr val="bg1"/>
                </a:solidFill>
                <a:latin typeface="微软雅黑" panose="020B0503020204020204" pitchFamily="34" charset="-122"/>
                <a:ea typeface="微软雅黑" panose="020B0503020204020204" pitchFamily="34" charset="-122"/>
              </a:rPr>
              <a:t>DB-Access</a:t>
            </a:r>
            <a:endParaRPr lang="zh-CN" altLang="en-US" sz="2000" spc="200" dirty="0">
              <a:solidFill>
                <a:schemeClr val="bg1"/>
              </a:solidFill>
              <a:latin typeface="微软雅黑" panose="020B0503020204020204" pitchFamily="34" charset="-122"/>
              <a:ea typeface="微软雅黑" panose="020B0503020204020204" pitchFamily="34" charset="-122"/>
            </a:endParaRPr>
          </a:p>
        </p:txBody>
      </p:sp>
      <p:sp>
        <p:nvSpPr>
          <p:cNvPr id="53" name="圆角矩形 52"/>
          <p:cNvSpPr/>
          <p:nvPr/>
        </p:nvSpPr>
        <p:spPr>
          <a:xfrm>
            <a:off x="3335061" y="3864038"/>
            <a:ext cx="740979" cy="67341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54" name="圆角矩形 53"/>
          <p:cNvSpPr/>
          <p:nvPr/>
        </p:nvSpPr>
        <p:spPr>
          <a:xfrm>
            <a:off x="4213240" y="3864038"/>
            <a:ext cx="4570412" cy="67341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55" name="文本框 54"/>
          <p:cNvSpPr txBox="1">
            <a:spLocks noChangeArrowheads="1"/>
          </p:cNvSpPr>
          <p:nvPr/>
        </p:nvSpPr>
        <p:spPr bwMode="auto">
          <a:xfrm>
            <a:off x="3476771" y="3992722"/>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56" name="文本框 55"/>
          <p:cNvSpPr txBox="1">
            <a:spLocks noChangeArrowheads="1"/>
          </p:cNvSpPr>
          <p:nvPr/>
        </p:nvSpPr>
        <p:spPr bwMode="auto">
          <a:xfrm>
            <a:off x="4369580" y="3984219"/>
            <a:ext cx="4236720" cy="400110"/>
          </a:xfrm>
          <a:prstGeom prst="rect">
            <a:avLst/>
          </a:prstGeom>
          <a:noFill/>
          <a:ln w="9525">
            <a:noFill/>
            <a:miter lim="800000"/>
          </a:ln>
        </p:spPr>
        <p:txBody>
          <a:bodyPr wrap="square">
            <a:spAutoFit/>
          </a:bodyPr>
          <a:lstStyle/>
          <a:p>
            <a:pPr algn="ctr"/>
            <a:r>
              <a:rPr lang="zh-CN" altLang="en-US" sz="2000" spc="200" dirty="0">
                <a:solidFill>
                  <a:schemeClr val="bg1"/>
                </a:solidFill>
                <a:latin typeface="微软雅黑" panose="020B0503020204020204" pitchFamily="34" charset="-122"/>
                <a:ea typeface="微软雅黑" panose="020B0503020204020204" pitchFamily="34" charset="-122"/>
              </a:rPr>
              <a:t>多客户端 </a:t>
            </a:r>
            <a:r>
              <a:rPr lang="en-US" altLang="zh-CN" sz="2000" spc="200" dirty="0">
                <a:solidFill>
                  <a:schemeClr val="bg1"/>
                </a:solidFill>
                <a:latin typeface="微软雅黑" panose="020B0503020204020204" pitchFamily="34" charset="-122"/>
                <a:ea typeface="微软雅黑" panose="020B0503020204020204" pitchFamily="34" charset="-122"/>
              </a:rPr>
              <a:t>DB-Access </a:t>
            </a:r>
            <a:r>
              <a:rPr lang="zh-CN" altLang="en-US" sz="2000" spc="200" dirty="0">
                <a:solidFill>
                  <a:schemeClr val="bg1"/>
                </a:solidFill>
                <a:latin typeface="微软雅黑" panose="020B0503020204020204" pitchFamily="34" charset="-122"/>
                <a:ea typeface="微软雅黑" panose="020B0503020204020204" pitchFamily="34" charset="-122"/>
              </a:rPr>
              <a:t>连接</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多客户端 </a:t>
            </a:r>
            <a:r>
              <a:rPr lang="en-US" altLang="zh-CN" dirty="0"/>
              <a:t>DB-Access </a:t>
            </a:r>
            <a:r>
              <a:rPr lang="zh-CN" altLang="en-US" dirty="0"/>
              <a:t>连接 </a:t>
            </a:r>
            <a:r>
              <a:rPr lang="en-US" altLang="zh-CN" dirty="0"/>
              <a:t>-- </a:t>
            </a:r>
            <a:r>
              <a:rPr lang="zh-CN" altLang="en-US" dirty="0"/>
              <a:t>异机架构</a:t>
            </a:r>
          </a:p>
        </p:txBody>
      </p:sp>
      <p:grpSp>
        <p:nvGrpSpPr>
          <p:cNvPr id="73" name="组合 72"/>
          <p:cNvGrpSpPr/>
          <p:nvPr/>
        </p:nvGrpSpPr>
        <p:grpSpPr>
          <a:xfrm>
            <a:off x="770742" y="1312555"/>
            <a:ext cx="10234029" cy="5028869"/>
            <a:chOff x="165100" y="1193800"/>
            <a:chExt cx="12135217" cy="5067300"/>
          </a:xfrm>
        </p:grpSpPr>
        <p:cxnSp>
          <p:nvCxnSpPr>
            <p:cNvPr id="16" name="直接箭头连接符 15"/>
            <p:cNvCxnSpPr/>
            <p:nvPr/>
          </p:nvCxnSpPr>
          <p:spPr>
            <a:xfrm>
              <a:off x="5080000" y="2311400"/>
              <a:ext cx="1905000" cy="558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接箭头连接符 16"/>
            <p:cNvCxnSpPr/>
            <p:nvPr/>
          </p:nvCxnSpPr>
          <p:spPr>
            <a:xfrm flipV="1">
              <a:off x="5359400" y="3505200"/>
              <a:ext cx="1752600" cy="1092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内容占位符 2"/>
            <p:cNvSpPr txBox="1"/>
            <p:nvPr/>
          </p:nvSpPr>
          <p:spPr>
            <a:xfrm>
              <a:off x="5934168" y="5688115"/>
              <a:ext cx="6366149" cy="477256"/>
            </a:xfrm>
            <a:prstGeom prst="rect">
              <a:avLst/>
            </a:prstGeom>
            <a:solidFill>
              <a:srgbClr val="FBE5D6"/>
            </a:solidFill>
            <a:ln>
              <a:solidFill>
                <a:schemeClr val="tx1"/>
              </a:solidFill>
            </a:ln>
          </p:spPr>
          <p:txBody>
            <a:bodyPr anchor="ctr">
              <a:no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客户机有独立的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地址，与服务器分离，有自主的执行任务的能力。</a:t>
              </a:r>
              <a:endParaRPr kumimoji="1"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72" name="组合 71"/>
            <p:cNvGrpSpPr/>
            <p:nvPr/>
          </p:nvGrpSpPr>
          <p:grpSpPr>
            <a:xfrm>
              <a:off x="7048501" y="1778000"/>
              <a:ext cx="5143499" cy="2679700"/>
              <a:chOff x="7048501" y="1778000"/>
              <a:chExt cx="5143499" cy="2679700"/>
            </a:xfrm>
          </p:grpSpPr>
          <p:sp>
            <p:nvSpPr>
              <p:cNvPr id="13" name="竖卷形 12"/>
              <p:cNvSpPr/>
              <p:nvPr/>
            </p:nvSpPr>
            <p:spPr bwMode="auto">
              <a:xfrm>
                <a:off x="9588500" y="1778000"/>
                <a:ext cx="2603500" cy="2387600"/>
              </a:xfrm>
              <a:prstGeom prst="verticalScroll">
                <a:avLst/>
              </a:prstGeom>
              <a:solidFill>
                <a:schemeClr val="bg1"/>
              </a:solid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ct val="50000"/>
                  </a:spcBef>
                  <a:spcAft>
                    <a:spcPts val="600"/>
                  </a:spcAft>
                </a:pPr>
                <a:r>
                  <a:rPr lang="en-US" altLang="zh-CN" sz="1250" dirty="0">
                    <a:latin typeface="微软雅黑" panose="020B0503020204020204" pitchFamily="34" charset="-122"/>
                    <a:ea typeface="微软雅黑" panose="020B0503020204020204" pitchFamily="34" charset="-122"/>
                    <a:cs typeface="Arial" panose="020B0604020202020204" pitchFamily="34" charset="0"/>
                  </a:rPr>
                  <a:t>GBASEDBTSERVER</a:t>
                </a:r>
                <a:r>
                  <a:rPr lang="zh-CN" altLang="en-US" sz="1250" dirty="0">
                    <a:latin typeface="微软雅黑" panose="020B0503020204020204" pitchFamily="34" charset="-122"/>
                    <a:ea typeface="微软雅黑" panose="020B0503020204020204" pitchFamily="34" charset="-122"/>
                    <a:cs typeface="Arial" panose="020B0604020202020204" pitchFamily="34" charset="0"/>
                  </a:rPr>
                  <a:t>＝ </a:t>
                </a:r>
                <a:r>
                  <a:rPr lang="en-US" altLang="zh-CN" sz="1250" dirty="0">
                    <a:latin typeface="微软雅黑" panose="020B0503020204020204" pitchFamily="34" charset="-122"/>
                    <a:ea typeface="微软雅黑" panose="020B0503020204020204" pitchFamily="34" charset="-122"/>
                    <a:cs typeface="Arial" panose="020B0604020202020204" pitchFamily="34" charset="0"/>
                  </a:rPr>
                  <a:t>demoserver</a:t>
                </a:r>
              </a:p>
              <a:p>
                <a:pPr marL="152400" indent="-152400" eaLnBrk="0" hangingPunct="0">
                  <a:spcBef>
                    <a:spcPct val="50000"/>
                  </a:spcBef>
                  <a:spcAft>
                    <a:spcPts val="600"/>
                  </a:spcAft>
                </a:pPr>
                <a:r>
                  <a:rPr lang="en-US" altLang="zh-CN" sz="1250" dirty="0">
                    <a:latin typeface="微软雅黑" panose="020B0503020204020204" pitchFamily="34" charset="-122"/>
                    <a:ea typeface="微软雅黑" panose="020B0503020204020204" pitchFamily="34" charset="-122"/>
                    <a:cs typeface="Arial" panose="020B0604020202020204" pitchFamily="34" charset="0"/>
                  </a:rPr>
                  <a:t>GBASEDBTDIR</a:t>
                </a:r>
              </a:p>
              <a:p>
                <a:pPr marL="152400" indent="-152400" eaLnBrk="0" hangingPunct="0">
                  <a:spcBef>
                    <a:spcPct val="50000"/>
                  </a:spcBef>
                  <a:spcAft>
                    <a:spcPts val="600"/>
                  </a:spcAft>
                </a:pPr>
                <a:r>
                  <a:rPr lang="en-US" altLang="zh-CN" sz="1250" dirty="0">
                    <a:latin typeface="微软雅黑" panose="020B0503020204020204" pitchFamily="34" charset="-122"/>
                    <a:ea typeface="微软雅黑" panose="020B0503020204020204" pitchFamily="34" charset="-122"/>
                    <a:cs typeface="Arial" panose="020B0604020202020204" pitchFamily="34" charset="0"/>
                  </a:rPr>
                  <a:t>GBASEDBTSQLHOSTS</a:t>
                </a:r>
              </a:p>
              <a:p>
                <a:pPr marL="152400" indent="-152400" eaLnBrk="0" hangingPunct="0">
                  <a:spcBef>
                    <a:spcPct val="50000"/>
                  </a:spcBef>
                  <a:spcAft>
                    <a:spcPts val="600"/>
                  </a:spcAft>
                </a:pPr>
                <a:r>
                  <a:rPr lang="en-US" altLang="zh-CN" sz="1250" dirty="0">
                    <a:latin typeface="微软雅黑" panose="020B0503020204020204" pitchFamily="34" charset="-122"/>
                    <a:ea typeface="微软雅黑" panose="020B0503020204020204" pitchFamily="34" charset="-122"/>
                    <a:cs typeface="Arial" panose="020B0604020202020204" pitchFamily="34" charset="0"/>
                  </a:rPr>
                  <a:t>PATH</a:t>
                </a:r>
                <a:r>
                  <a:rPr lang="zh-CN" altLang="en-US" sz="1250" dirty="0">
                    <a:latin typeface="微软雅黑" panose="020B0503020204020204" pitchFamily="34" charset="-122"/>
                    <a:ea typeface="微软雅黑" panose="020B0503020204020204" pitchFamily="34" charset="-122"/>
                    <a:cs typeface="Arial" panose="020B0604020202020204" pitchFamily="34" charset="0"/>
                  </a:rPr>
                  <a:t>＝</a:t>
                </a:r>
                <a:r>
                  <a:rPr lang="en-US" altLang="zh-CN" sz="1250" dirty="0">
                    <a:latin typeface="微软雅黑" panose="020B0503020204020204" pitchFamily="34" charset="-122"/>
                    <a:ea typeface="微软雅黑" panose="020B0503020204020204" pitchFamily="34" charset="-122"/>
                    <a:cs typeface="Arial" panose="020B0604020202020204" pitchFamily="34" charset="0"/>
                  </a:rPr>
                  <a:t>$PATH;$GBASEDBTDIR/bin</a:t>
                </a:r>
                <a:endParaRPr lang="zh-CN" altLang="en-US" sz="125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3"/>
              <p:cNvSpPr/>
              <p:nvPr/>
            </p:nvSpPr>
            <p:spPr bwMode="auto">
              <a:xfrm>
                <a:off x="7048501" y="4000500"/>
                <a:ext cx="2608424" cy="457200"/>
              </a:xfrm>
              <a:prstGeom prst="rect">
                <a:avLst/>
              </a:prstGeom>
              <a:no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ct val="50000"/>
                  </a:spcBef>
                </a:pPr>
                <a:r>
                  <a:rPr lang="en-US" altLang="zh-CN" sz="1400" dirty="0">
                    <a:latin typeface="微软雅黑" panose="020B0503020204020204" pitchFamily="34" charset="-122"/>
                    <a:ea typeface="微软雅黑" panose="020B0503020204020204" pitchFamily="34" charset="-122"/>
                    <a:cs typeface="Arial" panose="020B0604020202020204" pitchFamily="34" charset="0"/>
                  </a:rPr>
                  <a:t>Server :192.168.12.205</a:t>
                </a:r>
                <a:endParaRPr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Group 52"/>
              <p:cNvGrpSpPr/>
              <p:nvPr/>
            </p:nvGrpSpPr>
            <p:grpSpPr bwMode="auto">
              <a:xfrm>
                <a:off x="7396747" y="2040275"/>
                <a:ext cx="1798054" cy="1642725"/>
                <a:chOff x="3954" y="2033"/>
                <a:chExt cx="1271" cy="628"/>
              </a:xfrm>
            </p:grpSpPr>
            <p:pic>
              <p:nvPicPr>
                <p:cNvPr id="22" name="Picture 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7" y="2243"/>
                  <a:ext cx="487" cy="60"/>
                </a:xfrm>
                <a:prstGeom prst="rect">
                  <a:avLst/>
                </a:prstGeom>
                <a:noFill/>
                <a:ln>
                  <a:noFill/>
                </a:ln>
              </p:spPr>
            </p:pic>
            <p:pic>
              <p:nvPicPr>
                <p:cNvPr id="23"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 y="2268"/>
                  <a:ext cx="100" cy="13"/>
                </a:xfrm>
                <a:prstGeom prst="rect">
                  <a:avLst/>
                </a:prstGeom>
                <a:noFill/>
                <a:ln>
                  <a:noFill/>
                </a:ln>
              </p:spPr>
            </p:pic>
            <p:sp>
              <p:nvSpPr>
                <p:cNvPr id="24" name="AutoShape 55"/>
                <p:cNvSpPr>
                  <a:spLocks noChangeArrowheads="1"/>
                </p:cNvSpPr>
                <p:nvPr/>
              </p:nvSpPr>
              <p:spPr bwMode="auto">
                <a:xfrm>
                  <a:off x="4662" y="2248"/>
                  <a:ext cx="455" cy="49"/>
                </a:xfrm>
                <a:custGeom>
                  <a:avLst/>
                  <a:gdLst>
                    <a:gd name="T0" fmla="*/ 0 w 119"/>
                    <a:gd name="T1" fmla="*/ 7437 h 41"/>
                    <a:gd name="T2" fmla="*/ 2147483647 w 119"/>
                    <a:gd name="T3" fmla="*/ 3646 h 41"/>
                    <a:gd name="T4" fmla="*/ 2147483647 w 119"/>
                    <a:gd name="T5" fmla="*/ 0 h 41"/>
                    <a:gd name="T6" fmla="*/ 0 w 119"/>
                    <a:gd name="T7" fmla="*/ 3646 h 41"/>
                    <a:gd name="T8" fmla="*/ 0 w 119"/>
                    <a:gd name="T9" fmla="*/ 7437 h 41"/>
                    <a:gd name="T10" fmla="*/ 0 w 119"/>
                    <a:gd name="T11" fmla="*/ 7437 h 41"/>
                    <a:gd name="T12" fmla="*/ 0 60000 65536"/>
                    <a:gd name="T13" fmla="*/ 0 60000 65536"/>
                    <a:gd name="T14" fmla="*/ 0 60000 65536"/>
                    <a:gd name="T15" fmla="*/ 0 60000 65536"/>
                    <a:gd name="T16" fmla="*/ 0 60000 65536"/>
                    <a:gd name="T17" fmla="*/ 0 60000 65536"/>
                    <a:gd name="T18" fmla="*/ 0 w 119"/>
                    <a:gd name="T19" fmla="*/ 0 h 41"/>
                    <a:gd name="T20" fmla="*/ 119 w 119"/>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19" h="41">
                      <a:moveTo>
                        <a:pt x="0" y="41"/>
                      </a:moveTo>
                      <a:lnTo>
                        <a:pt x="119" y="20"/>
                      </a:lnTo>
                      <a:lnTo>
                        <a:pt x="119" y="0"/>
                      </a:lnTo>
                      <a:lnTo>
                        <a:pt x="0" y="20"/>
                      </a:lnTo>
                      <a:lnTo>
                        <a:pt x="0" y="41"/>
                      </a:lnTo>
                      <a:close/>
                    </a:path>
                  </a:pathLst>
                </a:custGeom>
                <a:noFill/>
                <a:ln w="1440">
                  <a:solidFill>
                    <a:srgbClr val="BFBFBF"/>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AutoShape 56"/>
                <p:cNvSpPr>
                  <a:spLocks noChangeArrowheads="1"/>
                </p:cNvSpPr>
                <p:nvPr/>
              </p:nvSpPr>
              <p:spPr bwMode="auto">
                <a:xfrm>
                  <a:off x="4676" y="2248"/>
                  <a:ext cx="428" cy="36"/>
                </a:xfrm>
                <a:custGeom>
                  <a:avLst/>
                  <a:gdLst>
                    <a:gd name="T0" fmla="*/ 0 w 113"/>
                    <a:gd name="T1" fmla="*/ 2865 h 31"/>
                    <a:gd name="T2" fmla="*/ 2147483647 w 113"/>
                    <a:gd name="T3" fmla="*/ 1095 h 31"/>
                    <a:gd name="T4" fmla="*/ 2147483647 w 113"/>
                    <a:gd name="T5" fmla="*/ 0 h 31"/>
                    <a:gd name="T6" fmla="*/ 0 w 113"/>
                    <a:gd name="T7" fmla="*/ 1872 h 31"/>
                    <a:gd name="T8" fmla="*/ 0 w 113"/>
                    <a:gd name="T9" fmla="*/ 2865 h 31"/>
                    <a:gd name="T10" fmla="*/ 0 w 113"/>
                    <a:gd name="T11" fmla="*/ 2865 h 31"/>
                    <a:gd name="T12" fmla="*/ 0 60000 65536"/>
                    <a:gd name="T13" fmla="*/ 0 60000 65536"/>
                    <a:gd name="T14" fmla="*/ 0 60000 65536"/>
                    <a:gd name="T15" fmla="*/ 0 60000 65536"/>
                    <a:gd name="T16" fmla="*/ 0 60000 65536"/>
                    <a:gd name="T17" fmla="*/ 0 60000 65536"/>
                    <a:gd name="T18" fmla="*/ 0 w 113"/>
                    <a:gd name="T19" fmla="*/ 0 h 31"/>
                    <a:gd name="T20" fmla="*/ 113 w 11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13" h="31">
                      <a:moveTo>
                        <a:pt x="0" y="31"/>
                      </a:moveTo>
                      <a:lnTo>
                        <a:pt x="113" y="11"/>
                      </a:lnTo>
                      <a:lnTo>
                        <a:pt x="113" y="0"/>
                      </a:lnTo>
                      <a:lnTo>
                        <a:pt x="0" y="20"/>
                      </a:lnTo>
                      <a:lnTo>
                        <a:pt x="0" y="31"/>
                      </a:lnTo>
                      <a:close/>
                    </a:path>
                  </a:pathLst>
                </a:custGeom>
                <a:solidFill>
                  <a:srgbClr val="000000"/>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AutoShape 57"/>
                <p:cNvSpPr>
                  <a:spLocks noChangeArrowheads="1"/>
                </p:cNvSpPr>
                <p:nvPr/>
              </p:nvSpPr>
              <p:spPr bwMode="auto">
                <a:xfrm>
                  <a:off x="4667" y="2270"/>
                  <a:ext cx="450" cy="25"/>
                </a:xfrm>
                <a:custGeom>
                  <a:avLst/>
                  <a:gdLst>
                    <a:gd name="T0" fmla="*/ 0 w 118"/>
                    <a:gd name="T1" fmla="*/ 440 h 23"/>
                    <a:gd name="T2" fmla="*/ 2147483647 w 118"/>
                    <a:gd name="T3" fmla="*/ 42 h 23"/>
                    <a:gd name="T4" fmla="*/ 2147483647 w 118"/>
                    <a:gd name="T5" fmla="*/ 0 h 23"/>
                    <a:gd name="T6" fmla="*/ 0 w 118"/>
                    <a:gd name="T7" fmla="*/ 399 h 23"/>
                    <a:gd name="T8" fmla="*/ 0 w 118"/>
                    <a:gd name="T9" fmla="*/ 440 h 23"/>
                    <a:gd name="T10" fmla="*/ 0 w 118"/>
                    <a:gd name="T11" fmla="*/ 440 h 23"/>
                    <a:gd name="T12" fmla="*/ 0 60000 65536"/>
                    <a:gd name="T13" fmla="*/ 0 60000 65536"/>
                    <a:gd name="T14" fmla="*/ 0 60000 65536"/>
                    <a:gd name="T15" fmla="*/ 0 60000 65536"/>
                    <a:gd name="T16" fmla="*/ 0 60000 65536"/>
                    <a:gd name="T17" fmla="*/ 0 60000 65536"/>
                    <a:gd name="T18" fmla="*/ 0 w 118"/>
                    <a:gd name="T19" fmla="*/ 0 h 23"/>
                    <a:gd name="T20" fmla="*/ 118 w 11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18" h="23">
                      <a:moveTo>
                        <a:pt x="0" y="23"/>
                      </a:moveTo>
                      <a:lnTo>
                        <a:pt x="118" y="2"/>
                      </a:lnTo>
                      <a:lnTo>
                        <a:pt x="116" y="0"/>
                      </a:lnTo>
                      <a:lnTo>
                        <a:pt x="0" y="21"/>
                      </a:lnTo>
                      <a:lnTo>
                        <a:pt x="0" y="23"/>
                      </a:lnTo>
                      <a:close/>
                    </a:path>
                  </a:pathLst>
                </a:custGeom>
                <a:solidFill>
                  <a:srgbClr val="FFFFFF"/>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Line 58"/>
                <p:cNvSpPr>
                  <a:spLocks noChangeShapeType="1"/>
                </p:cNvSpPr>
                <p:nvPr/>
              </p:nvSpPr>
              <p:spPr bwMode="auto">
                <a:xfrm flipV="1">
                  <a:off x="4651" y="2307"/>
                  <a:ext cx="483" cy="38"/>
                </a:xfrm>
                <a:prstGeom prst="line">
                  <a:avLst/>
                </a:prstGeom>
                <a:noFill/>
                <a:ln w="1440">
                  <a:solidFill>
                    <a:srgbClr val="B3B3B3"/>
                  </a:solidFill>
                  <a:miter lim="800000"/>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Line 59"/>
                <p:cNvSpPr>
                  <a:spLocks noChangeShapeType="1"/>
                </p:cNvSpPr>
                <p:nvPr/>
              </p:nvSpPr>
              <p:spPr bwMode="auto">
                <a:xfrm flipH="1">
                  <a:off x="4636" y="2200"/>
                  <a:ext cx="511" cy="24"/>
                </a:xfrm>
                <a:prstGeom prst="line">
                  <a:avLst/>
                </a:prstGeom>
                <a:noFill/>
                <a:ln w="1440">
                  <a:solidFill>
                    <a:srgbClr val="B3B3B3"/>
                  </a:solidFill>
                  <a:miter lim="800000"/>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Line 60"/>
                <p:cNvSpPr>
                  <a:spLocks noChangeShapeType="1"/>
                </p:cNvSpPr>
                <p:nvPr/>
              </p:nvSpPr>
              <p:spPr bwMode="auto">
                <a:xfrm>
                  <a:off x="4651" y="2227"/>
                  <a:ext cx="0" cy="113"/>
                </a:xfrm>
                <a:prstGeom prst="line">
                  <a:avLst/>
                </a:prstGeom>
                <a:noFill/>
                <a:ln w="1440">
                  <a:solidFill>
                    <a:srgbClr val="999999"/>
                  </a:solidFill>
                  <a:miter lim="800000"/>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AutoShape 61"/>
                <p:cNvSpPr>
                  <a:spLocks noChangeArrowheads="1"/>
                </p:cNvSpPr>
                <p:nvPr/>
              </p:nvSpPr>
              <p:spPr bwMode="auto">
                <a:xfrm>
                  <a:off x="3954" y="2033"/>
                  <a:ext cx="1220" cy="624"/>
                </a:xfrm>
                <a:custGeom>
                  <a:avLst/>
                  <a:gdLst>
                    <a:gd name="T0" fmla="*/ 2147483647 w 318"/>
                    <a:gd name="T1" fmla="*/ 108528 h 483"/>
                    <a:gd name="T2" fmla="*/ 2147483647 w 318"/>
                    <a:gd name="T3" fmla="*/ 565006 h 483"/>
                    <a:gd name="T4" fmla="*/ 2147483647 w 318"/>
                    <a:gd name="T5" fmla="*/ 565006 h 483"/>
                    <a:gd name="T6" fmla="*/ 2147483647 w 318"/>
                    <a:gd name="T7" fmla="*/ 529272 h 483"/>
                    <a:gd name="T8" fmla="*/ 2147483647 w 318"/>
                    <a:gd name="T9" fmla="*/ 494771 h 483"/>
                    <a:gd name="T10" fmla="*/ 2147483647 w 318"/>
                    <a:gd name="T11" fmla="*/ 494771 h 483"/>
                    <a:gd name="T12" fmla="*/ 2147483647 w 318"/>
                    <a:gd name="T13" fmla="*/ 490748 h 483"/>
                    <a:gd name="T14" fmla="*/ 2147483647 w 318"/>
                    <a:gd name="T15" fmla="*/ 488757 h 483"/>
                    <a:gd name="T16" fmla="*/ 2147483647 w 318"/>
                    <a:gd name="T17" fmla="*/ 484445 h 483"/>
                    <a:gd name="T18" fmla="*/ 2147483647 w 318"/>
                    <a:gd name="T19" fmla="*/ 484445 h 483"/>
                    <a:gd name="T20" fmla="*/ 2147483647 w 318"/>
                    <a:gd name="T21" fmla="*/ 484059 h 483"/>
                    <a:gd name="T22" fmla="*/ 2147483647 w 318"/>
                    <a:gd name="T23" fmla="*/ 480361 h 483"/>
                    <a:gd name="T24" fmla="*/ 0 w 318"/>
                    <a:gd name="T25" fmla="*/ 477355 h 483"/>
                    <a:gd name="T26" fmla="*/ 0 w 318"/>
                    <a:gd name="T27" fmla="*/ 472862 h 483"/>
                    <a:gd name="T28" fmla="*/ 0 w 318"/>
                    <a:gd name="T29" fmla="*/ 472862 h 483"/>
                    <a:gd name="T30" fmla="*/ 0 w 318"/>
                    <a:gd name="T31" fmla="*/ 53654 h 483"/>
                    <a:gd name="T32" fmla="*/ 0 w 318"/>
                    <a:gd name="T33" fmla="*/ 53654 h 483"/>
                    <a:gd name="T34" fmla="*/ 0 w 318"/>
                    <a:gd name="T35" fmla="*/ 49297 h 483"/>
                    <a:gd name="T36" fmla="*/ 2147483647 w 318"/>
                    <a:gd name="T37" fmla="*/ 45347 h 483"/>
                    <a:gd name="T38" fmla="*/ 2147483647 w 318"/>
                    <a:gd name="T39" fmla="*/ 40595 h 483"/>
                    <a:gd name="T40" fmla="*/ 2147483647 w 318"/>
                    <a:gd name="T41" fmla="*/ 35483 h 483"/>
                    <a:gd name="T42" fmla="*/ 2147483647 w 318"/>
                    <a:gd name="T43" fmla="*/ 35483 h 483"/>
                    <a:gd name="T44" fmla="*/ 2147483647 w 318"/>
                    <a:gd name="T45" fmla="*/ 33485 h 483"/>
                    <a:gd name="T46" fmla="*/ 2147483647 w 318"/>
                    <a:gd name="T47" fmla="*/ 30674 h 483"/>
                    <a:gd name="T48" fmla="*/ 2147483647 w 318"/>
                    <a:gd name="T49" fmla="*/ 28209 h 483"/>
                    <a:gd name="T50" fmla="*/ 2147483647 w 318"/>
                    <a:gd name="T51" fmla="*/ 24717 h 483"/>
                    <a:gd name="T52" fmla="*/ 2147483647 w 318"/>
                    <a:gd name="T53" fmla="*/ 24717 h 483"/>
                    <a:gd name="T54" fmla="*/ 2147483647 w 318"/>
                    <a:gd name="T55" fmla="*/ 23125 h 483"/>
                    <a:gd name="T56" fmla="*/ 2147483647 w 318"/>
                    <a:gd name="T57" fmla="*/ 20290 h 483"/>
                    <a:gd name="T58" fmla="*/ 2147483647 w 318"/>
                    <a:gd name="T59" fmla="*/ 13316 h 483"/>
                    <a:gd name="T60" fmla="*/ 2147483647 w 318"/>
                    <a:gd name="T61" fmla="*/ 1716 h 483"/>
                    <a:gd name="T62" fmla="*/ 2147483647 w 318"/>
                    <a:gd name="T63" fmla="*/ 1716 h 483"/>
                    <a:gd name="T64" fmla="*/ 2147483647 w 318"/>
                    <a:gd name="T65" fmla="*/ 0 h 483"/>
                    <a:gd name="T66" fmla="*/ 2147483647 w 318"/>
                    <a:gd name="T67" fmla="*/ 1716 h 483"/>
                    <a:gd name="T68" fmla="*/ 2147483647 w 318"/>
                    <a:gd name="T69" fmla="*/ 3944 h 483"/>
                    <a:gd name="T70" fmla="*/ 2147483647 w 318"/>
                    <a:gd name="T71" fmla="*/ 6868 h 483"/>
                    <a:gd name="T72" fmla="*/ 2147483647 w 318"/>
                    <a:gd name="T73" fmla="*/ 6868 h 483"/>
                    <a:gd name="T74" fmla="*/ 2147483647 w 318"/>
                    <a:gd name="T75" fmla="*/ 69937 h 483"/>
                    <a:gd name="T76" fmla="*/ 2147483647 w 318"/>
                    <a:gd name="T77" fmla="*/ 108528 h 483"/>
                    <a:gd name="T78" fmla="*/ 2147483647 w 318"/>
                    <a:gd name="T79" fmla="*/ 108528 h 4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8"/>
                    <a:gd name="T121" fmla="*/ 0 h 483"/>
                    <a:gd name="T122" fmla="*/ 318 w 318"/>
                    <a:gd name="T123" fmla="*/ 483 h 4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8" h="483">
                      <a:moveTo>
                        <a:pt x="174" y="93"/>
                      </a:moveTo>
                      <a:lnTo>
                        <a:pt x="178" y="483"/>
                      </a:lnTo>
                      <a:lnTo>
                        <a:pt x="96" y="453"/>
                      </a:lnTo>
                      <a:lnTo>
                        <a:pt x="11" y="423"/>
                      </a:lnTo>
                      <a:lnTo>
                        <a:pt x="7" y="420"/>
                      </a:lnTo>
                      <a:lnTo>
                        <a:pt x="5" y="418"/>
                      </a:lnTo>
                      <a:lnTo>
                        <a:pt x="3" y="415"/>
                      </a:lnTo>
                      <a:lnTo>
                        <a:pt x="2" y="414"/>
                      </a:lnTo>
                      <a:lnTo>
                        <a:pt x="1" y="411"/>
                      </a:lnTo>
                      <a:lnTo>
                        <a:pt x="0" y="408"/>
                      </a:lnTo>
                      <a:lnTo>
                        <a:pt x="0" y="404"/>
                      </a:lnTo>
                      <a:lnTo>
                        <a:pt x="0" y="46"/>
                      </a:lnTo>
                      <a:lnTo>
                        <a:pt x="0" y="42"/>
                      </a:lnTo>
                      <a:lnTo>
                        <a:pt x="1" y="39"/>
                      </a:lnTo>
                      <a:lnTo>
                        <a:pt x="3" y="35"/>
                      </a:lnTo>
                      <a:lnTo>
                        <a:pt x="6" y="30"/>
                      </a:lnTo>
                      <a:lnTo>
                        <a:pt x="8" y="29"/>
                      </a:lnTo>
                      <a:lnTo>
                        <a:pt x="10" y="26"/>
                      </a:lnTo>
                      <a:lnTo>
                        <a:pt x="14" y="24"/>
                      </a:lnTo>
                      <a:lnTo>
                        <a:pt x="18" y="21"/>
                      </a:lnTo>
                      <a:lnTo>
                        <a:pt x="25" y="20"/>
                      </a:lnTo>
                      <a:lnTo>
                        <a:pt x="38" y="18"/>
                      </a:lnTo>
                      <a:lnTo>
                        <a:pt x="73" y="11"/>
                      </a:lnTo>
                      <a:lnTo>
                        <a:pt x="138" y="1"/>
                      </a:lnTo>
                      <a:lnTo>
                        <a:pt x="144" y="0"/>
                      </a:lnTo>
                      <a:lnTo>
                        <a:pt x="151" y="1"/>
                      </a:lnTo>
                      <a:lnTo>
                        <a:pt x="159" y="3"/>
                      </a:lnTo>
                      <a:lnTo>
                        <a:pt x="169" y="6"/>
                      </a:lnTo>
                      <a:lnTo>
                        <a:pt x="318" y="60"/>
                      </a:lnTo>
                      <a:lnTo>
                        <a:pt x="174" y="93"/>
                      </a:lnTo>
                      <a:close/>
                    </a:path>
                  </a:pathLst>
                </a:custGeom>
                <a:solidFill>
                  <a:srgbClr val="EDEDED"/>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AutoShape 62"/>
                <p:cNvSpPr>
                  <a:spLocks noChangeArrowheads="1"/>
                </p:cNvSpPr>
                <p:nvPr/>
              </p:nvSpPr>
              <p:spPr bwMode="auto">
                <a:xfrm>
                  <a:off x="3954" y="2033"/>
                  <a:ext cx="1220" cy="624"/>
                </a:xfrm>
                <a:custGeom>
                  <a:avLst/>
                  <a:gdLst>
                    <a:gd name="T0" fmla="*/ 2147483647 w 318"/>
                    <a:gd name="T1" fmla="*/ 108528 h 483"/>
                    <a:gd name="T2" fmla="*/ 2147483647 w 318"/>
                    <a:gd name="T3" fmla="*/ 565006 h 483"/>
                    <a:gd name="T4" fmla="*/ 2147483647 w 318"/>
                    <a:gd name="T5" fmla="*/ 565006 h 483"/>
                    <a:gd name="T6" fmla="*/ 2147483647 w 318"/>
                    <a:gd name="T7" fmla="*/ 529272 h 483"/>
                    <a:gd name="T8" fmla="*/ 2147483647 w 318"/>
                    <a:gd name="T9" fmla="*/ 494771 h 483"/>
                    <a:gd name="T10" fmla="*/ 2147483647 w 318"/>
                    <a:gd name="T11" fmla="*/ 494771 h 483"/>
                    <a:gd name="T12" fmla="*/ 2147483647 w 318"/>
                    <a:gd name="T13" fmla="*/ 490748 h 483"/>
                    <a:gd name="T14" fmla="*/ 2147483647 w 318"/>
                    <a:gd name="T15" fmla="*/ 488757 h 483"/>
                    <a:gd name="T16" fmla="*/ 2147483647 w 318"/>
                    <a:gd name="T17" fmla="*/ 484445 h 483"/>
                    <a:gd name="T18" fmla="*/ 2147483647 w 318"/>
                    <a:gd name="T19" fmla="*/ 484445 h 483"/>
                    <a:gd name="T20" fmla="*/ 2147483647 w 318"/>
                    <a:gd name="T21" fmla="*/ 484059 h 483"/>
                    <a:gd name="T22" fmla="*/ 2147483647 w 318"/>
                    <a:gd name="T23" fmla="*/ 480361 h 483"/>
                    <a:gd name="T24" fmla="*/ 0 w 318"/>
                    <a:gd name="T25" fmla="*/ 477355 h 483"/>
                    <a:gd name="T26" fmla="*/ 0 w 318"/>
                    <a:gd name="T27" fmla="*/ 472862 h 483"/>
                    <a:gd name="T28" fmla="*/ 0 w 318"/>
                    <a:gd name="T29" fmla="*/ 472862 h 483"/>
                    <a:gd name="T30" fmla="*/ 0 w 318"/>
                    <a:gd name="T31" fmla="*/ 53654 h 483"/>
                    <a:gd name="T32" fmla="*/ 0 w 318"/>
                    <a:gd name="T33" fmla="*/ 53654 h 483"/>
                    <a:gd name="T34" fmla="*/ 0 w 318"/>
                    <a:gd name="T35" fmla="*/ 49297 h 483"/>
                    <a:gd name="T36" fmla="*/ 2147483647 w 318"/>
                    <a:gd name="T37" fmla="*/ 45347 h 483"/>
                    <a:gd name="T38" fmla="*/ 2147483647 w 318"/>
                    <a:gd name="T39" fmla="*/ 40595 h 483"/>
                    <a:gd name="T40" fmla="*/ 2147483647 w 318"/>
                    <a:gd name="T41" fmla="*/ 35483 h 483"/>
                    <a:gd name="T42" fmla="*/ 2147483647 w 318"/>
                    <a:gd name="T43" fmla="*/ 35483 h 483"/>
                    <a:gd name="T44" fmla="*/ 2147483647 w 318"/>
                    <a:gd name="T45" fmla="*/ 33485 h 483"/>
                    <a:gd name="T46" fmla="*/ 2147483647 w 318"/>
                    <a:gd name="T47" fmla="*/ 30674 h 483"/>
                    <a:gd name="T48" fmla="*/ 2147483647 w 318"/>
                    <a:gd name="T49" fmla="*/ 28209 h 483"/>
                    <a:gd name="T50" fmla="*/ 2147483647 w 318"/>
                    <a:gd name="T51" fmla="*/ 24717 h 483"/>
                    <a:gd name="T52" fmla="*/ 2147483647 w 318"/>
                    <a:gd name="T53" fmla="*/ 24717 h 483"/>
                    <a:gd name="T54" fmla="*/ 2147483647 w 318"/>
                    <a:gd name="T55" fmla="*/ 23125 h 483"/>
                    <a:gd name="T56" fmla="*/ 2147483647 w 318"/>
                    <a:gd name="T57" fmla="*/ 20290 h 483"/>
                    <a:gd name="T58" fmla="*/ 2147483647 w 318"/>
                    <a:gd name="T59" fmla="*/ 13316 h 483"/>
                    <a:gd name="T60" fmla="*/ 2147483647 w 318"/>
                    <a:gd name="T61" fmla="*/ 1716 h 483"/>
                    <a:gd name="T62" fmla="*/ 2147483647 w 318"/>
                    <a:gd name="T63" fmla="*/ 1716 h 483"/>
                    <a:gd name="T64" fmla="*/ 2147483647 w 318"/>
                    <a:gd name="T65" fmla="*/ 0 h 483"/>
                    <a:gd name="T66" fmla="*/ 2147483647 w 318"/>
                    <a:gd name="T67" fmla="*/ 1716 h 483"/>
                    <a:gd name="T68" fmla="*/ 2147483647 w 318"/>
                    <a:gd name="T69" fmla="*/ 3944 h 483"/>
                    <a:gd name="T70" fmla="*/ 2147483647 w 318"/>
                    <a:gd name="T71" fmla="*/ 6868 h 483"/>
                    <a:gd name="T72" fmla="*/ 2147483647 w 318"/>
                    <a:gd name="T73" fmla="*/ 6868 h 483"/>
                    <a:gd name="T74" fmla="*/ 2147483647 w 318"/>
                    <a:gd name="T75" fmla="*/ 69937 h 483"/>
                    <a:gd name="T76" fmla="*/ 2147483647 w 318"/>
                    <a:gd name="T77" fmla="*/ 108528 h 483"/>
                    <a:gd name="T78" fmla="*/ 2147483647 w 318"/>
                    <a:gd name="T79" fmla="*/ 108528 h 4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8"/>
                    <a:gd name="T121" fmla="*/ 0 h 483"/>
                    <a:gd name="T122" fmla="*/ 318 w 318"/>
                    <a:gd name="T123" fmla="*/ 483 h 4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8" h="483">
                      <a:moveTo>
                        <a:pt x="174" y="93"/>
                      </a:moveTo>
                      <a:lnTo>
                        <a:pt x="178" y="483"/>
                      </a:lnTo>
                      <a:lnTo>
                        <a:pt x="96" y="453"/>
                      </a:lnTo>
                      <a:lnTo>
                        <a:pt x="11" y="423"/>
                      </a:lnTo>
                      <a:lnTo>
                        <a:pt x="7" y="420"/>
                      </a:lnTo>
                      <a:lnTo>
                        <a:pt x="5" y="418"/>
                      </a:lnTo>
                      <a:lnTo>
                        <a:pt x="3" y="415"/>
                      </a:lnTo>
                      <a:lnTo>
                        <a:pt x="2" y="414"/>
                      </a:lnTo>
                      <a:lnTo>
                        <a:pt x="1" y="411"/>
                      </a:lnTo>
                      <a:lnTo>
                        <a:pt x="0" y="408"/>
                      </a:lnTo>
                      <a:lnTo>
                        <a:pt x="0" y="404"/>
                      </a:lnTo>
                      <a:lnTo>
                        <a:pt x="0" y="46"/>
                      </a:lnTo>
                      <a:lnTo>
                        <a:pt x="0" y="42"/>
                      </a:lnTo>
                      <a:lnTo>
                        <a:pt x="1" y="39"/>
                      </a:lnTo>
                      <a:lnTo>
                        <a:pt x="3" y="35"/>
                      </a:lnTo>
                      <a:lnTo>
                        <a:pt x="6" y="30"/>
                      </a:lnTo>
                      <a:lnTo>
                        <a:pt x="8" y="29"/>
                      </a:lnTo>
                      <a:lnTo>
                        <a:pt x="10" y="26"/>
                      </a:lnTo>
                      <a:lnTo>
                        <a:pt x="14" y="24"/>
                      </a:lnTo>
                      <a:lnTo>
                        <a:pt x="18" y="21"/>
                      </a:lnTo>
                      <a:lnTo>
                        <a:pt x="25" y="20"/>
                      </a:lnTo>
                      <a:lnTo>
                        <a:pt x="38" y="18"/>
                      </a:lnTo>
                      <a:lnTo>
                        <a:pt x="73" y="11"/>
                      </a:lnTo>
                      <a:lnTo>
                        <a:pt x="138" y="1"/>
                      </a:lnTo>
                      <a:lnTo>
                        <a:pt x="144" y="0"/>
                      </a:lnTo>
                      <a:lnTo>
                        <a:pt x="151" y="1"/>
                      </a:lnTo>
                      <a:lnTo>
                        <a:pt x="159" y="3"/>
                      </a:lnTo>
                      <a:lnTo>
                        <a:pt x="169" y="6"/>
                      </a:lnTo>
                      <a:lnTo>
                        <a:pt x="318" y="60"/>
                      </a:lnTo>
                      <a:lnTo>
                        <a:pt x="174" y="93"/>
                      </a:lnTo>
                      <a:close/>
                    </a:path>
                  </a:pathLst>
                </a:custGeom>
                <a:noFill/>
                <a:ln w="4320">
                  <a:solidFill>
                    <a:srgbClr val="000000"/>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AutoShape 63"/>
                <p:cNvSpPr>
                  <a:spLocks noChangeArrowheads="1"/>
                </p:cNvSpPr>
                <p:nvPr/>
              </p:nvSpPr>
              <p:spPr bwMode="auto">
                <a:xfrm>
                  <a:off x="4588" y="2110"/>
                  <a:ext cx="636" cy="547"/>
                </a:xfrm>
                <a:custGeom>
                  <a:avLst/>
                  <a:gdLst>
                    <a:gd name="T0" fmla="*/ 0 w 166"/>
                    <a:gd name="T1" fmla="*/ 482975 h 423"/>
                    <a:gd name="T2" fmla="*/ 0 w 166"/>
                    <a:gd name="T3" fmla="*/ 482975 h 423"/>
                    <a:gd name="T4" fmla="*/ 2147483647 w 166"/>
                    <a:gd name="T5" fmla="*/ 488916 h 423"/>
                    <a:gd name="T6" fmla="*/ 2147483647 w 166"/>
                    <a:gd name="T7" fmla="*/ 493924 h 423"/>
                    <a:gd name="T8" fmla="*/ 2147483647 w 166"/>
                    <a:gd name="T9" fmla="*/ 497082 h 423"/>
                    <a:gd name="T10" fmla="*/ 2147483647 w 166"/>
                    <a:gd name="T11" fmla="*/ 501642 h 423"/>
                    <a:gd name="T12" fmla="*/ 2147483647 w 166"/>
                    <a:gd name="T13" fmla="*/ 503775 h 423"/>
                    <a:gd name="T14" fmla="*/ 2147483647 w 166"/>
                    <a:gd name="T15" fmla="*/ 505643 h 423"/>
                    <a:gd name="T16" fmla="*/ 2147483647 w 166"/>
                    <a:gd name="T17" fmla="*/ 505643 h 423"/>
                    <a:gd name="T18" fmla="*/ 2147483647 w 166"/>
                    <a:gd name="T19" fmla="*/ 505643 h 423"/>
                    <a:gd name="T20" fmla="*/ 2147483647 w 166"/>
                    <a:gd name="T21" fmla="*/ 480638 h 423"/>
                    <a:gd name="T22" fmla="*/ 2147483647 w 166"/>
                    <a:gd name="T23" fmla="*/ 480638 h 423"/>
                    <a:gd name="T24" fmla="*/ 2147483647 w 166"/>
                    <a:gd name="T25" fmla="*/ 478988 h 423"/>
                    <a:gd name="T26" fmla="*/ 2147483647 w 166"/>
                    <a:gd name="T27" fmla="*/ 476641 h 423"/>
                    <a:gd name="T28" fmla="*/ 2147483647 w 166"/>
                    <a:gd name="T29" fmla="*/ 473569 h 423"/>
                    <a:gd name="T30" fmla="*/ 2147483647 w 166"/>
                    <a:gd name="T31" fmla="*/ 469367 h 423"/>
                    <a:gd name="T32" fmla="*/ 2147483647 w 166"/>
                    <a:gd name="T33" fmla="*/ 464381 h 423"/>
                    <a:gd name="T34" fmla="*/ 2147483647 w 166"/>
                    <a:gd name="T35" fmla="*/ 459419 h 423"/>
                    <a:gd name="T36" fmla="*/ 2147483647 w 166"/>
                    <a:gd name="T37" fmla="*/ 453729 h 423"/>
                    <a:gd name="T38" fmla="*/ 2147483647 w 166"/>
                    <a:gd name="T39" fmla="*/ 448289 h 423"/>
                    <a:gd name="T40" fmla="*/ 2147483647 w 166"/>
                    <a:gd name="T41" fmla="*/ 22595 h 423"/>
                    <a:gd name="T42" fmla="*/ 2147483647 w 166"/>
                    <a:gd name="T43" fmla="*/ 22595 h 423"/>
                    <a:gd name="T44" fmla="*/ 2147483647 w 166"/>
                    <a:gd name="T45" fmla="*/ 16491 h 423"/>
                    <a:gd name="T46" fmla="*/ 2147483647 w 166"/>
                    <a:gd name="T47" fmla="*/ 11835 h 423"/>
                    <a:gd name="T48" fmla="*/ 2147483647 w 166"/>
                    <a:gd name="T49" fmla="*/ 7077 h 423"/>
                    <a:gd name="T50" fmla="*/ 2147483647 w 166"/>
                    <a:gd name="T51" fmla="*/ 4560 h 423"/>
                    <a:gd name="T52" fmla="*/ 2147483647 w 166"/>
                    <a:gd name="T53" fmla="*/ 1728 h 423"/>
                    <a:gd name="T54" fmla="*/ 2147483647 w 166"/>
                    <a:gd name="T55" fmla="*/ 0 h 423"/>
                    <a:gd name="T56" fmla="*/ 2147483647 w 166"/>
                    <a:gd name="T57" fmla="*/ 0 h 423"/>
                    <a:gd name="T58" fmla="*/ 2147483647 w 166"/>
                    <a:gd name="T59" fmla="*/ 0 h 423"/>
                    <a:gd name="T60" fmla="*/ 2147483647 w 166"/>
                    <a:gd name="T61" fmla="*/ 25105 h 423"/>
                    <a:gd name="T62" fmla="*/ 2147483647 w 166"/>
                    <a:gd name="T63" fmla="*/ 25105 h 423"/>
                    <a:gd name="T64" fmla="*/ 2147483647 w 166"/>
                    <a:gd name="T65" fmla="*/ 26462 h 423"/>
                    <a:gd name="T66" fmla="*/ 2147483647 w 166"/>
                    <a:gd name="T67" fmla="*/ 28666 h 423"/>
                    <a:gd name="T68" fmla="*/ 2147483647 w 166"/>
                    <a:gd name="T69" fmla="*/ 32348 h 423"/>
                    <a:gd name="T70" fmla="*/ 2147483647 w 166"/>
                    <a:gd name="T71" fmla="*/ 36085 h 423"/>
                    <a:gd name="T72" fmla="*/ 2147483647 w 166"/>
                    <a:gd name="T73" fmla="*/ 41831 h 423"/>
                    <a:gd name="T74" fmla="*/ 2147483647 w 166"/>
                    <a:gd name="T75" fmla="*/ 46114 h 423"/>
                    <a:gd name="T76" fmla="*/ 2147483647 w 166"/>
                    <a:gd name="T77" fmla="*/ 51981 h 423"/>
                    <a:gd name="T78" fmla="*/ 0 w 166"/>
                    <a:gd name="T79" fmla="*/ 57140 h 423"/>
                    <a:gd name="T80" fmla="*/ 0 w 166"/>
                    <a:gd name="T81" fmla="*/ 482975 h 423"/>
                    <a:gd name="T82" fmla="*/ 0 w 166"/>
                    <a:gd name="T83" fmla="*/ 482975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423"/>
                    <a:gd name="T128" fmla="*/ 166 w 166"/>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423">
                      <a:moveTo>
                        <a:pt x="0" y="404"/>
                      </a:moveTo>
                      <a:lnTo>
                        <a:pt x="0" y="404"/>
                      </a:lnTo>
                      <a:lnTo>
                        <a:pt x="1" y="409"/>
                      </a:lnTo>
                      <a:lnTo>
                        <a:pt x="2" y="413"/>
                      </a:lnTo>
                      <a:lnTo>
                        <a:pt x="4" y="416"/>
                      </a:lnTo>
                      <a:lnTo>
                        <a:pt x="6" y="420"/>
                      </a:lnTo>
                      <a:lnTo>
                        <a:pt x="10" y="422"/>
                      </a:lnTo>
                      <a:lnTo>
                        <a:pt x="14" y="423"/>
                      </a:lnTo>
                      <a:lnTo>
                        <a:pt x="18" y="423"/>
                      </a:lnTo>
                      <a:lnTo>
                        <a:pt x="23" y="423"/>
                      </a:lnTo>
                      <a:lnTo>
                        <a:pt x="143" y="402"/>
                      </a:lnTo>
                      <a:lnTo>
                        <a:pt x="148" y="401"/>
                      </a:lnTo>
                      <a:lnTo>
                        <a:pt x="153" y="399"/>
                      </a:lnTo>
                      <a:lnTo>
                        <a:pt x="156" y="396"/>
                      </a:lnTo>
                      <a:lnTo>
                        <a:pt x="160" y="393"/>
                      </a:lnTo>
                      <a:lnTo>
                        <a:pt x="162" y="388"/>
                      </a:lnTo>
                      <a:lnTo>
                        <a:pt x="165" y="384"/>
                      </a:lnTo>
                      <a:lnTo>
                        <a:pt x="166" y="380"/>
                      </a:lnTo>
                      <a:lnTo>
                        <a:pt x="166" y="375"/>
                      </a:lnTo>
                      <a:lnTo>
                        <a:pt x="166" y="19"/>
                      </a:lnTo>
                      <a:lnTo>
                        <a:pt x="166" y="14"/>
                      </a:lnTo>
                      <a:lnTo>
                        <a:pt x="165" y="10"/>
                      </a:lnTo>
                      <a:lnTo>
                        <a:pt x="162" y="6"/>
                      </a:lnTo>
                      <a:lnTo>
                        <a:pt x="160" y="4"/>
                      </a:lnTo>
                      <a:lnTo>
                        <a:pt x="156" y="1"/>
                      </a:lnTo>
                      <a:lnTo>
                        <a:pt x="153" y="0"/>
                      </a:lnTo>
                      <a:lnTo>
                        <a:pt x="148" y="0"/>
                      </a:lnTo>
                      <a:lnTo>
                        <a:pt x="143" y="0"/>
                      </a:lnTo>
                      <a:lnTo>
                        <a:pt x="23" y="21"/>
                      </a:lnTo>
                      <a:lnTo>
                        <a:pt x="18" y="22"/>
                      </a:lnTo>
                      <a:lnTo>
                        <a:pt x="14" y="24"/>
                      </a:lnTo>
                      <a:lnTo>
                        <a:pt x="10" y="27"/>
                      </a:lnTo>
                      <a:lnTo>
                        <a:pt x="6" y="30"/>
                      </a:lnTo>
                      <a:lnTo>
                        <a:pt x="4" y="35"/>
                      </a:lnTo>
                      <a:lnTo>
                        <a:pt x="2" y="39"/>
                      </a:lnTo>
                      <a:lnTo>
                        <a:pt x="1" y="43"/>
                      </a:lnTo>
                      <a:lnTo>
                        <a:pt x="0" y="48"/>
                      </a:lnTo>
                      <a:lnTo>
                        <a:pt x="0" y="404"/>
                      </a:lnTo>
                      <a:close/>
                    </a:path>
                  </a:pathLst>
                </a:custGeom>
                <a:solidFill>
                  <a:srgbClr val="F7F7F7"/>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AutoShape 64"/>
                <p:cNvSpPr>
                  <a:spLocks noChangeArrowheads="1"/>
                </p:cNvSpPr>
                <p:nvPr/>
              </p:nvSpPr>
              <p:spPr bwMode="auto">
                <a:xfrm>
                  <a:off x="4588" y="2110"/>
                  <a:ext cx="636" cy="547"/>
                </a:xfrm>
                <a:custGeom>
                  <a:avLst/>
                  <a:gdLst>
                    <a:gd name="T0" fmla="*/ 0 w 166"/>
                    <a:gd name="T1" fmla="*/ 482975 h 423"/>
                    <a:gd name="T2" fmla="*/ 0 w 166"/>
                    <a:gd name="T3" fmla="*/ 482975 h 423"/>
                    <a:gd name="T4" fmla="*/ 2147483647 w 166"/>
                    <a:gd name="T5" fmla="*/ 488916 h 423"/>
                    <a:gd name="T6" fmla="*/ 2147483647 w 166"/>
                    <a:gd name="T7" fmla="*/ 493924 h 423"/>
                    <a:gd name="T8" fmla="*/ 2147483647 w 166"/>
                    <a:gd name="T9" fmla="*/ 497082 h 423"/>
                    <a:gd name="T10" fmla="*/ 2147483647 w 166"/>
                    <a:gd name="T11" fmla="*/ 501642 h 423"/>
                    <a:gd name="T12" fmla="*/ 2147483647 w 166"/>
                    <a:gd name="T13" fmla="*/ 503775 h 423"/>
                    <a:gd name="T14" fmla="*/ 2147483647 w 166"/>
                    <a:gd name="T15" fmla="*/ 505643 h 423"/>
                    <a:gd name="T16" fmla="*/ 2147483647 w 166"/>
                    <a:gd name="T17" fmla="*/ 505643 h 423"/>
                    <a:gd name="T18" fmla="*/ 2147483647 w 166"/>
                    <a:gd name="T19" fmla="*/ 505643 h 423"/>
                    <a:gd name="T20" fmla="*/ 2147483647 w 166"/>
                    <a:gd name="T21" fmla="*/ 480638 h 423"/>
                    <a:gd name="T22" fmla="*/ 2147483647 w 166"/>
                    <a:gd name="T23" fmla="*/ 480638 h 423"/>
                    <a:gd name="T24" fmla="*/ 2147483647 w 166"/>
                    <a:gd name="T25" fmla="*/ 478988 h 423"/>
                    <a:gd name="T26" fmla="*/ 2147483647 w 166"/>
                    <a:gd name="T27" fmla="*/ 476641 h 423"/>
                    <a:gd name="T28" fmla="*/ 2147483647 w 166"/>
                    <a:gd name="T29" fmla="*/ 473569 h 423"/>
                    <a:gd name="T30" fmla="*/ 2147483647 w 166"/>
                    <a:gd name="T31" fmla="*/ 469367 h 423"/>
                    <a:gd name="T32" fmla="*/ 2147483647 w 166"/>
                    <a:gd name="T33" fmla="*/ 464381 h 423"/>
                    <a:gd name="T34" fmla="*/ 2147483647 w 166"/>
                    <a:gd name="T35" fmla="*/ 459419 h 423"/>
                    <a:gd name="T36" fmla="*/ 2147483647 w 166"/>
                    <a:gd name="T37" fmla="*/ 453729 h 423"/>
                    <a:gd name="T38" fmla="*/ 2147483647 w 166"/>
                    <a:gd name="T39" fmla="*/ 448289 h 423"/>
                    <a:gd name="T40" fmla="*/ 2147483647 w 166"/>
                    <a:gd name="T41" fmla="*/ 22595 h 423"/>
                    <a:gd name="T42" fmla="*/ 2147483647 w 166"/>
                    <a:gd name="T43" fmla="*/ 22595 h 423"/>
                    <a:gd name="T44" fmla="*/ 2147483647 w 166"/>
                    <a:gd name="T45" fmla="*/ 16491 h 423"/>
                    <a:gd name="T46" fmla="*/ 2147483647 w 166"/>
                    <a:gd name="T47" fmla="*/ 11835 h 423"/>
                    <a:gd name="T48" fmla="*/ 2147483647 w 166"/>
                    <a:gd name="T49" fmla="*/ 7077 h 423"/>
                    <a:gd name="T50" fmla="*/ 2147483647 w 166"/>
                    <a:gd name="T51" fmla="*/ 4560 h 423"/>
                    <a:gd name="T52" fmla="*/ 2147483647 w 166"/>
                    <a:gd name="T53" fmla="*/ 1728 h 423"/>
                    <a:gd name="T54" fmla="*/ 2147483647 w 166"/>
                    <a:gd name="T55" fmla="*/ 0 h 423"/>
                    <a:gd name="T56" fmla="*/ 2147483647 w 166"/>
                    <a:gd name="T57" fmla="*/ 0 h 423"/>
                    <a:gd name="T58" fmla="*/ 2147483647 w 166"/>
                    <a:gd name="T59" fmla="*/ 0 h 423"/>
                    <a:gd name="T60" fmla="*/ 2147483647 w 166"/>
                    <a:gd name="T61" fmla="*/ 25105 h 423"/>
                    <a:gd name="T62" fmla="*/ 2147483647 w 166"/>
                    <a:gd name="T63" fmla="*/ 25105 h 423"/>
                    <a:gd name="T64" fmla="*/ 2147483647 w 166"/>
                    <a:gd name="T65" fmla="*/ 26462 h 423"/>
                    <a:gd name="T66" fmla="*/ 2147483647 w 166"/>
                    <a:gd name="T67" fmla="*/ 28666 h 423"/>
                    <a:gd name="T68" fmla="*/ 2147483647 w 166"/>
                    <a:gd name="T69" fmla="*/ 32348 h 423"/>
                    <a:gd name="T70" fmla="*/ 2147483647 w 166"/>
                    <a:gd name="T71" fmla="*/ 36085 h 423"/>
                    <a:gd name="T72" fmla="*/ 2147483647 w 166"/>
                    <a:gd name="T73" fmla="*/ 41831 h 423"/>
                    <a:gd name="T74" fmla="*/ 2147483647 w 166"/>
                    <a:gd name="T75" fmla="*/ 46114 h 423"/>
                    <a:gd name="T76" fmla="*/ 2147483647 w 166"/>
                    <a:gd name="T77" fmla="*/ 51981 h 423"/>
                    <a:gd name="T78" fmla="*/ 0 w 166"/>
                    <a:gd name="T79" fmla="*/ 57140 h 423"/>
                    <a:gd name="T80" fmla="*/ 0 w 166"/>
                    <a:gd name="T81" fmla="*/ 482975 h 423"/>
                    <a:gd name="T82" fmla="*/ 0 w 166"/>
                    <a:gd name="T83" fmla="*/ 482975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423"/>
                    <a:gd name="T128" fmla="*/ 166 w 166"/>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423">
                      <a:moveTo>
                        <a:pt x="0" y="404"/>
                      </a:moveTo>
                      <a:lnTo>
                        <a:pt x="0" y="404"/>
                      </a:lnTo>
                      <a:lnTo>
                        <a:pt x="1" y="409"/>
                      </a:lnTo>
                      <a:lnTo>
                        <a:pt x="2" y="413"/>
                      </a:lnTo>
                      <a:lnTo>
                        <a:pt x="4" y="416"/>
                      </a:lnTo>
                      <a:lnTo>
                        <a:pt x="6" y="420"/>
                      </a:lnTo>
                      <a:lnTo>
                        <a:pt x="10" y="422"/>
                      </a:lnTo>
                      <a:lnTo>
                        <a:pt x="14" y="423"/>
                      </a:lnTo>
                      <a:lnTo>
                        <a:pt x="18" y="423"/>
                      </a:lnTo>
                      <a:lnTo>
                        <a:pt x="23" y="423"/>
                      </a:lnTo>
                      <a:lnTo>
                        <a:pt x="143" y="402"/>
                      </a:lnTo>
                      <a:lnTo>
                        <a:pt x="148" y="401"/>
                      </a:lnTo>
                      <a:lnTo>
                        <a:pt x="153" y="399"/>
                      </a:lnTo>
                      <a:lnTo>
                        <a:pt x="156" y="396"/>
                      </a:lnTo>
                      <a:lnTo>
                        <a:pt x="160" y="393"/>
                      </a:lnTo>
                      <a:lnTo>
                        <a:pt x="162" y="388"/>
                      </a:lnTo>
                      <a:lnTo>
                        <a:pt x="165" y="384"/>
                      </a:lnTo>
                      <a:lnTo>
                        <a:pt x="166" y="380"/>
                      </a:lnTo>
                      <a:lnTo>
                        <a:pt x="166" y="375"/>
                      </a:lnTo>
                      <a:lnTo>
                        <a:pt x="166" y="19"/>
                      </a:lnTo>
                      <a:lnTo>
                        <a:pt x="166" y="14"/>
                      </a:lnTo>
                      <a:lnTo>
                        <a:pt x="165" y="10"/>
                      </a:lnTo>
                      <a:lnTo>
                        <a:pt x="162" y="6"/>
                      </a:lnTo>
                      <a:lnTo>
                        <a:pt x="160" y="4"/>
                      </a:lnTo>
                      <a:lnTo>
                        <a:pt x="156" y="1"/>
                      </a:lnTo>
                      <a:lnTo>
                        <a:pt x="153" y="0"/>
                      </a:lnTo>
                      <a:lnTo>
                        <a:pt x="148" y="0"/>
                      </a:lnTo>
                      <a:lnTo>
                        <a:pt x="143" y="0"/>
                      </a:lnTo>
                      <a:lnTo>
                        <a:pt x="23" y="21"/>
                      </a:lnTo>
                      <a:lnTo>
                        <a:pt x="18" y="22"/>
                      </a:lnTo>
                      <a:lnTo>
                        <a:pt x="14" y="24"/>
                      </a:lnTo>
                      <a:lnTo>
                        <a:pt x="10" y="27"/>
                      </a:lnTo>
                      <a:lnTo>
                        <a:pt x="6" y="30"/>
                      </a:lnTo>
                      <a:lnTo>
                        <a:pt x="4" y="35"/>
                      </a:lnTo>
                      <a:lnTo>
                        <a:pt x="2" y="39"/>
                      </a:lnTo>
                      <a:lnTo>
                        <a:pt x="1" y="43"/>
                      </a:lnTo>
                      <a:lnTo>
                        <a:pt x="0" y="48"/>
                      </a:lnTo>
                      <a:lnTo>
                        <a:pt x="0" y="404"/>
                      </a:lnTo>
                      <a:close/>
                    </a:path>
                  </a:pathLst>
                </a:custGeom>
                <a:noFill/>
                <a:ln w="1440">
                  <a:solidFill>
                    <a:srgbClr val="999999"/>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AutoShape 65"/>
                <p:cNvSpPr>
                  <a:spLocks noChangeArrowheads="1"/>
                </p:cNvSpPr>
                <p:nvPr/>
              </p:nvSpPr>
              <p:spPr bwMode="auto">
                <a:xfrm>
                  <a:off x="4640" y="2183"/>
                  <a:ext cx="552" cy="470"/>
                </a:xfrm>
                <a:custGeom>
                  <a:avLst/>
                  <a:gdLst>
                    <a:gd name="T0" fmla="*/ 0 w 144"/>
                    <a:gd name="T1" fmla="*/ 403394 h 364"/>
                    <a:gd name="T2" fmla="*/ 0 w 144"/>
                    <a:gd name="T3" fmla="*/ 403394 h 364"/>
                    <a:gd name="T4" fmla="*/ 2147483647 w 144"/>
                    <a:gd name="T5" fmla="*/ 406334 h 364"/>
                    <a:gd name="T6" fmla="*/ 2147483647 w 144"/>
                    <a:gd name="T7" fmla="*/ 410882 h 364"/>
                    <a:gd name="T8" fmla="*/ 2147483647 w 144"/>
                    <a:gd name="T9" fmla="*/ 414829 h 364"/>
                    <a:gd name="T10" fmla="*/ 2147483647 w 144"/>
                    <a:gd name="T11" fmla="*/ 416958 h 364"/>
                    <a:gd name="T12" fmla="*/ 2147483647 w 144"/>
                    <a:gd name="T13" fmla="*/ 419629 h 364"/>
                    <a:gd name="T14" fmla="*/ 2147483647 w 144"/>
                    <a:gd name="T15" fmla="*/ 421465 h 364"/>
                    <a:gd name="T16" fmla="*/ 2147483647 w 144"/>
                    <a:gd name="T17" fmla="*/ 421465 h 364"/>
                    <a:gd name="T18" fmla="*/ 2147483647 w 144"/>
                    <a:gd name="T19" fmla="*/ 421465 h 364"/>
                    <a:gd name="T20" fmla="*/ 2147483647 w 144"/>
                    <a:gd name="T21" fmla="*/ 400978 h 364"/>
                    <a:gd name="T22" fmla="*/ 2147483647 w 144"/>
                    <a:gd name="T23" fmla="*/ 400978 h 364"/>
                    <a:gd name="T24" fmla="*/ 2147483647 w 144"/>
                    <a:gd name="T25" fmla="*/ 399483 h 364"/>
                    <a:gd name="T26" fmla="*/ 2147483647 w 144"/>
                    <a:gd name="T27" fmla="*/ 398511 h 364"/>
                    <a:gd name="T28" fmla="*/ 2147483647 w 144"/>
                    <a:gd name="T29" fmla="*/ 393594 h 364"/>
                    <a:gd name="T30" fmla="*/ 2147483647 w 144"/>
                    <a:gd name="T31" fmla="*/ 390415 h 364"/>
                    <a:gd name="T32" fmla="*/ 2147483647 w 144"/>
                    <a:gd name="T33" fmla="*/ 387999 h 364"/>
                    <a:gd name="T34" fmla="*/ 2147483647 w 144"/>
                    <a:gd name="T35" fmla="*/ 383494 h 364"/>
                    <a:gd name="T36" fmla="*/ 2147483647 w 144"/>
                    <a:gd name="T37" fmla="*/ 378988 h 364"/>
                    <a:gd name="T38" fmla="*/ 2147483647 w 144"/>
                    <a:gd name="T39" fmla="*/ 372931 h 364"/>
                    <a:gd name="T40" fmla="*/ 2147483647 w 144"/>
                    <a:gd name="T41" fmla="*/ 18222 h 364"/>
                    <a:gd name="T42" fmla="*/ 2147483647 w 144"/>
                    <a:gd name="T43" fmla="*/ 18222 h 364"/>
                    <a:gd name="T44" fmla="*/ 2147483647 w 144"/>
                    <a:gd name="T45" fmla="*/ 14912 h 364"/>
                    <a:gd name="T46" fmla="*/ 2147483647 w 144"/>
                    <a:gd name="T47" fmla="*/ 10477 h 364"/>
                    <a:gd name="T48" fmla="*/ 2147483647 w 144"/>
                    <a:gd name="T49" fmla="*/ 6784 h 364"/>
                    <a:gd name="T50" fmla="*/ 2147483647 w 144"/>
                    <a:gd name="T51" fmla="*/ 3841 h 364"/>
                    <a:gd name="T52" fmla="*/ 2147483647 w 144"/>
                    <a:gd name="T53" fmla="*/ 1641 h 364"/>
                    <a:gd name="T54" fmla="*/ 2147483647 w 144"/>
                    <a:gd name="T55" fmla="*/ 0 h 364"/>
                    <a:gd name="T56" fmla="*/ 2147483647 w 144"/>
                    <a:gd name="T57" fmla="*/ 0 h 364"/>
                    <a:gd name="T58" fmla="*/ 2147483647 w 144"/>
                    <a:gd name="T59" fmla="*/ 0 h 364"/>
                    <a:gd name="T60" fmla="*/ 2147483647 w 144"/>
                    <a:gd name="T61" fmla="*/ 20566 h 364"/>
                    <a:gd name="T62" fmla="*/ 2147483647 w 144"/>
                    <a:gd name="T63" fmla="*/ 20566 h 364"/>
                    <a:gd name="T64" fmla="*/ 2147483647 w 144"/>
                    <a:gd name="T65" fmla="*/ 21909 h 364"/>
                    <a:gd name="T66" fmla="*/ 2147483647 w 144"/>
                    <a:gd name="T67" fmla="*/ 24350 h 364"/>
                    <a:gd name="T68" fmla="*/ 2147483647 w 144"/>
                    <a:gd name="T69" fmla="*/ 27882 h 364"/>
                    <a:gd name="T70" fmla="*/ 2147483647 w 144"/>
                    <a:gd name="T71" fmla="*/ 30380 h 364"/>
                    <a:gd name="T72" fmla="*/ 2147483647 w 144"/>
                    <a:gd name="T73" fmla="*/ 34887 h 364"/>
                    <a:gd name="T74" fmla="*/ 2147483647 w 144"/>
                    <a:gd name="T75" fmla="*/ 38082 h 364"/>
                    <a:gd name="T76" fmla="*/ 2147483647 w 144"/>
                    <a:gd name="T77" fmla="*/ 42430 h 364"/>
                    <a:gd name="T78" fmla="*/ 0 w 144"/>
                    <a:gd name="T79" fmla="*/ 48553 h 364"/>
                    <a:gd name="T80" fmla="*/ 0 w 144"/>
                    <a:gd name="T81" fmla="*/ 403394 h 364"/>
                    <a:gd name="T82" fmla="*/ 0 w 144"/>
                    <a:gd name="T83" fmla="*/ 403394 h 3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4"/>
                    <a:gd name="T127" fmla="*/ 0 h 364"/>
                    <a:gd name="T128" fmla="*/ 144 w 144"/>
                    <a:gd name="T129" fmla="*/ 364 h 3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4" h="364">
                      <a:moveTo>
                        <a:pt x="0" y="348"/>
                      </a:moveTo>
                      <a:lnTo>
                        <a:pt x="0" y="348"/>
                      </a:lnTo>
                      <a:lnTo>
                        <a:pt x="1" y="351"/>
                      </a:lnTo>
                      <a:lnTo>
                        <a:pt x="2" y="355"/>
                      </a:lnTo>
                      <a:lnTo>
                        <a:pt x="4" y="358"/>
                      </a:lnTo>
                      <a:lnTo>
                        <a:pt x="6" y="360"/>
                      </a:lnTo>
                      <a:lnTo>
                        <a:pt x="9" y="363"/>
                      </a:lnTo>
                      <a:lnTo>
                        <a:pt x="13" y="364"/>
                      </a:lnTo>
                      <a:lnTo>
                        <a:pt x="17" y="364"/>
                      </a:lnTo>
                      <a:lnTo>
                        <a:pt x="21" y="364"/>
                      </a:lnTo>
                      <a:lnTo>
                        <a:pt x="124" y="346"/>
                      </a:lnTo>
                      <a:lnTo>
                        <a:pt x="127" y="345"/>
                      </a:lnTo>
                      <a:lnTo>
                        <a:pt x="131" y="344"/>
                      </a:lnTo>
                      <a:lnTo>
                        <a:pt x="135" y="340"/>
                      </a:lnTo>
                      <a:lnTo>
                        <a:pt x="138" y="337"/>
                      </a:lnTo>
                      <a:lnTo>
                        <a:pt x="140" y="335"/>
                      </a:lnTo>
                      <a:lnTo>
                        <a:pt x="142" y="331"/>
                      </a:lnTo>
                      <a:lnTo>
                        <a:pt x="143" y="327"/>
                      </a:lnTo>
                      <a:lnTo>
                        <a:pt x="144" y="322"/>
                      </a:lnTo>
                      <a:lnTo>
                        <a:pt x="144" y="16"/>
                      </a:lnTo>
                      <a:lnTo>
                        <a:pt x="143" y="13"/>
                      </a:lnTo>
                      <a:lnTo>
                        <a:pt x="142" y="9"/>
                      </a:lnTo>
                      <a:lnTo>
                        <a:pt x="140" y="6"/>
                      </a:lnTo>
                      <a:lnTo>
                        <a:pt x="138" y="3"/>
                      </a:lnTo>
                      <a:lnTo>
                        <a:pt x="135" y="1"/>
                      </a:lnTo>
                      <a:lnTo>
                        <a:pt x="131" y="0"/>
                      </a:lnTo>
                      <a:lnTo>
                        <a:pt x="127" y="0"/>
                      </a:lnTo>
                      <a:lnTo>
                        <a:pt x="124" y="0"/>
                      </a:lnTo>
                      <a:lnTo>
                        <a:pt x="21" y="18"/>
                      </a:lnTo>
                      <a:lnTo>
                        <a:pt x="17" y="19"/>
                      </a:lnTo>
                      <a:lnTo>
                        <a:pt x="13" y="21"/>
                      </a:lnTo>
                      <a:lnTo>
                        <a:pt x="9" y="24"/>
                      </a:lnTo>
                      <a:lnTo>
                        <a:pt x="6" y="26"/>
                      </a:lnTo>
                      <a:lnTo>
                        <a:pt x="4" y="30"/>
                      </a:lnTo>
                      <a:lnTo>
                        <a:pt x="2" y="33"/>
                      </a:lnTo>
                      <a:lnTo>
                        <a:pt x="1" y="37"/>
                      </a:lnTo>
                      <a:lnTo>
                        <a:pt x="0" y="42"/>
                      </a:lnTo>
                      <a:lnTo>
                        <a:pt x="0" y="348"/>
                      </a:lnTo>
                      <a:close/>
                    </a:path>
                  </a:pathLst>
                </a:custGeom>
                <a:solidFill>
                  <a:srgbClr val="EDEDED"/>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AutoShape 66"/>
                <p:cNvSpPr>
                  <a:spLocks noChangeArrowheads="1"/>
                </p:cNvSpPr>
                <p:nvPr/>
              </p:nvSpPr>
              <p:spPr bwMode="auto">
                <a:xfrm>
                  <a:off x="4640" y="2183"/>
                  <a:ext cx="552" cy="470"/>
                </a:xfrm>
                <a:custGeom>
                  <a:avLst/>
                  <a:gdLst>
                    <a:gd name="T0" fmla="*/ 0 w 144"/>
                    <a:gd name="T1" fmla="*/ 403394 h 364"/>
                    <a:gd name="T2" fmla="*/ 0 w 144"/>
                    <a:gd name="T3" fmla="*/ 403394 h 364"/>
                    <a:gd name="T4" fmla="*/ 2147483647 w 144"/>
                    <a:gd name="T5" fmla="*/ 406334 h 364"/>
                    <a:gd name="T6" fmla="*/ 2147483647 w 144"/>
                    <a:gd name="T7" fmla="*/ 410882 h 364"/>
                    <a:gd name="T8" fmla="*/ 2147483647 w 144"/>
                    <a:gd name="T9" fmla="*/ 414829 h 364"/>
                    <a:gd name="T10" fmla="*/ 2147483647 w 144"/>
                    <a:gd name="T11" fmla="*/ 416958 h 364"/>
                    <a:gd name="T12" fmla="*/ 2147483647 w 144"/>
                    <a:gd name="T13" fmla="*/ 419629 h 364"/>
                    <a:gd name="T14" fmla="*/ 2147483647 w 144"/>
                    <a:gd name="T15" fmla="*/ 421465 h 364"/>
                    <a:gd name="T16" fmla="*/ 2147483647 w 144"/>
                    <a:gd name="T17" fmla="*/ 421465 h 364"/>
                    <a:gd name="T18" fmla="*/ 2147483647 w 144"/>
                    <a:gd name="T19" fmla="*/ 421465 h 364"/>
                    <a:gd name="T20" fmla="*/ 2147483647 w 144"/>
                    <a:gd name="T21" fmla="*/ 400978 h 364"/>
                    <a:gd name="T22" fmla="*/ 2147483647 w 144"/>
                    <a:gd name="T23" fmla="*/ 400978 h 364"/>
                    <a:gd name="T24" fmla="*/ 2147483647 w 144"/>
                    <a:gd name="T25" fmla="*/ 399483 h 364"/>
                    <a:gd name="T26" fmla="*/ 2147483647 w 144"/>
                    <a:gd name="T27" fmla="*/ 398511 h 364"/>
                    <a:gd name="T28" fmla="*/ 2147483647 w 144"/>
                    <a:gd name="T29" fmla="*/ 393594 h 364"/>
                    <a:gd name="T30" fmla="*/ 2147483647 w 144"/>
                    <a:gd name="T31" fmla="*/ 390415 h 364"/>
                    <a:gd name="T32" fmla="*/ 2147483647 w 144"/>
                    <a:gd name="T33" fmla="*/ 387999 h 364"/>
                    <a:gd name="T34" fmla="*/ 2147483647 w 144"/>
                    <a:gd name="T35" fmla="*/ 383494 h 364"/>
                    <a:gd name="T36" fmla="*/ 2147483647 w 144"/>
                    <a:gd name="T37" fmla="*/ 378988 h 364"/>
                    <a:gd name="T38" fmla="*/ 2147483647 w 144"/>
                    <a:gd name="T39" fmla="*/ 372931 h 364"/>
                    <a:gd name="T40" fmla="*/ 2147483647 w 144"/>
                    <a:gd name="T41" fmla="*/ 18222 h 364"/>
                    <a:gd name="T42" fmla="*/ 2147483647 w 144"/>
                    <a:gd name="T43" fmla="*/ 18222 h 364"/>
                    <a:gd name="T44" fmla="*/ 2147483647 w 144"/>
                    <a:gd name="T45" fmla="*/ 14912 h 364"/>
                    <a:gd name="T46" fmla="*/ 2147483647 w 144"/>
                    <a:gd name="T47" fmla="*/ 10477 h 364"/>
                    <a:gd name="T48" fmla="*/ 2147483647 w 144"/>
                    <a:gd name="T49" fmla="*/ 6784 h 364"/>
                    <a:gd name="T50" fmla="*/ 2147483647 w 144"/>
                    <a:gd name="T51" fmla="*/ 3841 h 364"/>
                    <a:gd name="T52" fmla="*/ 2147483647 w 144"/>
                    <a:gd name="T53" fmla="*/ 1641 h 364"/>
                    <a:gd name="T54" fmla="*/ 2147483647 w 144"/>
                    <a:gd name="T55" fmla="*/ 0 h 364"/>
                    <a:gd name="T56" fmla="*/ 2147483647 w 144"/>
                    <a:gd name="T57" fmla="*/ 0 h 364"/>
                    <a:gd name="T58" fmla="*/ 2147483647 w 144"/>
                    <a:gd name="T59" fmla="*/ 0 h 364"/>
                    <a:gd name="T60" fmla="*/ 2147483647 w 144"/>
                    <a:gd name="T61" fmla="*/ 20566 h 364"/>
                    <a:gd name="T62" fmla="*/ 2147483647 w 144"/>
                    <a:gd name="T63" fmla="*/ 20566 h 364"/>
                    <a:gd name="T64" fmla="*/ 2147483647 w 144"/>
                    <a:gd name="T65" fmla="*/ 21909 h 364"/>
                    <a:gd name="T66" fmla="*/ 2147483647 w 144"/>
                    <a:gd name="T67" fmla="*/ 24350 h 364"/>
                    <a:gd name="T68" fmla="*/ 2147483647 w 144"/>
                    <a:gd name="T69" fmla="*/ 27882 h 364"/>
                    <a:gd name="T70" fmla="*/ 2147483647 w 144"/>
                    <a:gd name="T71" fmla="*/ 30380 h 364"/>
                    <a:gd name="T72" fmla="*/ 2147483647 w 144"/>
                    <a:gd name="T73" fmla="*/ 34887 h 364"/>
                    <a:gd name="T74" fmla="*/ 2147483647 w 144"/>
                    <a:gd name="T75" fmla="*/ 38082 h 364"/>
                    <a:gd name="T76" fmla="*/ 2147483647 w 144"/>
                    <a:gd name="T77" fmla="*/ 42430 h 364"/>
                    <a:gd name="T78" fmla="*/ 0 w 144"/>
                    <a:gd name="T79" fmla="*/ 48553 h 364"/>
                    <a:gd name="T80" fmla="*/ 0 w 144"/>
                    <a:gd name="T81" fmla="*/ 403394 h 364"/>
                    <a:gd name="T82" fmla="*/ 0 w 144"/>
                    <a:gd name="T83" fmla="*/ 403394 h 3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4"/>
                    <a:gd name="T127" fmla="*/ 0 h 364"/>
                    <a:gd name="T128" fmla="*/ 144 w 144"/>
                    <a:gd name="T129" fmla="*/ 364 h 3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4" h="364">
                      <a:moveTo>
                        <a:pt x="0" y="348"/>
                      </a:moveTo>
                      <a:lnTo>
                        <a:pt x="0" y="348"/>
                      </a:lnTo>
                      <a:lnTo>
                        <a:pt x="1" y="351"/>
                      </a:lnTo>
                      <a:lnTo>
                        <a:pt x="2" y="355"/>
                      </a:lnTo>
                      <a:lnTo>
                        <a:pt x="4" y="358"/>
                      </a:lnTo>
                      <a:lnTo>
                        <a:pt x="6" y="360"/>
                      </a:lnTo>
                      <a:lnTo>
                        <a:pt x="9" y="363"/>
                      </a:lnTo>
                      <a:lnTo>
                        <a:pt x="13" y="364"/>
                      </a:lnTo>
                      <a:lnTo>
                        <a:pt x="17" y="364"/>
                      </a:lnTo>
                      <a:lnTo>
                        <a:pt x="21" y="364"/>
                      </a:lnTo>
                      <a:lnTo>
                        <a:pt x="124" y="346"/>
                      </a:lnTo>
                      <a:lnTo>
                        <a:pt x="127" y="345"/>
                      </a:lnTo>
                      <a:lnTo>
                        <a:pt x="131" y="344"/>
                      </a:lnTo>
                      <a:lnTo>
                        <a:pt x="135" y="340"/>
                      </a:lnTo>
                      <a:lnTo>
                        <a:pt x="138" y="337"/>
                      </a:lnTo>
                      <a:lnTo>
                        <a:pt x="140" y="335"/>
                      </a:lnTo>
                      <a:lnTo>
                        <a:pt x="142" y="331"/>
                      </a:lnTo>
                      <a:lnTo>
                        <a:pt x="143" y="327"/>
                      </a:lnTo>
                      <a:lnTo>
                        <a:pt x="144" y="322"/>
                      </a:lnTo>
                      <a:lnTo>
                        <a:pt x="144" y="16"/>
                      </a:lnTo>
                      <a:lnTo>
                        <a:pt x="143" y="13"/>
                      </a:lnTo>
                      <a:lnTo>
                        <a:pt x="142" y="9"/>
                      </a:lnTo>
                      <a:lnTo>
                        <a:pt x="140" y="6"/>
                      </a:lnTo>
                      <a:lnTo>
                        <a:pt x="138" y="3"/>
                      </a:lnTo>
                      <a:lnTo>
                        <a:pt x="135" y="1"/>
                      </a:lnTo>
                      <a:lnTo>
                        <a:pt x="131" y="0"/>
                      </a:lnTo>
                      <a:lnTo>
                        <a:pt x="127" y="0"/>
                      </a:lnTo>
                      <a:lnTo>
                        <a:pt x="124" y="0"/>
                      </a:lnTo>
                      <a:lnTo>
                        <a:pt x="21" y="18"/>
                      </a:lnTo>
                      <a:lnTo>
                        <a:pt x="17" y="19"/>
                      </a:lnTo>
                      <a:lnTo>
                        <a:pt x="13" y="21"/>
                      </a:lnTo>
                      <a:lnTo>
                        <a:pt x="9" y="24"/>
                      </a:lnTo>
                      <a:lnTo>
                        <a:pt x="6" y="26"/>
                      </a:lnTo>
                      <a:lnTo>
                        <a:pt x="4" y="30"/>
                      </a:lnTo>
                      <a:lnTo>
                        <a:pt x="2" y="33"/>
                      </a:lnTo>
                      <a:lnTo>
                        <a:pt x="1" y="37"/>
                      </a:lnTo>
                      <a:lnTo>
                        <a:pt x="0" y="42"/>
                      </a:lnTo>
                      <a:lnTo>
                        <a:pt x="0" y="348"/>
                      </a:lnTo>
                      <a:close/>
                    </a:path>
                  </a:pathLst>
                </a:custGeom>
                <a:noFill/>
                <a:ln w="1440">
                  <a:solidFill>
                    <a:srgbClr val="999999"/>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AutoShape 67"/>
                <p:cNvSpPr>
                  <a:spLocks noChangeArrowheads="1"/>
                </p:cNvSpPr>
                <p:nvPr/>
              </p:nvSpPr>
              <p:spPr bwMode="auto">
                <a:xfrm>
                  <a:off x="4691" y="2205"/>
                  <a:ext cx="452" cy="49"/>
                </a:xfrm>
                <a:custGeom>
                  <a:avLst/>
                  <a:gdLst>
                    <a:gd name="T0" fmla="*/ 0 w 119"/>
                    <a:gd name="T1" fmla="*/ 7437 h 41"/>
                    <a:gd name="T2" fmla="*/ 2147483647 w 119"/>
                    <a:gd name="T3" fmla="*/ 3783 h 41"/>
                    <a:gd name="T4" fmla="*/ 2147483647 w 119"/>
                    <a:gd name="T5" fmla="*/ 0 h 41"/>
                    <a:gd name="T6" fmla="*/ 0 w 119"/>
                    <a:gd name="T7" fmla="*/ 3783 h 41"/>
                    <a:gd name="T8" fmla="*/ 0 w 119"/>
                    <a:gd name="T9" fmla="*/ 7437 h 41"/>
                    <a:gd name="T10" fmla="*/ 0 w 119"/>
                    <a:gd name="T11" fmla="*/ 7437 h 41"/>
                    <a:gd name="T12" fmla="*/ 0 60000 65536"/>
                    <a:gd name="T13" fmla="*/ 0 60000 65536"/>
                    <a:gd name="T14" fmla="*/ 0 60000 65536"/>
                    <a:gd name="T15" fmla="*/ 0 60000 65536"/>
                    <a:gd name="T16" fmla="*/ 0 60000 65536"/>
                    <a:gd name="T17" fmla="*/ 0 60000 65536"/>
                    <a:gd name="T18" fmla="*/ 0 w 119"/>
                    <a:gd name="T19" fmla="*/ 0 h 41"/>
                    <a:gd name="T20" fmla="*/ 119 w 119"/>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19" h="41">
                      <a:moveTo>
                        <a:pt x="0" y="41"/>
                      </a:moveTo>
                      <a:lnTo>
                        <a:pt x="119" y="21"/>
                      </a:lnTo>
                      <a:lnTo>
                        <a:pt x="119" y="0"/>
                      </a:lnTo>
                      <a:lnTo>
                        <a:pt x="0" y="21"/>
                      </a:lnTo>
                      <a:lnTo>
                        <a:pt x="0" y="41"/>
                      </a:lnTo>
                      <a:close/>
                    </a:path>
                  </a:pathLst>
                </a:custGeom>
                <a:solidFill>
                  <a:srgbClr val="CECECE"/>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AutoShape 68"/>
                <p:cNvSpPr>
                  <a:spLocks noChangeArrowheads="1"/>
                </p:cNvSpPr>
                <p:nvPr/>
              </p:nvSpPr>
              <p:spPr bwMode="auto">
                <a:xfrm>
                  <a:off x="4691" y="2205"/>
                  <a:ext cx="452" cy="49"/>
                </a:xfrm>
                <a:custGeom>
                  <a:avLst/>
                  <a:gdLst>
                    <a:gd name="T0" fmla="*/ 0 w 119"/>
                    <a:gd name="T1" fmla="*/ 7437 h 41"/>
                    <a:gd name="T2" fmla="*/ 2147483647 w 119"/>
                    <a:gd name="T3" fmla="*/ 3783 h 41"/>
                    <a:gd name="T4" fmla="*/ 2147483647 w 119"/>
                    <a:gd name="T5" fmla="*/ 0 h 41"/>
                    <a:gd name="T6" fmla="*/ 0 w 119"/>
                    <a:gd name="T7" fmla="*/ 3783 h 41"/>
                    <a:gd name="T8" fmla="*/ 0 w 119"/>
                    <a:gd name="T9" fmla="*/ 7437 h 41"/>
                    <a:gd name="T10" fmla="*/ 0 w 119"/>
                    <a:gd name="T11" fmla="*/ 7437 h 41"/>
                    <a:gd name="T12" fmla="*/ 0 60000 65536"/>
                    <a:gd name="T13" fmla="*/ 0 60000 65536"/>
                    <a:gd name="T14" fmla="*/ 0 60000 65536"/>
                    <a:gd name="T15" fmla="*/ 0 60000 65536"/>
                    <a:gd name="T16" fmla="*/ 0 60000 65536"/>
                    <a:gd name="T17" fmla="*/ 0 60000 65536"/>
                    <a:gd name="T18" fmla="*/ 0 w 119"/>
                    <a:gd name="T19" fmla="*/ 0 h 41"/>
                    <a:gd name="T20" fmla="*/ 119 w 119"/>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19" h="41">
                      <a:moveTo>
                        <a:pt x="0" y="41"/>
                      </a:moveTo>
                      <a:lnTo>
                        <a:pt x="119" y="21"/>
                      </a:lnTo>
                      <a:lnTo>
                        <a:pt x="119" y="0"/>
                      </a:lnTo>
                      <a:lnTo>
                        <a:pt x="0" y="21"/>
                      </a:lnTo>
                      <a:lnTo>
                        <a:pt x="0" y="41"/>
                      </a:lnTo>
                      <a:close/>
                    </a:path>
                  </a:pathLst>
                </a:custGeom>
                <a:noFill/>
                <a:ln w="1440">
                  <a:solidFill>
                    <a:srgbClr val="BFBFBF"/>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AutoShape 69"/>
                <p:cNvSpPr>
                  <a:spLocks noChangeArrowheads="1"/>
                </p:cNvSpPr>
                <p:nvPr/>
              </p:nvSpPr>
              <p:spPr bwMode="auto">
                <a:xfrm>
                  <a:off x="4701" y="2207"/>
                  <a:ext cx="429" cy="39"/>
                </a:xfrm>
                <a:custGeom>
                  <a:avLst/>
                  <a:gdLst>
                    <a:gd name="T0" fmla="*/ 0 w 113"/>
                    <a:gd name="T1" fmla="*/ 4524 h 33"/>
                    <a:gd name="T2" fmla="*/ 2147483647 w 113"/>
                    <a:gd name="T3" fmla="*/ 1889 h 33"/>
                    <a:gd name="T4" fmla="*/ 2147483647 w 113"/>
                    <a:gd name="T5" fmla="*/ 0 h 33"/>
                    <a:gd name="T6" fmla="*/ 0 w 113"/>
                    <a:gd name="T7" fmla="*/ 2697 h 33"/>
                    <a:gd name="T8" fmla="*/ 0 w 113"/>
                    <a:gd name="T9" fmla="*/ 4524 h 33"/>
                    <a:gd name="T10" fmla="*/ 0 w 113"/>
                    <a:gd name="T11" fmla="*/ 4524 h 33"/>
                    <a:gd name="T12" fmla="*/ 0 60000 65536"/>
                    <a:gd name="T13" fmla="*/ 0 60000 65536"/>
                    <a:gd name="T14" fmla="*/ 0 60000 65536"/>
                    <a:gd name="T15" fmla="*/ 0 60000 65536"/>
                    <a:gd name="T16" fmla="*/ 0 60000 65536"/>
                    <a:gd name="T17" fmla="*/ 0 60000 65536"/>
                    <a:gd name="T18" fmla="*/ 0 w 113"/>
                    <a:gd name="T19" fmla="*/ 0 h 33"/>
                    <a:gd name="T20" fmla="*/ 113 w 11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13" h="33">
                      <a:moveTo>
                        <a:pt x="0" y="33"/>
                      </a:moveTo>
                      <a:lnTo>
                        <a:pt x="113" y="14"/>
                      </a:lnTo>
                      <a:lnTo>
                        <a:pt x="113" y="0"/>
                      </a:lnTo>
                      <a:lnTo>
                        <a:pt x="0" y="20"/>
                      </a:lnTo>
                      <a:lnTo>
                        <a:pt x="0" y="33"/>
                      </a:lnTo>
                      <a:close/>
                    </a:path>
                  </a:pathLst>
                </a:custGeom>
                <a:solidFill>
                  <a:srgbClr val="000000"/>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AutoShape 70"/>
                <p:cNvSpPr>
                  <a:spLocks noChangeArrowheads="1"/>
                </p:cNvSpPr>
                <p:nvPr/>
              </p:nvSpPr>
              <p:spPr bwMode="auto">
                <a:xfrm>
                  <a:off x="4692" y="2230"/>
                  <a:ext cx="451" cy="24"/>
                </a:xfrm>
                <a:custGeom>
                  <a:avLst/>
                  <a:gdLst>
                    <a:gd name="T0" fmla="*/ 0 w 118"/>
                    <a:gd name="T1" fmla="*/ 480 h 22"/>
                    <a:gd name="T2" fmla="*/ 2147483647 w 118"/>
                    <a:gd name="T3" fmla="*/ 45 h 22"/>
                    <a:gd name="T4" fmla="*/ 2147483647 w 118"/>
                    <a:gd name="T5" fmla="*/ 0 h 22"/>
                    <a:gd name="T6" fmla="*/ 0 w 118"/>
                    <a:gd name="T7" fmla="*/ 420 h 22"/>
                    <a:gd name="T8" fmla="*/ 0 w 118"/>
                    <a:gd name="T9" fmla="*/ 480 h 22"/>
                    <a:gd name="T10" fmla="*/ 0 w 118"/>
                    <a:gd name="T11" fmla="*/ 480 h 22"/>
                    <a:gd name="T12" fmla="*/ 0 60000 65536"/>
                    <a:gd name="T13" fmla="*/ 0 60000 65536"/>
                    <a:gd name="T14" fmla="*/ 0 60000 65536"/>
                    <a:gd name="T15" fmla="*/ 0 60000 65536"/>
                    <a:gd name="T16" fmla="*/ 0 60000 65536"/>
                    <a:gd name="T17" fmla="*/ 0 60000 65536"/>
                    <a:gd name="T18" fmla="*/ 0 w 118"/>
                    <a:gd name="T19" fmla="*/ 0 h 22"/>
                    <a:gd name="T20" fmla="*/ 118 w 11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18" h="22">
                      <a:moveTo>
                        <a:pt x="0" y="22"/>
                      </a:moveTo>
                      <a:lnTo>
                        <a:pt x="118" y="2"/>
                      </a:lnTo>
                      <a:lnTo>
                        <a:pt x="116" y="0"/>
                      </a:lnTo>
                      <a:lnTo>
                        <a:pt x="0" y="20"/>
                      </a:lnTo>
                      <a:lnTo>
                        <a:pt x="0" y="22"/>
                      </a:lnTo>
                      <a:close/>
                    </a:path>
                  </a:pathLst>
                </a:custGeom>
                <a:solidFill>
                  <a:srgbClr val="FFFFFF"/>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AutoShape 71"/>
                <p:cNvSpPr>
                  <a:spLocks noChangeArrowheads="1"/>
                </p:cNvSpPr>
                <p:nvPr/>
              </p:nvSpPr>
              <p:spPr bwMode="auto">
                <a:xfrm>
                  <a:off x="4691" y="2275"/>
                  <a:ext cx="452" cy="50"/>
                </a:xfrm>
                <a:custGeom>
                  <a:avLst/>
                  <a:gdLst>
                    <a:gd name="T0" fmla="*/ 0 w 119"/>
                    <a:gd name="T1" fmla="*/ 6889 h 42"/>
                    <a:gd name="T2" fmla="*/ 2147483647 w 119"/>
                    <a:gd name="T3" fmla="*/ 3430 h 42"/>
                    <a:gd name="T4" fmla="*/ 2147483647 w 119"/>
                    <a:gd name="T5" fmla="*/ 0 h 42"/>
                    <a:gd name="T6" fmla="*/ 0 w 119"/>
                    <a:gd name="T7" fmla="*/ 3490 h 42"/>
                    <a:gd name="T8" fmla="*/ 0 w 119"/>
                    <a:gd name="T9" fmla="*/ 6889 h 42"/>
                    <a:gd name="T10" fmla="*/ 0 w 119"/>
                    <a:gd name="T11" fmla="*/ 6889 h 42"/>
                    <a:gd name="T12" fmla="*/ 0 60000 65536"/>
                    <a:gd name="T13" fmla="*/ 0 60000 65536"/>
                    <a:gd name="T14" fmla="*/ 0 60000 65536"/>
                    <a:gd name="T15" fmla="*/ 0 60000 65536"/>
                    <a:gd name="T16" fmla="*/ 0 60000 65536"/>
                    <a:gd name="T17" fmla="*/ 0 60000 65536"/>
                    <a:gd name="T18" fmla="*/ 0 w 119"/>
                    <a:gd name="T19" fmla="*/ 0 h 42"/>
                    <a:gd name="T20" fmla="*/ 119 w 11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19" h="42">
                      <a:moveTo>
                        <a:pt x="0" y="42"/>
                      </a:moveTo>
                      <a:lnTo>
                        <a:pt x="119" y="21"/>
                      </a:lnTo>
                      <a:lnTo>
                        <a:pt x="119" y="0"/>
                      </a:lnTo>
                      <a:lnTo>
                        <a:pt x="0" y="22"/>
                      </a:lnTo>
                      <a:lnTo>
                        <a:pt x="0" y="42"/>
                      </a:lnTo>
                      <a:close/>
                    </a:path>
                  </a:pathLst>
                </a:custGeom>
                <a:solidFill>
                  <a:srgbClr val="CECECE"/>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AutoShape 72"/>
                <p:cNvSpPr>
                  <a:spLocks noChangeArrowheads="1"/>
                </p:cNvSpPr>
                <p:nvPr/>
              </p:nvSpPr>
              <p:spPr bwMode="auto">
                <a:xfrm>
                  <a:off x="4691" y="2275"/>
                  <a:ext cx="452" cy="50"/>
                </a:xfrm>
                <a:custGeom>
                  <a:avLst/>
                  <a:gdLst>
                    <a:gd name="T0" fmla="*/ 0 w 119"/>
                    <a:gd name="T1" fmla="*/ 6889 h 42"/>
                    <a:gd name="T2" fmla="*/ 2147483647 w 119"/>
                    <a:gd name="T3" fmla="*/ 3430 h 42"/>
                    <a:gd name="T4" fmla="*/ 2147483647 w 119"/>
                    <a:gd name="T5" fmla="*/ 0 h 42"/>
                    <a:gd name="T6" fmla="*/ 0 w 119"/>
                    <a:gd name="T7" fmla="*/ 3490 h 42"/>
                    <a:gd name="T8" fmla="*/ 0 w 119"/>
                    <a:gd name="T9" fmla="*/ 6889 h 42"/>
                    <a:gd name="T10" fmla="*/ 0 w 119"/>
                    <a:gd name="T11" fmla="*/ 6889 h 42"/>
                    <a:gd name="T12" fmla="*/ 0 60000 65536"/>
                    <a:gd name="T13" fmla="*/ 0 60000 65536"/>
                    <a:gd name="T14" fmla="*/ 0 60000 65536"/>
                    <a:gd name="T15" fmla="*/ 0 60000 65536"/>
                    <a:gd name="T16" fmla="*/ 0 60000 65536"/>
                    <a:gd name="T17" fmla="*/ 0 60000 65536"/>
                    <a:gd name="T18" fmla="*/ 0 w 119"/>
                    <a:gd name="T19" fmla="*/ 0 h 42"/>
                    <a:gd name="T20" fmla="*/ 119 w 11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19" h="42">
                      <a:moveTo>
                        <a:pt x="0" y="42"/>
                      </a:moveTo>
                      <a:lnTo>
                        <a:pt x="119" y="21"/>
                      </a:lnTo>
                      <a:lnTo>
                        <a:pt x="119" y="0"/>
                      </a:lnTo>
                      <a:lnTo>
                        <a:pt x="0" y="22"/>
                      </a:lnTo>
                      <a:lnTo>
                        <a:pt x="0" y="42"/>
                      </a:lnTo>
                      <a:close/>
                    </a:path>
                  </a:pathLst>
                </a:custGeom>
                <a:noFill/>
                <a:ln w="1440">
                  <a:solidFill>
                    <a:srgbClr val="BFBFBF"/>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AutoShape 73"/>
                <p:cNvSpPr>
                  <a:spLocks noChangeArrowheads="1"/>
                </p:cNvSpPr>
                <p:nvPr/>
              </p:nvSpPr>
              <p:spPr bwMode="auto">
                <a:xfrm>
                  <a:off x="4701" y="2278"/>
                  <a:ext cx="429" cy="40"/>
                </a:xfrm>
                <a:custGeom>
                  <a:avLst/>
                  <a:gdLst>
                    <a:gd name="T0" fmla="*/ 0 w 113"/>
                    <a:gd name="T1" fmla="*/ 4131 h 34"/>
                    <a:gd name="T2" fmla="*/ 2147483647 w 113"/>
                    <a:gd name="T3" fmla="*/ 1701 h 34"/>
                    <a:gd name="T4" fmla="*/ 2147483647 w 113"/>
                    <a:gd name="T5" fmla="*/ 0 h 34"/>
                    <a:gd name="T6" fmla="*/ 0 w 113"/>
                    <a:gd name="T7" fmla="*/ 2391 h 34"/>
                    <a:gd name="T8" fmla="*/ 0 w 113"/>
                    <a:gd name="T9" fmla="*/ 4131 h 34"/>
                    <a:gd name="T10" fmla="*/ 0 w 113"/>
                    <a:gd name="T11" fmla="*/ 4131 h 34"/>
                    <a:gd name="T12" fmla="*/ 0 60000 65536"/>
                    <a:gd name="T13" fmla="*/ 0 60000 65536"/>
                    <a:gd name="T14" fmla="*/ 0 60000 65536"/>
                    <a:gd name="T15" fmla="*/ 0 60000 65536"/>
                    <a:gd name="T16" fmla="*/ 0 60000 65536"/>
                    <a:gd name="T17" fmla="*/ 0 60000 65536"/>
                    <a:gd name="T18" fmla="*/ 0 w 113"/>
                    <a:gd name="T19" fmla="*/ 0 h 34"/>
                    <a:gd name="T20" fmla="*/ 113 w 11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13" h="34">
                      <a:moveTo>
                        <a:pt x="0" y="34"/>
                      </a:moveTo>
                      <a:lnTo>
                        <a:pt x="113" y="14"/>
                      </a:lnTo>
                      <a:lnTo>
                        <a:pt x="113" y="0"/>
                      </a:lnTo>
                      <a:lnTo>
                        <a:pt x="0" y="20"/>
                      </a:lnTo>
                      <a:lnTo>
                        <a:pt x="0" y="34"/>
                      </a:lnTo>
                      <a:close/>
                    </a:path>
                  </a:pathLst>
                </a:custGeom>
                <a:solidFill>
                  <a:srgbClr val="000000"/>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AutoShape 74"/>
                <p:cNvSpPr>
                  <a:spLocks noChangeArrowheads="1"/>
                </p:cNvSpPr>
                <p:nvPr/>
              </p:nvSpPr>
              <p:spPr bwMode="auto">
                <a:xfrm>
                  <a:off x="4692" y="2299"/>
                  <a:ext cx="451" cy="25"/>
                </a:xfrm>
                <a:custGeom>
                  <a:avLst/>
                  <a:gdLst>
                    <a:gd name="T0" fmla="*/ 0 w 118"/>
                    <a:gd name="T1" fmla="*/ 1266 h 22"/>
                    <a:gd name="T2" fmla="*/ 2147483647 w 118"/>
                    <a:gd name="T3" fmla="*/ 108 h 22"/>
                    <a:gd name="T4" fmla="*/ 2147483647 w 118"/>
                    <a:gd name="T5" fmla="*/ 0 h 22"/>
                    <a:gd name="T6" fmla="*/ 0 w 118"/>
                    <a:gd name="T7" fmla="*/ 1148 h 22"/>
                    <a:gd name="T8" fmla="*/ 0 w 118"/>
                    <a:gd name="T9" fmla="*/ 1266 h 22"/>
                    <a:gd name="T10" fmla="*/ 0 w 118"/>
                    <a:gd name="T11" fmla="*/ 1266 h 22"/>
                    <a:gd name="T12" fmla="*/ 0 60000 65536"/>
                    <a:gd name="T13" fmla="*/ 0 60000 65536"/>
                    <a:gd name="T14" fmla="*/ 0 60000 65536"/>
                    <a:gd name="T15" fmla="*/ 0 60000 65536"/>
                    <a:gd name="T16" fmla="*/ 0 60000 65536"/>
                    <a:gd name="T17" fmla="*/ 0 60000 65536"/>
                    <a:gd name="T18" fmla="*/ 0 w 118"/>
                    <a:gd name="T19" fmla="*/ 0 h 22"/>
                    <a:gd name="T20" fmla="*/ 118 w 11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18" h="22">
                      <a:moveTo>
                        <a:pt x="0" y="22"/>
                      </a:moveTo>
                      <a:lnTo>
                        <a:pt x="118" y="2"/>
                      </a:lnTo>
                      <a:lnTo>
                        <a:pt x="116" y="0"/>
                      </a:lnTo>
                      <a:lnTo>
                        <a:pt x="0" y="20"/>
                      </a:lnTo>
                      <a:lnTo>
                        <a:pt x="0" y="22"/>
                      </a:lnTo>
                      <a:close/>
                    </a:path>
                  </a:pathLst>
                </a:custGeom>
                <a:solidFill>
                  <a:srgbClr val="FFFFFF"/>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Line 75"/>
                <p:cNvSpPr>
                  <a:spLocks noChangeShapeType="1"/>
                </p:cNvSpPr>
                <p:nvPr/>
              </p:nvSpPr>
              <p:spPr bwMode="auto">
                <a:xfrm flipH="1">
                  <a:off x="4626" y="2249"/>
                  <a:ext cx="570" cy="28"/>
                </a:xfrm>
                <a:prstGeom prst="line">
                  <a:avLst/>
                </a:prstGeom>
                <a:noFill/>
                <a:ln w="1440">
                  <a:solidFill>
                    <a:srgbClr val="999999"/>
                  </a:solidFill>
                  <a:miter lim="800000"/>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Line 76"/>
                <p:cNvSpPr>
                  <a:spLocks noChangeShapeType="1"/>
                </p:cNvSpPr>
                <p:nvPr/>
              </p:nvSpPr>
              <p:spPr bwMode="auto">
                <a:xfrm flipH="1">
                  <a:off x="4626" y="2316"/>
                  <a:ext cx="570" cy="30"/>
                </a:xfrm>
                <a:prstGeom prst="line">
                  <a:avLst/>
                </a:prstGeom>
                <a:noFill/>
                <a:ln w="1440">
                  <a:solidFill>
                    <a:srgbClr val="999999"/>
                  </a:solidFill>
                  <a:miter lim="800000"/>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Line 77"/>
                <p:cNvSpPr>
                  <a:spLocks noChangeShapeType="1"/>
                </p:cNvSpPr>
                <p:nvPr/>
              </p:nvSpPr>
              <p:spPr bwMode="auto">
                <a:xfrm flipH="1">
                  <a:off x="4626" y="2568"/>
                  <a:ext cx="570" cy="29"/>
                </a:xfrm>
                <a:prstGeom prst="line">
                  <a:avLst/>
                </a:prstGeom>
                <a:noFill/>
                <a:ln w="1440">
                  <a:solidFill>
                    <a:srgbClr val="999999"/>
                  </a:solidFill>
                  <a:miter lim="800000"/>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AutoShape 78"/>
                <p:cNvSpPr>
                  <a:spLocks noChangeArrowheads="1"/>
                </p:cNvSpPr>
                <p:nvPr/>
              </p:nvSpPr>
              <p:spPr bwMode="auto">
                <a:xfrm>
                  <a:off x="4764" y="2341"/>
                  <a:ext cx="324" cy="26"/>
                </a:xfrm>
                <a:custGeom>
                  <a:avLst/>
                  <a:gdLst>
                    <a:gd name="T0" fmla="*/ 0 w 86"/>
                    <a:gd name="T1" fmla="*/ 981 h 23"/>
                    <a:gd name="T2" fmla="*/ 0 w 86"/>
                    <a:gd name="T3" fmla="*/ 981 h 23"/>
                    <a:gd name="T4" fmla="*/ 0 w 86"/>
                    <a:gd name="T5" fmla="*/ 1023 h 23"/>
                    <a:gd name="T6" fmla="*/ 2147483647 w 86"/>
                    <a:gd name="T7" fmla="*/ 1099 h 23"/>
                    <a:gd name="T8" fmla="*/ 2147483647 w 86"/>
                    <a:gd name="T9" fmla="*/ 1156 h 23"/>
                    <a:gd name="T10" fmla="*/ 2147483647 w 86"/>
                    <a:gd name="T11" fmla="*/ 1156 h 23"/>
                    <a:gd name="T12" fmla="*/ 2147483647 w 86"/>
                    <a:gd name="T13" fmla="*/ 477 h 23"/>
                    <a:gd name="T14" fmla="*/ 2147483647 w 86"/>
                    <a:gd name="T15" fmla="*/ 477 h 23"/>
                    <a:gd name="T16" fmla="*/ 2147483647 w 86"/>
                    <a:gd name="T17" fmla="*/ 477 h 23"/>
                    <a:gd name="T18" fmla="*/ 2147483647 w 86"/>
                    <a:gd name="T19" fmla="*/ 374 h 23"/>
                    <a:gd name="T20" fmla="*/ 2147483647 w 86"/>
                    <a:gd name="T21" fmla="*/ 288 h 23"/>
                    <a:gd name="T22" fmla="*/ 2147483647 w 86"/>
                    <a:gd name="T23" fmla="*/ 200 h 23"/>
                    <a:gd name="T24" fmla="*/ 2147483647 w 86"/>
                    <a:gd name="T25" fmla="*/ 200 h 23"/>
                    <a:gd name="T26" fmla="*/ 2147483647 w 86"/>
                    <a:gd name="T27" fmla="*/ 200 h 23"/>
                    <a:gd name="T28" fmla="*/ 2147483647 w 86"/>
                    <a:gd name="T29" fmla="*/ 98 h 23"/>
                    <a:gd name="T30" fmla="*/ 2147483647 w 86"/>
                    <a:gd name="T31" fmla="*/ 1 h 23"/>
                    <a:gd name="T32" fmla="*/ 2147483647 w 86"/>
                    <a:gd name="T33" fmla="*/ 0 h 23"/>
                    <a:gd name="T34" fmla="*/ 2147483647 w 86"/>
                    <a:gd name="T35" fmla="*/ 0 h 23"/>
                    <a:gd name="T36" fmla="*/ 2147483647 w 86"/>
                    <a:gd name="T37" fmla="*/ 638 h 23"/>
                    <a:gd name="T38" fmla="*/ 2147483647 w 86"/>
                    <a:gd name="T39" fmla="*/ 638 h 23"/>
                    <a:gd name="T40" fmla="*/ 2147483647 w 86"/>
                    <a:gd name="T41" fmla="*/ 653 h 23"/>
                    <a:gd name="T42" fmla="*/ 2147483647 w 86"/>
                    <a:gd name="T43" fmla="*/ 780 h 23"/>
                    <a:gd name="T44" fmla="*/ 0 w 86"/>
                    <a:gd name="T45" fmla="*/ 834 h 23"/>
                    <a:gd name="T46" fmla="*/ 0 w 86"/>
                    <a:gd name="T47" fmla="*/ 981 h 23"/>
                    <a:gd name="T48" fmla="*/ 0 w 86"/>
                    <a:gd name="T49" fmla="*/ 981 h 23"/>
                    <a:gd name="T50" fmla="*/ 0 w 86"/>
                    <a:gd name="T51" fmla="*/ 981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23"/>
                    <a:gd name="T80" fmla="*/ 86 w 86"/>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23">
                      <a:moveTo>
                        <a:pt x="0" y="20"/>
                      </a:moveTo>
                      <a:lnTo>
                        <a:pt x="0" y="20"/>
                      </a:lnTo>
                      <a:lnTo>
                        <a:pt x="0" y="21"/>
                      </a:lnTo>
                      <a:lnTo>
                        <a:pt x="1" y="22"/>
                      </a:lnTo>
                      <a:lnTo>
                        <a:pt x="3" y="23"/>
                      </a:lnTo>
                      <a:lnTo>
                        <a:pt x="5" y="23"/>
                      </a:lnTo>
                      <a:lnTo>
                        <a:pt x="81" y="10"/>
                      </a:lnTo>
                      <a:lnTo>
                        <a:pt x="83" y="10"/>
                      </a:lnTo>
                      <a:lnTo>
                        <a:pt x="84" y="8"/>
                      </a:lnTo>
                      <a:lnTo>
                        <a:pt x="85" y="6"/>
                      </a:lnTo>
                      <a:lnTo>
                        <a:pt x="86" y="4"/>
                      </a:lnTo>
                      <a:lnTo>
                        <a:pt x="85" y="2"/>
                      </a:lnTo>
                      <a:lnTo>
                        <a:pt x="84" y="1"/>
                      </a:lnTo>
                      <a:lnTo>
                        <a:pt x="83" y="0"/>
                      </a:lnTo>
                      <a:lnTo>
                        <a:pt x="81" y="0"/>
                      </a:lnTo>
                      <a:lnTo>
                        <a:pt x="5" y="13"/>
                      </a:lnTo>
                      <a:lnTo>
                        <a:pt x="3" y="14"/>
                      </a:lnTo>
                      <a:lnTo>
                        <a:pt x="1" y="16"/>
                      </a:lnTo>
                      <a:lnTo>
                        <a:pt x="0" y="17"/>
                      </a:lnTo>
                      <a:lnTo>
                        <a:pt x="0" y="20"/>
                      </a:lnTo>
                      <a:close/>
                    </a:path>
                  </a:pathLst>
                </a:custGeom>
                <a:solidFill>
                  <a:srgbClr val="666666"/>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AutoShape 79"/>
                <p:cNvSpPr>
                  <a:spLocks noChangeArrowheads="1"/>
                </p:cNvSpPr>
                <p:nvPr/>
              </p:nvSpPr>
              <p:spPr bwMode="auto">
                <a:xfrm>
                  <a:off x="4764" y="2341"/>
                  <a:ext cx="324" cy="26"/>
                </a:xfrm>
                <a:custGeom>
                  <a:avLst/>
                  <a:gdLst>
                    <a:gd name="T0" fmla="*/ 0 w 86"/>
                    <a:gd name="T1" fmla="*/ 981 h 23"/>
                    <a:gd name="T2" fmla="*/ 0 w 86"/>
                    <a:gd name="T3" fmla="*/ 981 h 23"/>
                    <a:gd name="T4" fmla="*/ 0 w 86"/>
                    <a:gd name="T5" fmla="*/ 1023 h 23"/>
                    <a:gd name="T6" fmla="*/ 2147483647 w 86"/>
                    <a:gd name="T7" fmla="*/ 1099 h 23"/>
                    <a:gd name="T8" fmla="*/ 2147483647 w 86"/>
                    <a:gd name="T9" fmla="*/ 1156 h 23"/>
                    <a:gd name="T10" fmla="*/ 2147483647 w 86"/>
                    <a:gd name="T11" fmla="*/ 1156 h 23"/>
                    <a:gd name="T12" fmla="*/ 2147483647 w 86"/>
                    <a:gd name="T13" fmla="*/ 477 h 23"/>
                    <a:gd name="T14" fmla="*/ 2147483647 w 86"/>
                    <a:gd name="T15" fmla="*/ 477 h 23"/>
                    <a:gd name="T16" fmla="*/ 2147483647 w 86"/>
                    <a:gd name="T17" fmla="*/ 477 h 23"/>
                    <a:gd name="T18" fmla="*/ 2147483647 w 86"/>
                    <a:gd name="T19" fmla="*/ 374 h 23"/>
                    <a:gd name="T20" fmla="*/ 2147483647 w 86"/>
                    <a:gd name="T21" fmla="*/ 288 h 23"/>
                    <a:gd name="T22" fmla="*/ 2147483647 w 86"/>
                    <a:gd name="T23" fmla="*/ 200 h 23"/>
                    <a:gd name="T24" fmla="*/ 2147483647 w 86"/>
                    <a:gd name="T25" fmla="*/ 200 h 23"/>
                    <a:gd name="T26" fmla="*/ 2147483647 w 86"/>
                    <a:gd name="T27" fmla="*/ 200 h 23"/>
                    <a:gd name="T28" fmla="*/ 2147483647 w 86"/>
                    <a:gd name="T29" fmla="*/ 98 h 23"/>
                    <a:gd name="T30" fmla="*/ 2147483647 w 86"/>
                    <a:gd name="T31" fmla="*/ 1 h 23"/>
                    <a:gd name="T32" fmla="*/ 2147483647 w 86"/>
                    <a:gd name="T33" fmla="*/ 0 h 23"/>
                    <a:gd name="T34" fmla="*/ 2147483647 w 86"/>
                    <a:gd name="T35" fmla="*/ 0 h 23"/>
                    <a:gd name="T36" fmla="*/ 2147483647 w 86"/>
                    <a:gd name="T37" fmla="*/ 638 h 23"/>
                    <a:gd name="T38" fmla="*/ 2147483647 w 86"/>
                    <a:gd name="T39" fmla="*/ 638 h 23"/>
                    <a:gd name="T40" fmla="*/ 2147483647 w 86"/>
                    <a:gd name="T41" fmla="*/ 653 h 23"/>
                    <a:gd name="T42" fmla="*/ 2147483647 w 86"/>
                    <a:gd name="T43" fmla="*/ 780 h 23"/>
                    <a:gd name="T44" fmla="*/ 0 w 86"/>
                    <a:gd name="T45" fmla="*/ 834 h 23"/>
                    <a:gd name="T46" fmla="*/ 0 w 86"/>
                    <a:gd name="T47" fmla="*/ 981 h 23"/>
                    <a:gd name="T48" fmla="*/ 0 w 86"/>
                    <a:gd name="T49" fmla="*/ 981 h 23"/>
                    <a:gd name="T50" fmla="*/ 0 w 86"/>
                    <a:gd name="T51" fmla="*/ 981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23"/>
                    <a:gd name="T80" fmla="*/ 86 w 86"/>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23">
                      <a:moveTo>
                        <a:pt x="0" y="20"/>
                      </a:moveTo>
                      <a:lnTo>
                        <a:pt x="0" y="20"/>
                      </a:lnTo>
                      <a:lnTo>
                        <a:pt x="0" y="21"/>
                      </a:lnTo>
                      <a:lnTo>
                        <a:pt x="1" y="22"/>
                      </a:lnTo>
                      <a:lnTo>
                        <a:pt x="3" y="23"/>
                      </a:lnTo>
                      <a:lnTo>
                        <a:pt x="5" y="23"/>
                      </a:lnTo>
                      <a:lnTo>
                        <a:pt x="81" y="10"/>
                      </a:lnTo>
                      <a:lnTo>
                        <a:pt x="83" y="10"/>
                      </a:lnTo>
                      <a:lnTo>
                        <a:pt x="84" y="8"/>
                      </a:lnTo>
                      <a:lnTo>
                        <a:pt x="85" y="6"/>
                      </a:lnTo>
                      <a:lnTo>
                        <a:pt x="86" y="4"/>
                      </a:lnTo>
                      <a:lnTo>
                        <a:pt x="85" y="2"/>
                      </a:lnTo>
                      <a:lnTo>
                        <a:pt x="84" y="1"/>
                      </a:lnTo>
                      <a:lnTo>
                        <a:pt x="83" y="0"/>
                      </a:lnTo>
                      <a:lnTo>
                        <a:pt x="81" y="0"/>
                      </a:lnTo>
                      <a:lnTo>
                        <a:pt x="5" y="13"/>
                      </a:lnTo>
                      <a:lnTo>
                        <a:pt x="3" y="14"/>
                      </a:lnTo>
                      <a:lnTo>
                        <a:pt x="1" y="16"/>
                      </a:lnTo>
                      <a:lnTo>
                        <a:pt x="0" y="17"/>
                      </a:lnTo>
                      <a:lnTo>
                        <a:pt x="0" y="20"/>
                      </a:lnTo>
                      <a:close/>
                    </a:path>
                  </a:pathLst>
                </a:custGeom>
                <a:noFill/>
                <a:ln w="1440">
                  <a:solidFill>
                    <a:srgbClr val="000000"/>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Line 80"/>
                <p:cNvSpPr>
                  <a:spLocks noChangeShapeType="1"/>
                </p:cNvSpPr>
                <p:nvPr/>
              </p:nvSpPr>
              <p:spPr bwMode="auto">
                <a:xfrm flipH="1">
                  <a:off x="4760" y="2353"/>
                  <a:ext cx="320" cy="13"/>
                </a:xfrm>
                <a:prstGeom prst="line">
                  <a:avLst/>
                </a:prstGeom>
                <a:noFill/>
                <a:ln w="4320">
                  <a:solidFill>
                    <a:srgbClr val="999999"/>
                  </a:solidFill>
                  <a:miter lim="800000"/>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AutoShape 81"/>
                <p:cNvSpPr>
                  <a:spLocks noChangeArrowheads="1"/>
                </p:cNvSpPr>
                <p:nvPr/>
              </p:nvSpPr>
              <p:spPr bwMode="auto">
                <a:xfrm>
                  <a:off x="4667" y="2604"/>
                  <a:ext cx="499" cy="42"/>
                </a:xfrm>
                <a:custGeom>
                  <a:avLst/>
                  <a:gdLst>
                    <a:gd name="T0" fmla="*/ 0 w 131"/>
                    <a:gd name="T1" fmla="*/ 2661 h 36"/>
                    <a:gd name="T2" fmla="*/ 0 w 131"/>
                    <a:gd name="T3" fmla="*/ 2661 h 36"/>
                    <a:gd name="T4" fmla="*/ 2147483647 w 131"/>
                    <a:gd name="T5" fmla="*/ 2906 h 36"/>
                    <a:gd name="T6" fmla="*/ 2147483647 w 131"/>
                    <a:gd name="T7" fmla="*/ 3283 h 36"/>
                    <a:gd name="T8" fmla="*/ 2147483647 w 131"/>
                    <a:gd name="T9" fmla="*/ 3635 h 36"/>
                    <a:gd name="T10" fmla="*/ 2147483647 w 131"/>
                    <a:gd name="T11" fmla="*/ 3635 h 36"/>
                    <a:gd name="T12" fmla="*/ 2147483647 w 131"/>
                    <a:gd name="T13" fmla="*/ 3676 h 36"/>
                    <a:gd name="T14" fmla="*/ 2147483647 w 131"/>
                    <a:gd name="T15" fmla="*/ 3676 h 36"/>
                    <a:gd name="T16" fmla="*/ 2147483647 w 131"/>
                    <a:gd name="T17" fmla="*/ 3676 h 36"/>
                    <a:gd name="T18" fmla="*/ 2147483647 w 131"/>
                    <a:gd name="T19" fmla="*/ 3676 h 36"/>
                    <a:gd name="T20" fmla="*/ 2147483647 w 131"/>
                    <a:gd name="T21" fmla="*/ 2737 h 36"/>
                    <a:gd name="T22" fmla="*/ 2147483647 w 131"/>
                    <a:gd name="T23" fmla="*/ 2239 h 36"/>
                    <a:gd name="T24" fmla="*/ 2147483647 w 131"/>
                    <a:gd name="T25" fmla="*/ 1870 h 36"/>
                    <a:gd name="T26" fmla="*/ 2147483647 w 131"/>
                    <a:gd name="T27" fmla="*/ 1870 h 36"/>
                    <a:gd name="T28" fmla="*/ 2147483647 w 131"/>
                    <a:gd name="T29" fmla="*/ 1504 h 36"/>
                    <a:gd name="T30" fmla="*/ 2147483647 w 131"/>
                    <a:gd name="T31" fmla="*/ 1338 h 36"/>
                    <a:gd name="T32" fmla="*/ 2147483647 w 131"/>
                    <a:gd name="T33" fmla="*/ 1188 h 36"/>
                    <a:gd name="T34" fmla="*/ 2147483647 w 131"/>
                    <a:gd name="T35" fmla="*/ 1188 h 36"/>
                    <a:gd name="T36" fmla="*/ 2147483647 w 131"/>
                    <a:gd name="T37" fmla="*/ 570 h 36"/>
                    <a:gd name="T38" fmla="*/ 2147483647 w 131"/>
                    <a:gd name="T39" fmla="*/ 264 h 36"/>
                    <a:gd name="T40" fmla="*/ 2147483647 w 131"/>
                    <a:gd name="T41" fmla="*/ 264 h 36"/>
                    <a:gd name="T42" fmla="*/ 2147483647 w 131"/>
                    <a:gd name="T43" fmla="*/ 0 h 36"/>
                    <a:gd name="T44" fmla="*/ 0 w 131"/>
                    <a:gd name="T45" fmla="*/ 2412 h 36"/>
                    <a:gd name="T46" fmla="*/ 0 w 131"/>
                    <a:gd name="T47" fmla="*/ 2661 h 36"/>
                    <a:gd name="T48" fmla="*/ 0 w 131"/>
                    <a:gd name="T49" fmla="*/ 2661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36"/>
                    <a:gd name="T77" fmla="*/ 131 w 131"/>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36">
                      <a:moveTo>
                        <a:pt x="0" y="26"/>
                      </a:moveTo>
                      <a:lnTo>
                        <a:pt x="0" y="26"/>
                      </a:lnTo>
                      <a:lnTo>
                        <a:pt x="1" y="28"/>
                      </a:lnTo>
                      <a:lnTo>
                        <a:pt x="2" y="32"/>
                      </a:lnTo>
                      <a:lnTo>
                        <a:pt x="4" y="35"/>
                      </a:lnTo>
                      <a:lnTo>
                        <a:pt x="7" y="36"/>
                      </a:lnTo>
                      <a:lnTo>
                        <a:pt x="11" y="36"/>
                      </a:lnTo>
                      <a:lnTo>
                        <a:pt x="14" y="36"/>
                      </a:lnTo>
                      <a:lnTo>
                        <a:pt x="64" y="27"/>
                      </a:lnTo>
                      <a:lnTo>
                        <a:pt x="100" y="22"/>
                      </a:lnTo>
                      <a:lnTo>
                        <a:pt x="118" y="18"/>
                      </a:lnTo>
                      <a:lnTo>
                        <a:pt x="123" y="15"/>
                      </a:lnTo>
                      <a:lnTo>
                        <a:pt x="125" y="13"/>
                      </a:lnTo>
                      <a:lnTo>
                        <a:pt x="127" y="11"/>
                      </a:lnTo>
                      <a:lnTo>
                        <a:pt x="131" y="6"/>
                      </a:lnTo>
                      <a:lnTo>
                        <a:pt x="131" y="3"/>
                      </a:lnTo>
                      <a:lnTo>
                        <a:pt x="131" y="0"/>
                      </a:lnTo>
                      <a:lnTo>
                        <a:pt x="0" y="23"/>
                      </a:lnTo>
                      <a:lnTo>
                        <a:pt x="0" y="26"/>
                      </a:lnTo>
                      <a:close/>
                    </a:path>
                  </a:pathLst>
                </a:custGeom>
                <a:solidFill>
                  <a:srgbClr val="000000"/>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AutoShape 82"/>
                <p:cNvSpPr>
                  <a:spLocks noChangeArrowheads="1"/>
                </p:cNvSpPr>
                <p:nvPr/>
              </p:nvSpPr>
              <p:spPr bwMode="auto">
                <a:xfrm>
                  <a:off x="4600" y="2107"/>
                  <a:ext cx="623" cy="554"/>
                </a:xfrm>
                <a:custGeom>
                  <a:avLst/>
                  <a:gdLst>
                    <a:gd name="T0" fmla="*/ 0 w 163"/>
                    <a:gd name="T1" fmla="*/ 547976 h 427"/>
                    <a:gd name="T2" fmla="*/ 0 w 163"/>
                    <a:gd name="T3" fmla="*/ 547976 h 427"/>
                    <a:gd name="T4" fmla="*/ 2147483647 w 163"/>
                    <a:gd name="T5" fmla="*/ 550808 h 427"/>
                    <a:gd name="T6" fmla="*/ 2147483647 w 163"/>
                    <a:gd name="T7" fmla="*/ 551979 h 427"/>
                    <a:gd name="T8" fmla="*/ 2147483647 w 163"/>
                    <a:gd name="T9" fmla="*/ 553825 h 427"/>
                    <a:gd name="T10" fmla="*/ 2147483647 w 163"/>
                    <a:gd name="T11" fmla="*/ 553825 h 427"/>
                    <a:gd name="T12" fmla="*/ 2147483647 w 163"/>
                    <a:gd name="T13" fmla="*/ 550808 h 427"/>
                    <a:gd name="T14" fmla="*/ 2147483647 w 163"/>
                    <a:gd name="T15" fmla="*/ 541564 h 427"/>
                    <a:gd name="T16" fmla="*/ 2147483647 w 163"/>
                    <a:gd name="T17" fmla="*/ 524551 h 427"/>
                    <a:gd name="T18" fmla="*/ 2147483647 w 163"/>
                    <a:gd name="T19" fmla="*/ 524551 h 427"/>
                    <a:gd name="T20" fmla="*/ 2147483647 w 163"/>
                    <a:gd name="T21" fmla="*/ 522512 h 427"/>
                    <a:gd name="T22" fmla="*/ 2147483647 w 163"/>
                    <a:gd name="T23" fmla="*/ 518517 h 427"/>
                    <a:gd name="T24" fmla="*/ 2147483647 w 163"/>
                    <a:gd name="T25" fmla="*/ 516311 h 427"/>
                    <a:gd name="T26" fmla="*/ 2147483647 w 163"/>
                    <a:gd name="T27" fmla="*/ 512166 h 427"/>
                    <a:gd name="T28" fmla="*/ 2147483647 w 163"/>
                    <a:gd name="T29" fmla="*/ 506801 h 427"/>
                    <a:gd name="T30" fmla="*/ 2147483647 w 163"/>
                    <a:gd name="T31" fmla="*/ 501722 h 427"/>
                    <a:gd name="T32" fmla="*/ 2147483647 w 163"/>
                    <a:gd name="T33" fmla="*/ 496496 h 427"/>
                    <a:gd name="T34" fmla="*/ 2147483647 w 163"/>
                    <a:gd name="T35" fmla="*/ 496496 h 427"/>
                    <a:gd name="T36" fmla="*/ 2147483647 w 163"/>
                    <a:gd name="T37" fmla="*/ 24100 h 427"/>
                    <a:gd name="T38" fmla="*/ 2147483647 w 163"/>
                    <a:gd name="T39" fmla="*/ 24100 h 427"/>
                    <a:gd name="T40" fmla="*/ 2147483647 w 163"/>
                    <a:gd name="T41" fmla="*/ 19729 h 427"/>
                    <a:gd name="T42" fmla="*/ 2147483647 w 163"/>
                    <a:gd name="T43" fmla="*/ 15735 h 427"/>
                    <a:gd name="T44" fmla="*/ 2147483647 w 163"/>
                    <a:gd name="T45" fmla="*/ 10324 h 427"/>
                    <a:gd name="T46" fmla="*/ 2147483647 w 163"/>
                    <a:gd name="T47" fmla="*/ 10324 h 427"/>
                    <a:gd name="T48" fmla="*/ 2147483647 w 163"/>
                    <a:gd name="T49" fmla="*/ 7630 h 427"/>
                    <a:gd name="T50" fmla="*/ 2147483647 w 163"/>
                    <a:gd name="T51" fmla="*/ 4804 h 427"/>
                    <a:gd name="T52" fmla="*/ 2147483647 w 163"/>
                    <a:gd name="T53" fmla="*/ 0 h 4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427"/>
                    <a:gd name="T83" fmla="*/ 163 w 163"/>
                    <a:gd name="T84" fmla="*/ 427 h 4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427">
                      <a:moveTo>
                        <a:pt x="0" y="423"/>
                      </a:moveTo>
                      <a:lnTo>
                        <a:pt x="0" y="423"/>
                      </a:lnTo>
                      <a:lnTo>
                        <a:pt x="6" y="425"/>
                      </a:lnTo>
                      <a:lnTo>
                        <a:pt x="10" y="426"/>
                      </a:lnTo>
                      <a:lnTo>
                        <a:pt x="13" y="427"/>
                      </a:lnTo>
                      <a:lnTo>
                        <a:pt x="31" y="425"/>
                      </a:lnTo>
                      <a:lnTo>
                        <a:pt x="67" y="418"/>
                      </a:lnTo>
                      <a:lnTo>
                        <a:pt x="144" y="405"/>
                      </a:lnTo>
                      <a:lnTo>
                        <a:pt x="150" y="403"/>
                      </a:lnTo>
                      <a:lnTo>
                        <a:pt x="153" y="400"/>
                      </a:lnTo>
                      <a:lnTo>
                        <a:pt x="155" y="398"/>
                      </a:lnTo>
                      <a:lnTo>
                        <a:pt x="159" y="395"/>
                      </a:lnTo>
                      <a:lnTo>
                        <a:pt x="161" y="391"/>
                      </a:lnTo>
                      <a:lnTo>
                        <a:pt x="162" y="387"/>
                      </a:lnTo>
                      <a:lnTo>
                        <a:pt x="163" y="383"/>
                      </a:lnTo>
                      <a:lnTo>
                        <a:pt x="163" y="19"/>
                      </a:lnTo>
                      <a:lnTo>
                        <a:pt x="162" y="15"/>
                      </a:lnTo>
                      <a:lnTo>
                        <a:pt x="162" y="12"/>
                      </a:lnTo>
                      <a:lnTo>
                        <a:pt x="159" y="8"/>
                      </a:lnTo>
                      <a:lnTo>
                        <a:pt x="155" y="6"/>
                      </a:lnTo>
                      <a:lnTo>
                        <a:pt x="151" y="4"/>
                      </a:lnTo>
                      <a:lnTo>
                        <a:pt x="142" y="0"/>
                      </a:lnTo>
                    </a:path>
                  </a:pathLst>
                </a:custGeom>
                <a:noFill/>
                <a:ln w="4320">
                  <a:solidFill>
                    <a:srgbClr val="000000"/>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 name="AutoShape 83"/>
                <p:cNvSpPr>
                  <a:spLocks noChangeArrowheads="1"/>
                </p:cNvSpPr>
                <p:nvPr/>
              </p:nvSpPr>
              <p:spPr bwMode="auto">
                <a:xfrm>
                  <a:off x="4039" y="2607"/>
                  <a:ext cx="423" cy="51"/>
                </a:xfrm>
                <a:custGeom>
                  <a:avLst/>
                  <a:gdLst>
                    <a:gd name="T0" fmla="*/ 2147483647 w 111"/>
                    <a:gd name="T1" fmla="*/ 6862 h 42"/>
                    <a:gd name="T2" fmla="*/ 2147483647 w 111"/>
                    <a:gd name="T3" fmla="*/ 0 h 42"/>
                    <a:gd name="T4" fmla="*/ 2147483647 w 111"/>
                    <a:gd name="T5" fmla="*/ 0 h 42"/>
                    <a:gd name="T6" fmla="*/ 2147483647 w 111"/>
                    <a:gd name="T7" fmla="*/ 515 h 42"/>
                    <a:gd name="T8" fmla="*/ 2147483647 w 111"/>
                    <a:gd name="T9" fmla="*/ 1330 h 42"/>
                    <a:gd name="T10" fmla="*/ 2147483647 w 111"/>
                    <a:gd name="T11" fmla="*/ 2435 h 42"/>
                    <a:gd name="T12" fmla="*/ 2147483647 w 111"/>
                    <a:gd name="T13" fmla="*/ 2805 h 42"/>
                    <a:gd name="T14" fmla="*/ 2147483647 w 111"/>
                    <a:gd name="T15" fmla="*/ 3591 h 42"/>
                    <a:gd name="T16" fmla="*/ 2147483647 w 111"/>
                    <a:gd name="T17" fmla="*/ 3894 h 42"/>
                    <a:gd name="T18" fmla="*/ 2147483647 w 111"/>
                    <a:gd name="T19" fmla="*/ 4136 h 42"/>
                    <a:gd name="T20" fmla="*/ 2147483647 w 111"/>
                    <a:gd name="T21" fmla="*/ 4136 h 42"/>
                    <a:gd name="T22" fmla="*/ 2147483647 w 111"/>
                    <a:gd name="T23" fmla="*/ 3894 h 42"/>
                    <a:gd name="T24" fmla="*/ 2147483647 w 111"/>
                    <a:gd name="T25" fmla="*/ 3591 h 42"/>
                    <a:gd name="T26" fmla="*/ 2147483647 w 111"/>
                    <a:gd name="T27" fmla="*/ 2805 h 42"/>
                    <a:gd name="T28" fmla="*/ 2147483647 w 111"/>
                    <a:gd name="T29" fmla="*/ 2435 h 42"/>
                    <a:gd name="T30" fmla="*/ 2147483647 w 111"/>
                    <a:gd name="T31" fmla="*/ 1330 h 42"/>
                    <a:gd name="T32" fmla="*/ 0 w 111"/>
                    <a:gd name="T33" fmla="*/ 515 h 42"/>
                    <a:gd name="T34" fmla="*/ 0 w 111"/>
                    <a:gd name="T35" fmla="*/ 0 h 42"/>
                    <a:gd name="T36" fmla="*/ 0 w 111"/>
                    <a:gd name="T37" fmla="*/ 0 h 42"/>
                    <a:gd name="T38" fmla="*/ 0 w 111"/>
                    <a:gd name="T39" fmla="*/ 0 h 42"/>
                    <a:gd name="T40" fmla="*/ 0 w 111"/>
                    <a:gd name="T41" fmla="*/ 6507 h 42"/>
                    <a:gd name="T42" fmla="*/ 2147483647 w 111"/>
                    <a:gd name="T43" fmla="*/ 7437 h 42"/>
                    <a:gd name="T44" fmla="*/ 2147483647 w 111"/>
                    <a:gd name="T45" fmla="*/ 7973 h 42"/>
                    <a:gd name="T46" fmla="*/ 2147483647 w 111"/>
                    <a:gd name="T47" fmla="*/ 8841 h 42"/>
                    <a:gd name="T48" fmla="*/ 2147483647 w 111"/>
                    <a:gd name="T49" fmla="*/ 9681 h 42"/>
                    <a:gd name="T50" fmla="*/ 2147483647 w 111"/>
                    <a:gd name="T51" fmla="*/ 10411 h 42"/>
                    <a:gd name="T52" fmla="*/ 2147483647 w 111"/>
                    <a:gd name="T53" fmla="*/ 11046 h 42"/>
                    <a:gd name="T54" fmla="*/ 2147483647 w 111"/>
                    <a:gd name="T55" fmla="*/ 11046 h 42"/>
                    <a:gd name="T56" fmla="*/ 2147483647 w 111"/>
                    <a:gd name="T57" fmla="*/ 11046 h 42"/>
                    <a:gd name="T58" fmla="*/ 2147483647 w 111"/>
                    <a:gd name="T59" fmla="*/ 11046 h 42"/>
                    <a:gd name="T60" fmla="*/ 2147483647 w 111"/>
                    <a:gd name="T61" fmla="*/ 10411 h 42"/>
                    <a:gd name="T62" fmla="*/ 2147483647 w 111"/>
                    <a:gd name="T63" fmla="*/ 9681 h 42"/>
                    <a:gd name="T64" fmla="*/ 2147483647 w 111"/>
                    <a:gd name="T65" fmla="*/ 8841 h 42"/>
                    <a:gd name="T66" fmla="*/ 2147483647 w 111"/>
                    <a:gd name="T67" fmla="*/ 8332 h 42"/>
                    <a:gd name="T68" fmla="*/ 2147483647 w 111"/>
                    <a:gd name="T69" fmla="*/ 7437 h 42"/>
                    <a:gd name="T70" fmla="*/ 2147483647 w 111"/>
                    <a:gd name="T71" fmla="*/ 6862 h 42"/>
                    <a:gd name="T72" fmla="*/ 2147483647 w 111"/>
                    <a:gd name="T73" fmla="*/ 6862 h 42"/>
                    <a:gd name="T74" fmla="*/ 2147483647 w 111"/>
                    <a:gd name="T75" fmla="*/ 686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42"/>
                    <a:gd name="T116" fmla="*/ 111 w 111"/>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42">
                      <a:moveTo>
                        <a:pt x="111" y="26"/>
                      </a:moveTo>
                      <a:lnTo>
                        <a:pt x="111" y="0"/>
                      </a:lnTo>
                      <a:lnTo>
                        <a:pt x="110" y="2"/>
                      </a:lnTo>
                      <a:lnTo>
                        <a:pt x="107" y="5"/>
                      </a:lnTo>
                      <a:lnTo>
                        <a:pt x="103" y="9"/>
                      </a:lnTo>
                      <a:lnTo>
                        <a:pt x="97" y="11"/>
                      </a:lnTo>
                      <a:lnTo>
                        <a:pt x="88" y="14"/>
                      </a:lnTo>
                      <a:lnTo>
                        <a:pt x="74" y="15"/>
                      </a:lnTo>
                      <a:lnTo>
                        <a:pt x="56" y="16"/>
                      </a:lnTo>
                      <a:lnTo>
                        <a:pt x="38" y="15"/>
                      </a:lnTo>
                      <a:lnTo>
                        <a:pt x="24" y="14"/>
                      </a:lnTo>
                      <a:lnTo>
                        <a:pt x="14" y="11"/>
                      </a:lnTo>
                      <a:lnTo>
                        <a:pt x="7" y="9"/>
                      </a:lnTo>
                      <a:lnTo>
                        <a:pt x="3" y="5"/>
                      </a:lnTo>
                      <a:lnTo>
                        <a:pt x="0" y="2"/>
                      </a:lnTo>
                      <a:lnTo>
                        <a:pt x="0" y="0"/>
                      </a:lnTo>
                      <a:lnTo>
                        <a:pt x="0" y="25"/>
                      </a:lnTo>
                      <a:lnTo>
                        <a:pt x="1" y="28"/>
                      </a:lnTo>
                      <a:lnTo>
                        <a:pt x="4" y="30"/>
                      </a:lnTo>
                      <a:lnTo>
                        <a:pt x="9" y="34"/>
                      </a:lnTo>
                      <a:lnTo>
                        <a:pt x="16" y="37"/>
                      </a:lnTo>
                      <a:lnTo>
                        <a:pt x="25" y="39"/>
                      </a:lnTo>
                      <a:lnTo>
                        <a:pt x="39" y="42"/>
                      </a:lnTo>
                      <a:lnTo>
                        <a:pt x="56" y="42"/>
                      </a:lnTo>
                      <a:lnTo>
                        <a:pt x="73" y="42"/>
                      </a:lnTo>
                      <a:lnTo>
                        <a:pt x="85" y="39"/>
                      </a:lnTo>
                      <a:lnTo>
                        <a:pt x="95" y="37"/>
                      </a:lnTo>
                      <a:lnTo>
                        <a:pt x="102" y="34"/>
                      </a:lnTo>
                      <a:lnTo>
                        <a:pt x="107" y="32"/>
                      </a:lnTo>
                      <a:lnTo>
                        <a:pt x="110" y="28"/>
                      </a:lnTo>
                      <a:lnTo>
                        <a:pt x="111" y="26"/>
                      </a:lnTo>
                      <a:close/>
                    </a:path>
                  </a:pathLst>
                </a:custGeom>
                <a:solidFill>
                  <a:srgbClr val="4573B3"/>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AutoShape 84"/>
                <p:cNvSpPr>
                  <a:spLocks noChangeArrowheads="1"/>
                </p:cNvSpPr>
                <p:nvPr/>
              </p:nvSpPr>
              <p:spPr bwMode="auto">
                <a:xfrm>
                  <a:off x="4039" y="2574"/>
                  <a:ext cx="423" cy="51"/>
                </a:xfrm>
                <a:custGeom>
                  <a:avLst/>
                  <a:gdLst>
                    <a:gd name="T0" fmla="*/ 2147483647 w 111"/>
                    <a:gd name="T1" fmla="*/ 7121 h 42"/>
                    <a:gd name="T2" fmla="*/ 2147483647 w 111"/>
                    <a:gd name="T3" fmla="*/ 0 h 42"/>
                    <a:gd name="T4" fmla="*/ 2147483647 w 111"/>
                    <a:gd name="T5" fmla="*/ 1 h 42"/>
                    <a:gd name="T6" fmla="*/ 2147483647 w 111"/>
                    <a:gd name="T7" fmla="*/ 759 h 42"/>
                    <a:gd name="T8" fmla="*/ 2147483647 w 111"/>
                    <a:gd name="T9" fmla="*/ 1651 h 42"/>
                    <a:gd name="T10" fmla="*/ 2147483647 w 111"/>
                    <a:gd name="T11" fmla="*/ 2435 h 42"/>
                    <a:gd name="T12" fmla="*/ 2147483647 w 111"/>
                    <a:gd name="T13" fmla="*/ 3027 h 42"/>
                    <a:gd name="T14" fmla="*/ 2147483647 w 111"/>
                    <a:gd name="T15" fmla="*/ 3591 h 42"/>
                    <a:gd name="T16" fmla="*/ 2147483647 w 111"/>
                    <a:gd name="T17" fmla="*/ 4464 h 42"/>
                    <a:gd name="T18" fmla="*/ 2147483647 w 111"/>
                    <a:gd name="T19" fmla="*/ 4464 h 42"/>
                    <a:gd name="T20" fmla="*/ 2147483647 w 111"/>
                    <a:gd name="T21" fmla="*/ 4464 h 42"/>
                    <a:gd name="T22" fmla="*/ 2147483647 w 111"/>
                    <a:gd name="T23" fmla="*/ 4464 h 42"/>
                    <a:gd name="T24" fmla="*/ 2147483647 w 111"/>
                    <a:gd name="T25" fmla="*/ 3591 h 42"/>
                    <a:gd name="T26" fmla="*/ 2147483647 w 111"/>
                    <a:gd name="T27" fmla="*/ 3027 h 42"/>
                    <a:gd name="T28" fmla="*/ 2147483647 w 111"/>
                    <a:gd name="T29" fmla="*/ 2435 h 42"/>
                    <a:gd name="T30" fmla="*/ 2147483647 w 111"/>
                    <a:gd name="T31" fmla="*/ 1651 h 42"/>
                    <a:gd name="T32" fmla="*/ 0 w 111"/>
                    <a:gd name="T33" fmla="*/ 759 h 42"/>
                    <a:gd name="T34" fmla="*/ 0 w 111"/>
                    <a:gd name="T35" fmla="*/ 1 h 42"/>
                    <a:gd name="T36" fmla="*/ 0 w 111"/>
                    <a:gd name="T37" fmla="*/ 0 h 42"/>
                    <a:gd name="T38" fmla="*/ 0 w 111"/>
                    <a:gd name="T39" fmla="*/ 0 h 42"/>
                    <a:gd name="T40" fmla="*/ 0 w 111"/>
                    <a:gd name="T41" fmla="*/ 7121 h 42"/>
                    <a:gd name="T42" fmla="*/ 2147483647 w 111"/>
                    <a:gd name="T43" fmla="*/ 7631 h 42"/>
                    <a:gd name="T44" fmla="*/ 2147483647 w 111"/>
                    <a:gd name="T45" fmla="*/ 8332 h 42"/>
                    <a:gd name="T46" fmla="*/ 2147483647 w 111"/>
                    <a:gd name="T47" fmla="*/ 9108 h 42"/>
                    <a:gd name="T48" fmla="*/ 2147483647 w 111"/>
                    <a:gd name="T49" fmla="*/ 9681 h 42"/>
                    <a:gd name="T50" fmla="*/ 2147483647 w 111"/>
                    <a:gd name="T51" fmla="*/ 10439 h 42"/>
                    <a:gd name="T52" fmla="*/ 2147483647 w 111"/>
                    <a:gd name="T53" fmla="*/ 10790 h 42"/>
                    <a:gd name="T54" fmla="*/ 2147483647 w 111"/>
                    <a:gd name="T55" fmla="*/ 11046 h 42"/>
                    <a:gd name="T56" fmla="*/ 2147483647 w 111"/>
                    <a:gd name="T57" fmla="*/ 11046 h 42"/>
                    <a:gd name="T58" fmla="*/ 2147483647 w 111"/>
                    <a:gd name="T59" fmla="*/ 10790 h 42"/>
                    <a:gd name="T60" fmla="*/ 2147483647 w 111"/>
                    <a:gd name="T61" fmla="*/ 10439 h 42"/>
                    <a:gd name="T62" fmla="*/ 2147483647 w 111"/>
                    <a:gd name="T63" fmla="*/ 9918 h 42"/>
                    <a:gd name="T64" fmla="*/ 2147483647 w 111"/>
                    <a:gd name="T65" fmla="*/ 9108 h 42"/>
                    <a:gd name="T66" fmla="*/ 2147483647 w 111"/>
                    <a:gd name="T67" fmla="*/ 8332 h 42"/>
                    <a:gd name="T68" fmla="*/ 2147483647 w 111"/>
                    <a:gd name="T69" fmla="*/ 7631 h 42"/>
                    <a:gd name="T70" fmla="*/ 2147483647 w 111"/>
                    <a:gd name="T71" fmla="*/ 7121 h 42"/>
                    <a:gd name="T72" fmla="*/ 2147483647 w 111"/>
                    <a:gd name="T73" fmla="*/ 7121 h 42"/>
                    <a:gd name="T74" fmla="*/ 2147483647 w 111"/>
                    <a:gd name="T75" fmla="*/ 7121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42"/>
                    <a:gd name="T116" fmla="*/ 111 w 111"/>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42">
                      <a:moveTo>
                        <a:pt x="111" y="27"/>
                      </a:moveTo>
                      <a:lnTo>
                        <a:pt x="111" y="0"/>
                      </a:lnTo>
                      <a:lnTo>
                        <a:pt x="111" y="1"/>
                      </a:lnTo>
                      <a:lnTo>
                        <a:pt x="110" y="3"/>
                      </a:lnTo>
                      <a:lnTo>
                        <a:pt x="107" y="6"/>
                      </a:lnTo>
                      <a:lnTo>
                        <a:pt x="103" y="9"/>
                      </a:lnTo>
                      <a:lnTo>
                        <a:pt x="97" y="12"/>
                      </a:lnTo>
                      <a:lnTo>
                        <a:pt x="88" y="14"/>
                      </a:lnTo>
                      <a:lnTo>
                        <a:pt x="74" y="17"/>
                      </a:lnTo>
                      <a:lnTo>
                        <a:pt x="56" y="17"/>
                      </a:lnTo>
                      <a:lnTo>
                        <a:pt x="38" y="17"/>
                      </a:lnTo>
                      <a:lnTo>
                        <a:pt x="24" y="14"/>
                      </a:lnTo>
                      <a:lnTo>
                        <a:pt x="14" y="12"/>
                      </a:lnTo>
                      <a:lnTo>
                        <a:pt x="7" y="9"/>
                      </a:lnTo>
                      <a:lnTo>
                        <a:pt x="3" y="6"/>
                      </a:lnTo>
                      <a:lnTo>
                        <a:pt x="0" y="3"/>
                      </a:lnTo>
                      <a:lnTo>
                        <a:pt x="0" y="1"/>
                      </a:lnTo>
                      <a:lnTo>
                        <a:pt x="0" y="0"/>
                      </a:lnTo>
                      <a:lnTo>
                        <a:pt x="0" y="27"/>
                      </a:lnTo>
                      <a:lnTo>
                        <a:pt x="1" y="29"/>
                      </a:lnTo>
                      <a:lnTo>
                        <a:pt x="4" y="32"/>
                      </a:lnTo>
                      <a:lnTo>
                        <a:pt x="9" y="35"/>
                      </a:lnTo>
                      <a:lnTo>
                        <a:pt x="16" y="37"/>
                      </a:lnTo>
                      <a:lnTo>
                        <a:pt x="25" y="40"/>
                      </a:lnTo>
                      <a:lnTo>
                        <a:pt x="39" y="41"/>
                      </a:lnTo>
                      <a:lnTo>
                        <a:pt x="56" y="42"/>
                      </a:lnTo>
                      <a:lnTo>
                        <a:pt x="73" y="41"/>
                      </a:lnTo>
                      <a:lnTo>
                        <a:pt x="85" y="40"/>
                      </a:lnTo>
                      <a:lnTo>
                        <a:pt x="95" y="38"/>
                      </a:lnTo>
                      <a:lnTo>
                        <a:pt x="102" y="35"/>
                      </a:lnTo>
                      <a:lnTo>
                        <a:pt x="107" y="32"/>
                      </a:lnTo>
                      <a:lnTo>
                        <a:pt x="110" y="29"/>
                      </a:lnTo>
                      <a:lnTo>
                        <a:pt x="111" y="27"/>
                      </a:lnTo>
                      <a:close/>
                    </a:path>
                  </a:pathLst>
                </a:custGeom>
                <a:solidFill>
                  <a:srgbClr val="809CC9"/>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AutoShape 85"/>
                <p:cNvSpPr>
                  <a:spLocks noChangeArrowheads="1"/>
                </p:cNvSpPr>
                <p:nvPr/>
              </p:nvSpPr>
              <p:spPr bwMode="auto">
                <a:xfrm>
                  <a:off x="4039" y="2574"/>
                  <a:ext cx="423" cy="51"/>
                </a:xfrm>
                <a:custGeom>
                  <a:avLst/>
                  <a:gdLst>
                    <a:gd name="T0" fmla="*/ 2147483647 w 111"/>
                    <a:gd name="T1" fmla="*/ 7121 h 42"/>
                    <a:gd name="T2" fmla="*/ 2147483647 w 111"/>
                    <a:gd name="T3" fmla="*/ 0 h 42"/>
                    <a:gd name="T4" fmla="*/ 2147483647 w 111"/>
                    <a:gd name="T5" fmla="*/ 1 h 42"/>
                    <a:gd name="T6" fmla="*/ 2147483647 w 111"/>
                    <a:gd name="T7" fmla="*/ 759 h 42"/>
                    <a:gd name="T8" fmla="*/ 2147483647 w 111"/>
                    <a:gd name="T9" fmla="*/ 1651 h 42"/>
                    <a:gd name="T10" fmla="*/ 2147483647 w 111"/>
                    <a:gd name="T11" fmla="*/ 2435 h 42"/>
                    <a:gd name="T12" fmla="*/ 2147483647 w 111"/>
                    <a:gd name="T13" fmla="*/ 3027 h 42"/>
                    <a:gd name="T14" fmla="*/ 2147483647 w 111"/>
                    <a:gd name="T15" fmla="*/ 3591 h 42"/>
                    <a:gd name="T16" fmla="*/ 2147483647 w 111"/>
                    <a:gd name="T17" fmla="*/ 4464 h 42"/>
                    <a:gd name="T18" fmla="*/ 2147483647 w 111"/>
                    <a:gd name="T19" fmla="*/ 4464 h 42"/>
                    <a:gd name="T20" fmla="*/ 2147483647 w 111"/>
                    <a:gd name="T21" fmla="*/ 4464 h 42"/>
                    <a:gd name="T22" fmla="*/ 2147483647 w 111"/>
                    <a:gd name="T23" fmla="*/ 4464 h 42"/>
                    <a:gd name="T24" fmla="*/ 2147483647 w 111"/>
                    <a:gd name="T25" fmla="*/ 3591 h 42"/>
                    <a:gd name="T26" fmla="*/ 2147483647 w 111"/>
                    <a:gd name="T27" fmla="*/ 3027 h 42"/>
                    <a:gd name="T28" fmla="*/ 2147483647 w 111"/>
                    <a:gd name="T29" fmla="*/ 2435 h 42"/>
                    <a:gd name="T30" fmla="*/ 2147483647 w 111"/>
                    <a:gd name="T31" fmla="*/ 1651 h 42"/>
                    <a:gd name="T32" fmla="*/ 0 w 111"/>
                    <a:gd name="T33" fmla="*/ 759 h 42"/>
                    <a:gd name="T34" fmla="*/ 0 w 111"/>
                    <a:gd name="T35" fmla="*/ 1 h 42"/>
                    <a:gd name="T36" fmla="*/ 0 w 111"/>
                    <a:gd name="T37" fmla="*/ 0 h 42"/>
                    <a:gd name="T38" fmla="*/ 0 w 111"/>
                    <a:gd name="T39" fmla="*/ 0 h 42"/>
                    <a:gd name="T40" fmla="*/ 0 w 111"/>
                    <a:gd name="T41" fmla="*/ 7121 h 42"/>
                    <a:gd name="T42" fmla="*/ 2147483647 w 111"/>
                    <a:gd name="T43" fmla="*/ 7631 h 42"/>
                    <a:gd name="T44" fmla="*/ 2147483647 w 111"/>
                    <a:gd name="T45" fmla="*/ 8332 h 42"/>
                    <a:gd name="T46" fmla="*/ 2147483647 w 111"/>
                    <a:gd name="T47" fmla="*/ 9108 h 42"/>
                    <a:gd name="T48" fmla="*/ 2147483647 w 111"/>
                    <a:gd name="T49" fmla="*/ 9681 h 42"/>
                    <a:gd name="T50" fmla="*/ 2147483647 w 111"/>
                    <a:gd name="T51" fmla="*/ 10439 h 42"/>
                    <a:gd name="T52" fmla="*/ 2147483647 w 111"/>
                    <a:gd name="T53" fmla="*/ 10790 h 42"/>
                    <a:gd name="T54" fmla="*/ 2147483647 w 111"/>
                    <a:gd name="T55" fmla="*/ 11046 h 42"/>
                    <a:gd name="T56" fmla="*/ 2147483647 w 111"/>
                    <a:gd name="T57" fmla="*/ 11046 h 42"/>
                    <a:gd name="T58" fmla="*/ 2147483647 w 111"/>
                    <a:gd name="T59" fmla="*/ 10790 h 42"/>
                    <a:gd name="T60" fmla="*/ 2147483647 w 111"/>
                    <a:gd name="T61" fmla="*/ 10439 h 42"/>
                    <a:gd name="T62" fmla="*/ 2147483647 w 111"/>
                    <a:gd name="T63" fmla="*/ 9918 h 42"/>
                    <a:gd name="T64" fmla="*/ 2147483647 w 111"/>
                    <a:gd name="T65" fmla="*/ 9108 h 42"/>
                    <a:gd name="T66" fmla="*/ 2147483647 w 111"/>
                    <a:gd name="T67" fmla="*/ 8332 h 42"/>
                    <a:gd name="T68" fmla="*/ 2147483647 w 111"/>
                    <a:gd name="T69" fmla="*/ 7631 h 42"/>
                    <a:gd name="T70" fmla="*/ 2147483647 w 111"/>
                    <a:gd name="T71" fmla="*/ 7121 h 42"/>
                    <a:gd name="T72" fmla="*/ 2147483647 w 111"/>
                    <a:gd name="T73" fmla="*/ 7121 h 42"/>
                    <a:gd name="T74" fmla="*/ 2147483647 w 111"/>
                    <a:gd name="T75" fmla="*/ 7121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42"/>
                    <a:gd name="T116" fmla="*/ 111 w 111"/>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42">
                      <a:moveTo>
                        <a:pt x="111" y="27"/>
                      </a:moveTo>
                      <a:lnTo>
                        <a:pt x="111" y="0"/>
                      </a:lnTo>
                      <a:lnTo>
                        <a:pt x="111" y="1"/>
                      </a:lnTo>
                      <a:lnTo>
                        <a:pt x="110" y="3"/>
                      </a:lnTo>
                      <a:lnTo>
                        <a:pt x="107" y="6"/>
                      </a:lnTo>
                      <a:lnTo>
                        <a:pt x="103" y="9"/>
                      </a:lnTo>
                      <a:lnTo>
                        <a:pt x="97" y="12"/>
                      </a:lnTo>
                      <a:lnTo>
                        <a:pt x="88" y="14"/>
                      </a:lnTo>
                      <a:lnTo>
                        <a:pt x="74" y="17"/>
                      </a:lnTo>
                      <a:lnTo>
                        <a:pt x="56" y="17"/>
                      </a:lnTo>
                      <a:lnTo>
                        <a:pt x="38" y="17"/>
                      </a:lnTo>
                      <a:lnTo>
                        <a:pt x="24" y="14"/>
                      </a:lnTo>
                      <a:lnTo>
                        <a:pt x="14" y="12"/>
                      </a:lnTo>
                      <a:lnTo>
                        <a:pt x="7" y="9"/>
                      </a:lnTo>
                      <a:lnTo>
                        <a:pt x="3" y="6"/>
                      </a:lnTo>
                      <a:lnTo>
                        <a:pt x="0" y="3"/>
                      </a:lnTo>
                      <a:lnTo>
                        <a:pt x="0" y="1"/>
                      </a:lnTo>
                      <a:lnTo>
                        <a:pt x="0" y="0"/>
                      </a:lnTo>
                      <a:lnTo>
                        <a:pt x="0" y="27"/>
                      </a:lnTo>
                      <a:lnTo>
                        <a:pt x="1" y="29"/>
                      </a:lnTo>
                      <a:lnTo>
                        <a:pt x="4" y="32"/>
                      </a:lnTo>
                      <a:lnTo>
                        <a:pt x="9" y="35"/>
                      </a:lnTo>
                      <a:lnTo>
                        <a:pt x="16" y="37"/>
                      </a:lnTo>
                      <a:lnTo>
                        <a:pt x="25" y="40"/>
                      </a:lnTo>
                      <a:lnTo>
                        <a:pt x="39" y="41"/>
                      </a:lnTo>
                      <a:lnTo>
                        <a:pt x="56" y="42"/>
                      </a:lnTo>
                      <a:lnTo>
                        <a:pt x="73" y="41"/>
                      </a:lnTo>
                      <a:lnTo>
                        <a:pt x="85" y="40"/>
                      </a:lnTo>
                      <a:lnTo>
                        <a:pt x="95" y="38"/>
                      </a:lnTo>
                      <a:lnTo>
                        <a:pt x="102" y="35"/>
                      </a:lnTo>
                      <a:lnTo>
                        <a:pt x="107" y="32"/>
                      </a:lnTo>
                      <a:lnTo>
                        <a:pt x="110" y="29"/>
                      </a:lnTo>
                      <a:lnTo>
                        <a:pt x="111" y="27"/>
                      </a:lnTo>
                      <a:close/>
                    </a:path>
                  </a:pathLst>
                </a:custGeom>
                <a:noFill/>
                <a:ln w="1440">
                  <a:solidFill>
                    <a:srgbClr val="4573B3"/>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AutoShape 86"/>
                <p:cNvSpPr>
                  <a:spLocks noChangeArrowheads="1"/>
                </p:cNvSpPr>
                <p:nvPr/>
              </p:nvSpPr>
              <p:spPr bwMode="auto">
                <a:xfrm>
                  <a:off x="4039" y="2541"/>
                  <a:ext cx="423" cy="51"/>
                </a:xfrm>
                <a:custGeom>
                  <a:avLst/>
                  <a:gdLst>
                    <a:gd name="T0" fmla="*/ 2147483647 w 111"/>
                    <a:gd name="T1" fmla="*/ 3902 h 43"/>
                    <a:gd name="T2" fmla="*/ 2147483647 w 111"/>
                    <a:gd name="T3" fmla="*/ 0 h 43"/>
                    <a:gd name="T4" fmla="*/ 2147483647 w 111"/>
                    <a:gd name="T5" fmla="*/ 1 h 43"/>
                    <a:gd name="T6" fmla="*/ 2147483647 w 111"/>
                    <a:gd name="T7" fmla="*/ 466 h 43"/>
                    <a:gd name="T8" fmla="*/ 2147483647 w 111"/>
                    <a:gd name="T9" fmla="*/ 705 h 43"/>
                    <a:gd name="T10" fmla="*/ 2147483647 w 111"/>
                    <a:gd name="T11" fmla="*/ 1177 h 43"/>
                    <a:gd name="T12" fmla="*/ 2147483647 w 111"/>
                    <a:gd name="T13" fmla="*/ 1679 h 43"/>
                    <a:gd name="T14" fmla="*/ 2147483647 w 111"/>
                    <a:gd name="T15" fmla="*/ 2071 h 43"/>
                    <a:gd name="T16" fmla="*/ 2147483647 w 111"/>
                    <a:gd name="T17" fmla="*/ 2412 h 43"/>
                    <a:gd name="T18" fmla="*/ 2147483647 w 111"/>
                    <a:gd name="T19" fmla="*/ 2412 h 43"/>
                    <a:gd name="T20" fmla="*/ 2147483647 w 111"/>
                    <a:gd name="T21" fmla="*/ 2412 h 43"/>
                    <a:gd name="T22" fmla="*/ 2147483647 w 111"/>
                    <a:gd name="T23" fmla="*/ 2412 h 43"/>
                    <a:gd name="T24" fmla="*/ 2147483647 w 111"/>
                    <a:gd name="T25" fmla="*/ 2071 h 43"/>
                    <a:gd name="T26" fmla="*/ 2147483647 w 111"/>
                    <a:gd name="T27" fmla="*/ 1679 h 43"/>
                    <a:gd name="T28" fmla="*/ 2147483647 w 111"/>
                    <a:gd name="T29" fmla="*/ 1177 h 43"/>
                    <a:gd name="T30" fmla="*/ 2147483647 w 111"/>
                    <a:gd name="T31" fmla="*/ 705 h 43"/>
                    <a:gd name="T32" fmla="*/ 0 w 111"/>
                    <a:gd name="T33" fmla="*/ 466 h 43"/>
                    <a:gd name="T34" fmla="*/ 0 w 111"/>
                    <a:gd name="T35" fmla="*/ 1 h 43"/>
                    <a:gd name="T36" fmla="*/ 0 w 111"/>
                    <a:gd name="T37" fmla="*/ 0 h 43"/>
                    <a:gd name="T38" fmla="*/ 0 w 111"/>
                    <a:gd name="T39" fmla="*/ 0 h 43"/>
                    <a:gd name="T40" fmla="*/ 0 w 111"/>
                    <a:gd name="T41" fmla="*/ 3797 h 43"/>
                    <a:gd name="T42" fmla="*/ 2147483647 w 111"/>
                    <a:gd name="T43" fmla="*/ 4203 h 43"/>
                    <a:gd name="T44" fmla="*/ 2147483647 w 111"/>
                    <a:gd name="T45" fmla="*/ 4503 h 43"/>
                    <a:gd name="T46" fmla="*/ 2147483647 w 111"/>
                    <a:gd name="T47" fmla="*/ 4882 h 43"/>
                    <a:gd name="T48" fmla="*/ 2147483647 w 111"/>
                    <a:gd name="T49" fmla="*/ 5370 h 43"/>
                    <a:gd name="T50" fmla="*/ 2147483647 w 111"/>
                    <a:gd name="T51" fmla="*/ 5661 h 43"/>
                    <a:gd name="T52" fmla="*/ 2147483647 w 111"/>
                    <a:gd name="T53" fmla="*/ 6172 h 43"/>
                    <a:gd name="T54" fmla="*/ 2147483647 w 111"/>
                    <a:gd name="T55" fmla="*/ 6250 h 43"/>
                    <a:gd name="T56" fmla="*/ 2147483647 w 111"/>
                    <a:gd name="T57" fmla="*/ 6250 h 43"/>
                    <a:gd name="T58" fmla="*/ 2147483647 w 111"/>
                    <a:gd name="T59" fmla="*/ 6172 h 43"/>
                    <a:gd name="T60" fmla="*/ 2147483647 w 111"/>
                    <a:gd name="T61" fmla="*/ 5661 h 43"/>
                    <a:gd name="T62" fmla="*/ 2147483647 w 111"/>
                    <a:gd name="T63" fmla="*/ 5370 h 43"/>
                    <a:gd name="T64" fmla="*/ 2147483647 w 111"/>
                    <a:gd name="T65" fmla="*/ 4882 h 43"/>
                    <a:gd name="T66" fmla="*/ 2147483647 w 111"/>
                    <a:gd name="T67" fmla="*/ 4860 h 43"/>
                    <a:gd name="T68" fmla="*/ 2147483647 w 111"/>
                    <a:gd name="T69" fmla="*/ 4203 h 43"/>
                    <a:gd name="T70" fmla="*/ 2147483647 w 111"/>
                    <a:gd name="T71" fmla="*/ 3902 h 43"/>
                    <a:gd name="T72" fmla="*/ 2147483647 w 111"/>
                    <a:gd name="T73" fmla="*/ 3902 h 43"/>
                    <a:gd name="T74" fmla="*/ 2147483647 w 111"/>
                    <a:gd name="T75" fmla="*/ 3902 h 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43"/>
                    <a:gd name="T116" fmla="*/ 111 w 111"/>
                    <a:gd name="T117" fmla="*/ 43 h 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43">
                      <a:moveTo>
                        <a:pt x="111" y="27"/>
                      </a:moveTo>
                      <a:lnTo>
                        <a:pt x="111" y="0"/>
                      </a:lnTo>
                      <a:lnTo>
                        <a:pt x="111" y="1"/>
                      </a:lnTo>
                      <a:lnTo>
                        <a:pt x="110" y="3"/>
                      </a:lnTo>
                      <a:lnTo>
                        <a:pt x="107" y="5"/>
                      </a:lnTo>
                      <a:lnTo>
                        <a:pt x="103" y="8"/>
                      </a:lnTo>
                      <a:lnTo>
                        <a:pt x="97" y="11"/>
                      </a:lnTo>
                      <a:lnTo>
                        <a:pt x="88" y="14"/>
                      </a:lnTo>
                      <a:lnTo>
                        <a:pt x="74" y="16"/>
                      </a:lnTo>
                      <a:lnTo>
                        <a:pt x="56" y="16"/>
                      </a:lnTo>
                      <a:lnTo>
                        <a:pt x="38" y="16"/>
                      </a:lnTo>
                      <a:lnTo>
                        <a:pt x="24" y="14"/>
                      </a:lnTo>
                      <a:lnTo>
                        <a:pt x="14" y="11"/>
                      </a:lnTo>
                      <a:lnTo>
                        <a:pt x="7" y="8"/>
                      </a:lnTo>
                      <a:lnTo>
                        <a:pt x="3" y="5"/>
                      </a:lnTo>
                      <a:lnTo>
                        <a:pt x="0" y="3"/>
                      </a:lnTo>
                      <a:lnTo>
                        <a:pt x="0" y="1"/>
                      </a:lnTo>
                      <a:lnTo>
                        <a:pt x="0" y="0"/>
                      </a:lnTo>
                      <a:lnTo>
                        <a:pt x="0" y="26"/>
                      </a:lnTo>
                      <a:lnTo>
                        <a:pt x="1" y="29"/>
                      </a:lnTo>
                      <a:lnTo>
                        <a:pt x="4" y="31"/>
                      </a:lnTo>
                      <a:lnTo>
                        <a:pt x="9" y="34"/>
                      </a:lnTo>
                      <a:lnTo>
                        <a:pt x="16" y="37"/>
                      </a:lnTo>
                      <a:lnTo>
                        <a:pt x="25" y="39"/>
                      </a:lnTo>
                      <a:lnTo>
                        <a:pt x="39" y="42"/>
                      </a:lnTo>
                      <a:lnTo>
                        <a:pt x="56" y="43"/>
                      </a:lnTo>
                      <a:lnTo>
                        <a:pt x="73" y="42"/>
                      </a:lnTo>
                      <a:lnTo>
                        <a:pt x="85" y="39"/>
                      </a:lnTo>
                      <a:lnTo>
                        <a:pt x="95" y="37"/>
                      </a:lnTo>
                      <a:lnTo>
                        <a:pt x="102" y="34"/>
                      </a:lnTo>
                      <a:lnTo>
                        <a:pt x="107" y="33"/>
                      </a:lnTo>
                      <a:lnTo>
                        <a:pt x="110" y="29"/>
                      </a:lnTo>
                      <a:lnTo>
                        <a:pt x="111" y="27"/>
                      </a:lnTo>
                      <a:close/>
                    </a:path>
                  </a:pathLst>
                </a:custGeom>
                <a:solidFill>
                  <a:srgbClr val="4573B3"/>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AutoShape 87"/>
                <p:cNvSpPr>
                  <a:spLocks noChangeArrowheads="1"/>
                </p:cNvSpPr>
                <p:nvPr/>
              </p:nvSpPr>
              <p:spPr bwMode="auto">
                <a:xfrm>
                  <a:off x="4039" y="2541"/>
                  <a:ext cx="423" cy="51"/>
                </a:xfrm>
                <a:custGeom>
                  <a:avLst/>
                  <a:gdLst>
                    <a:gd name="T0" fmla="*/ 2147483647 w 111"/>
                    <a:gd name="T1" fmla="*/ 3902 h 43"/>
                    <a:gd name="T2" fmla="*/ 2147483647 w 111"/>
                    <a:gd name="T3" fmla="*/ 0 h 43"/>
                    <a:gd name="T4" fmla="*/ 2147483647 w 111"/>
                    <a:gd name="T5" fmla="*/ 1 h 43"/>
                    <a:gd name="T6" fmla="*/ 2147483647 w 111"/>
                    <a:gd name="T7" fmla="*/ 466 h 43"/>
                    <a:gd name="T8" fmla="*/ 2147483647 w 111"/>
                    <a:gd name="T9" fmla="*/ 705 h 43"/>
                    <a:gd name="T10" fmla="*/ 2147483647 w 111"/>
                    <a:gd name="T11" fmla="*/ 1177 h 43"/>
                    <a:gd name="T12" fmla="*/ 2147483647 w 111"/>
                    <a:gd name="T13" fmla="*/ 1679 h 43"/>
                    <a:gd name="T14" fmla="*/ 2147483647 w 111"/>
                    <a:gd name="T15" fmla="*/ 2071 h 43"/>
                    <a:gd name="T16" fmla="*/ 2147483647 w 111"/>
                    <a:gd name="T17" fmla="*/ 2412 h 43"/>
                    <a:gd name="T18" fmla="*/ 2147483647 w 111"/>
                    <a:gd name="T19" fmla="*/ 2412 h 43"/>
                    <a:gd name="T20" fmla="*/ 2147483647 w 111"/>
                    <a:gd name="T21" fmla="*/ 2412 h 43"/>
                    <a:gd name="T22" fmla="*/ 2147483647 w 111"/>
                    <a:gd name="T23" fmla="*/ 2412 h 43"/>
                    <a:gd name="T24" fmla="*/ 2147483647 w 111"/>
                    <a:gd name="T25" fmla="*/ 2071 h 43"/>
                    <a:gd name="T26" fmla="*/ 2147483647 w 111"/>
                    <a:gd name="T27" fmla="*/ 1679 h 43"/>
                    <a:gd name="T28" fmla="*/ 2147483647 w 111"/>
                    <a:gd name="T29" fmla="*/ 1177 h 43"/>
                    <a:gd name="T30" fmla="*/ 2147483647 w 111"/>
                    <a:gd name="T31" fmla="*/ 705 h 43"/>
                    <a:gd name="T32" fmla="*/ 0 w 111"/>
                    <a:gd name="T33" fmla="*/ 466 h 43"/>
                    <a:gd name="T34" fmla="*/ 0 w 111"/>
                    <a:gd name="T35" fmla="*/ 1 h 43"/>
                    <a:gd name="T36" fmla="*/ 0 w 111"/>
                    <a:gd name="T37" fmla="*/ 0 h 43"/>
                    <a:gd name="T38" fmla="*/ 0 w 111"/>
                    <a:gd name="T39" fmla="*/ 0 h 43"/>
                    <a:gd name="T40" fmla="*/ 0 w 111"/>
                    <a:gd name="T41" fmla="*/ 3797 h 43"/>
                    <a:gd name="T42" fmla="*/ 2147483647 w 111"/>
                    <a:gd name="T43" fmla="*/ 4203 h 43"/>
                    <a:gd name="T44" fmla="*/ 2147483647 w 111"/>
                    <a:gd name="T45" fmla="*/ 4503 h 43"/>
                    <a:gd name="T46" fmla="*/ 2147483647 w 111"/>
                    <a:gd name="T47" fmla="*/ 4882 h 43"/>
                    <a:gd name="T48" fmla="*/ 2147483647 w 111"/>
                    <a:gd name="T49" fmla="*/ 5370 h 43"/>
                    <a:gd name="T50" fmla="*/ 2147483647 w 111"/>
                    <a:gd name="T51" fmla="*/ 5661 h 43"/>
                    <a:gd name="T52" fmla="*/ 2147483647 w 111"/>
                    <a:gd name="T53" fmla="*/ 6172 h 43"/>
                    <a:gd name="T54" fmla="*/ 2147483647 w 111"/>
                    <a:gd name="T55" fmla="*/ 6250 h 43"/>
                    <a:gd name="T56" fmla="*/ 2147483647 w 111"/>
                    <a:gd name="T57" fmla="*/ 6250 h 43"/>
                    <a:gd name="T58" fmla="*/ 2147483647 w 111"/>
                    <a:gd name="T59" fmla="*/ 6172 h 43"/>
                    <a:gd name="T60" fmla="*/ 2147483647 w 111"/>
                    <a:gd name="T61" fmla="*/ 5661 h 43"/>
                    <a:gd name="T62" fmla="*/ 2147483647 w 111"/>
                    <a:gd name="T63" fmla="*/ 5370 h 43"/>
                    <a:gd name="T64" fmla="*/ 2147483647 w 111"/>
                    <a:gd name="T65" fmla="*/ 4882 h 43"/>
                    <a:gd name="T66" fmla="*/ 2147483647 w 111"/>
                    <a:gd name="T67" fmla="*/ 4860 h 43"/>
                    <a:gd name="T68" fmla="*/ 2147483647 w 111"/>
                    <a:gd name="T69" fmla="*/ 4203 h 43"/>
                    <a:gd name="T70" fmla="*/ 2147483647 w 111"/>
                    <a:gd name="T71" fmla="*/ 3902 h 43"/>
                    <a:gd name="T72" fmla="*/ 2147483647 w 111"/>
                    <a:gd name="T73" fmla="*/ 3902 h 43"/>
                    <a:gd name="T74" fmla="*/ 2147483647 w 111"/>
                    <a:gd name="T75" fmla="*/ 3902 h 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43"/>
                    <a:gd name="T116" fmla="*/ 111 w 111"/>
                    <a:gd name="T117" fmla="*/ 43 h 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43">
                      <a:moveTo>
                        <a:pt x="111" y="27"/>
                      </a:moveTo>
                      <a:lnTo>
                        <a:pt x="111" y="0"/>
                      </a:lnTo>
                      <a:lnTo>
                        <a:pt x="111" y="1"/>
                      </a:lnTo>
                      <a:lnTo>
                        <a:pt x="110" y="3"/>
                      </a:lnTo>
                      <a:lnTo>
                        <a:pt x="107" y="5"/>
                      </a:lnTo>
                      <a:lnTo>
                        <a:pt x="103" y="8"/>
                      </a:lnTo>
                      <a:lnTo>
                        <a:pt x="97" y="11"/>
                      </a:lnTo>
                      <a:lnTo>
                        <a:pt x="88" y="14"/>
                      </a:lnTo>
                      <a:lnTo>
                        <a:pt x="74" y="16"/>
                      </a:lnTo>
                      <a:lnTo>
                        <a:pt x="56" y="16"/>
                      </a:lnTo>
                      <a:lnTo>
                        <a:pt x="38" y="16"/>
                      </a:lnTo>
                      <a:lnTo>
                        <a:pt x="24" y="14"/>
                      </a:lnTo>
                      <a:lnTo>
                        <a:pt x="14" y="11"/>
                      </a:lnTo>
                      <a:lnTo>
                        <a:pt x="7" y="8"/>
                      </a:lnTo>
                      <a:lnTo>
                        <a:pt x="3" y="5"/>
                      </a:lnTo>
                      <a:lnTo>
                        <a:pt x="0" y="3"/>
                      </a:lnTo>
                      <a:lnTo>
                        <a:pt x="0" y="1"/>
                      </a:lnTo>
                      <a:lnTo>
                        <a:pt x="0" y="0"/>
                      </a:lnTo>
                      <a:lnTo>
                        <a:pt x="0" y="26"/>
                      </a:lnTo>
                      <a:lnTo>
                        <a:pt x="1" y="29"/>
                      </a:lnTo>
                      <a:lnTo>
                        <a:pt x="4" y="31"/>
                      </a:lnTo>
                      <a:lnTo>
                        <a:pt x="9" y="34"/>
                      </a:lnTo>
                      <a:lnTo>
                        <a:pt x="16" y="37"/>
                      </a:lnTo>
                      <a:lnTo>
                        <a:pt x="25" y="39"/>
                      </a:lnTo>
                      <a:lnTo>
                        <a:pt x="39" y="42"/>
                      </a:lnTo>
                      <a:lnTo>
                        <a:pt x="56" y="43"/>
                      </a:lnTo>
                      <a:lnTo>
                        <a:pt x="73" y="42"/>
                      </a:lnTo>
                      <a:lnTo>
                        <a:pt x="85" y="39"/>
                      </a:lnTo>
                      <a:lnTo>
                        <a:pt x="95" y="37"/>
                      </a:lnTo>
                      <a:lnTo>
                        <a:pt x="102" y="34"/>
                      </a:lnTo>
                      <a:lnTo>
                        <a:pt x="107" y="33"/>
                      </a:lnTo>
                      <a:lnTo>
                        <a:pt x="110" y="29"/>
                      </a:lnTo>
                      <a:lnTo>
                        <a:pt x="111" y="27"/>
                      </a:lnTo>
                      <a:close/>
                    </a:path>
                  </a:pathLst>
                </a:custGeom>
                <a:noFill/>
                <a:ln w="1440">
                  <a:solidFill>
                    <a:srgbClr val="4573B3"/>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AutoShape 88"/>
                <p:cNvSpPr>
                  <a:spLocks noChangeArrowheads="1"/>
                </p:cNvSpPr>
                <p:nvPr/>
              </p:nvSpPr>
              <p:spPr bwMode="auto">
                <a:xfrm>
                  <a:off x="4039" y="2509"/>
                  <a:ext cx="423" cy="51"/>
                </a:xfrm>
                <a:custGeom>
                  <a:avLst/>
                  <a:gdLst>
                    <a:gd name="T0" fmla="*/ 2147483647 w 111"/>
                    <a:gd name="T1" fmla="*/ 6862 h 42"/>
                    <a:gd name="T2" fmla="*/ 2147483647 w 111"/>
                    <a:gd name="T3" fmla="*/ 0 h 42"/>
                    <a:gd name="T4" fmla="*/ 2147483647 w 111"/>
                    <a:gd name="T5" fmla="*/ 1 h 42"/>
                    <a:gd name="T6" fmla="*/ 2147483647 w 111"/>
                    <a:gd name="T7" fmla="*/ 515 h 42"/>
                    <a:gd name="T8" fmla="*/ 2147483647 w 111"/>
                    <a:gd name="T9" fmla="*/ 1330 h 42"/>
                    <a:gd name="T10" fmla="*/ 2147483647 w 111"/>
                    <a:gd name="T11" fmla="*/ 2120 h 42"/>
                    <a:gd name="T12" fmla="*/ 2147483647 w 111"/>
                    <a:gd name="T13" fmla="*/ 3027 h 42"/>
                    <a:gd name="T14" fmla="*/ 2147483647 w 111"/>
                    <a:gd name="T15" fmla="*/ 3591 h 42"/>
                    <a:gd name="T16" fmla="*/ 2147483647 w 111"/>
                    <a:gd name="T17" fmla="*/ 4136 h 42"/>
                    <a:gd name="T18" fmla="*/ 2147483647 w 111"/>
                    <a:gd name="T19" fmla="*/ 4464 h 42"/>
                    <a:gd name="T20" fmla="*/ 2147483647 w 111"/>
                    <a:gd name="T21" fmla="*/ 4464 h 42"/>
                    <a:gd name="T22" fmla="*/ 2147483647 w 111"/>
                    <a:gd name="T23" fmla="*/ 4136 h 42"/>
                    <a:gd name="T24" fmla="*/ 2147483647 w 111"/>
                    <a:gd name="T25" fmla="*/ 3591 h 42"/>
                    <a:gd name="T26" fmla="*/ 2147483647 w 111"/>
                    <a:gd name="T27" fmla="*/ 3027 h 42"/>
                    <a:gd name="T28" fmla="*/ 2147483647 w 111"/>
                    <a:gd name="T29" fmla="*/ 2120 h 42"/>
                    <a:gd name="T30" fmla="*/ 2147483647 w 111"/>
                    <a:gd name="T31" fmla="*/ 1330 h 42"/>
                    <a:gd name="T32" fmla="*/ 0 w 111"/>
                    <a:gd name="T33" fmla="*/ 515 h 42"/>
                    <a:gd name="T34" fmla="*/ 0 w 111"/>
                    <a:gd name="T35" fmla="*/ 1 h 42"/>
                    <a:gd name="T36" fmla="*/ 0 w 111"/>
                    <a:gd name="T37" fmla="*/ 0 h 42"/>
                    <a:gd name="T38" fmla="*/ 0 w 111"/>
                    <a:gd name="T39" fmla="*/ 0 h 42"/>
                    <a:gd name="T40" fmla="*/ 0 w 111"/>
                    <a:gd name="T41" fmla="*/ 6862 h 42"/>
                    <a:gd name="T42" fmla="*/ 2147483647 w 111"/>
                    <a:gd name="T43" fmla="*/ 7437 h 42"/>
                    <a:gd name="T44" fmla="*/ 2147483647 w 111"/>
                    <a:gd name="T45" fmla="*/ 8059 h 42"/>
                    <a:gd name="T46" fmla="*/ 2147483647 w 111"/>
                    <a:gd name="T47" fmla="*/ 8841 h 42"/>
                    <a:gd name="T48" fmla="*/ 2147483647 w 111"/>
                    <a:gd name="T49" fmla="*/ 9681 h 42"/>
                    <a:gd name="T50" fmla="*/ 2147483647 w 111"/>
                    <a:gd name="T51" fmla="*/ 10439 h 42"/>
                    <a:gd name="T52" fmla="*/ 2147483647 w 111"/>
                    <a:gd name="T53" fmla="*/ 10790 h 42"/>
                    <a:gd name="T54" fmla="*/ 2147483647 w 111"/>
                    <a:gd name="T55" fmla="*/ 11046 h 42"/>
                    <a:gd name="T56" fmla="*/ 2147483647 w 111"/>
                    <a:gd name="T57" fmla="*/ 11046 h 42"/>
                    <a:gd name="T58" fmla="*/ 2147483647 w 111"/>
                    <a:gd name="T59" fmla="*/ 10790 h 42"/>
                    <a:gd name="T60" fmla="*/ 2147483647 w 111"/>
                    <a:gd name="T61" fmla="*/ 10439 h 42"/>
                    <a:gd name="T62" fmla="*/ 2147483647 w 111"/>
                    <a:gd name="T63" fmla="*/ 9918 h 42"/>
                    <a:gd name="T64" fmla="*/ 2147483647 w 111"/>
                    <a:gd name="T65" fmla="*/ 9108 h 42"/>
                    <a:gd name="T66" fmla="*/ 2147483647 w 111"/>
                    <a:gd name="T67" fmla="*/ 8332 h 42"/>
                    <a:gd name="T68" fmla="*/ 2147483647 w 111"/>
                    <a:gd name="T69" fmla="*/ 7973 h 42"/>
                    <a:gd name="T70" fmla="*/ 2147483647 w 111"/>
                    <a:gd name="T71" fmla="*/ 6862 h 42"/>
                    <a:gd name="T72" fmla="*/ 2147483647 w 111"/>
                    <a:gd name="T73" fmla="*/ 6862 h 42"/>
                    <a:gd name="T74" fmla="*/ 2147483647 w 111"/>
                    <a:gd name="T75" fmla="*/ 686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42"/>
                    <a:gd name="T116" fmla="*/ 111 w 111"/>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42">
                      <a:moveTo>
                        <a:pt x="111" y="26"/>
                      </a:moveTo>
                      <a:lnTo>
                        <a:pt x="111" y="0"/>
                      </a:lnTo>
                      <a:lnTo>
                        <a:pt x="111" y="1"/>
                      </a:lnTo>
                      <a:lnTo>
                        <a:pt x="110" y="2"/>
                      </a:lnTo>
                      <a:lnTo>
                        <a:pt x="107" y="5"/>
                      </a:lnTo>
                      <a:lnTo>
                        <a:pt x="103" y="8"/>
                      </a:lnTo>
                      <a:lnTo>
                        <a:pt x="97" y="12"/>
                      </a:lnTo>
                      <a:lnTo>
                        <a:pt x="88" y="14"/>
                      </a:lnTo>
                      <a:lnTo>
                        <a:pt x="74" y="16"/>
                      </a:lnTo>
                      <a:lnTo>
                        <a:pt x="56" y="17"/>
                      </a:lnTo>
                      <a:lnTo>
                        <a:pt x="38" y="16"/>
                      </a:lnTo>
                      <a:lnTo>
                        <a:pt x="24" y="14"/>
                      </a:lnTo>
                      <a:lnTo>
                        <a:pt x="14" y="12"/>
                      </a:lnTo>
                      <a:lnTo>
                        <a:pt x="7" y="8"/>
                      </a:lnTo>
                      <a:lnTo>
                        <a:pt x="3" y="5"/>
                      </a:lnTo>
                      <a:lnTo>
                        <a:pt x="0" y="2"/>
                      </a:lnTo>
                      <a:lnTo>
                        <a:pt x="0" y="1"/>
                      </a:lnTo>
                      <a:lnTo>
                        <a:pt x="0" y="0"/>
                      </a:lnTo>
                      <a:lnTo>
                        <a:pt x="0" y="26"/>
                      </a:lnTo>
                      <a:lnTo>
                        <a:pt x="1" y="28"/>
                      </a:lnTo>
                      <a:lnTo>
                        <a:pt x="4" y="31"/>
                      </a:lnTo>
                      <a:lnTo>
                        <a:pt x="9" y="34"/>
                      </a:lnTo>
                      <a:lnTo>
                        <a:pt x="16" y="37"/>
                      </a:lnTo>
                      <a:lnTo>
                        <a:pt x="25" y="40"/>
                      </a:lnTo>
                      <a:lnTo>
                        <a:pt x="39" y="41"/>
                      </a:lnTo>
                      <a:lnTo>
                        <a:pt x="56" y="42"/>
                      </a:lnTo>
                      <a:lnTo>
                        <a:pt x="73" y="41"/>
                      </a:lnTo>
                      <a:lnTo>
                        <a:pt x="85" y="40"/>
                      </a:lnTo>
                      <a:lnTo>
                        <a:pt x="95" y="38"/>
                      </a:lnTo>
                      <a:lnTo>
                        <a:pt x="102" y="35"/>
                      </a:lnTo>
                      <a:lnTo>
                        <a:pt x="107" y="32"/>
                      </a:lnTo>
                      <a:lnTo>
                        <a:pt x="110" y="30"/>
                      </a:lnTo>
                      <a:lnTo>
                        <a:pt x="111" y="26"/>
                      </a:lnTo>
                      <a:close/>
                    </a:path>
                  </a:pathLst>
                </a:custGeom>
                <a:solidFill>
                  <a:srgbClr val="809CC9"/>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AutoShape 89"/>
                <p:cNvSpPr>
                  <a:spLocks noChangeArrowheads="1"/>
                </p:cNvSpPr>
                <p:nvPr/>
              </p:nvSpPr>
              <p:spPr bwMode="auto">
                <a:xfrm>
                  <a:off x="4039" y="2509"/>
                  <a:ext cx="423" cy="51"/>
                </a:xfrm>
                <a:custGeom>
                  <a:avLst/>
                  <a:gdLst>
                    <a:gd name="T0" fmla="*/ 2147483647 w 111"/>
                    <a:gd name="T1" fmla="*/ 6862 h 42"/>
                    <a:gd name="T2" fmla="*/ 2147483647 w 111"/>
                    <a:gd name="T3" fmla="*/ 0 h 42"/>
                    <a:gd name="T4" fmla="*/ 2147483647 w 111"/>
                    <a:gd name="T5" fmla="*/ 1 h 42"/>
                    <a:gd name="T6" fmla="*/ 2147483647 w 111"/>
                    <a:gd name="T7" fmla="*/ 515 h 42"/>
                    <a:gd name="T8" fmla="*/ 2147483647 w 111"/>
                    <a:gd name="T9" fmla="*/ 1330 h 42"/>
                    <a:gd name="T10" fmla="*/ 2147483647 w 111"/>
                    <a:gd name="T11" fmla="*/ 2120 h 42"/>
                    <a:gd name="T12" fmla="*/ 2147483647 w 111"/>
                    <a:gd name="T13" fmla="*/ 3027 h 42"/>
                    <a:gd name="T14" fmla="*/ 2147483647 w 111"/>
                    <a:gd name="T15" fmla="*/ 3591 h 42"/>
                    <a:gd name="T16" fmla="*/ 2147483647 w 111"/>
                    <a:gd name="T17" fmla="*/ 4136 h 42"/>
                    <a:gd name="T18" fmla="*/ 2147483647 w 111"/>
                    <a:gd name="T19" fmla="*/ 4464 h 42"/>
                    <a:gd name="T20" fmla="*/ 2147483647 w 111"/>
                    <a:gd name="T21" fmla="*/ 4464 h 42"/>
                    <a:gd name="T22" fmla="*/ 2147483647 w 111"/>
                    <a:gd name="T23" fmla="*/ 4136 h 42"/>
                    <a:gd name="T24" fmla="*/ 2147483647 w 111"/>
                    <a:gd name="T25" fmla="*/ 3591 h 42"/>
                    <a:gd name="T26" fmla="*/ 2147483647 w 111"/>
                    <a:gd name="T27" fmla="*/ 3027 h 42"/>
                    <a:gd name="T28" fmla="*/ 2147483647 w 111"/>
                    <a:gd name="T29" fmla="*/ 2120 h 42"/>
                    <a:gd name="T30" fmla="*/ 2147483647 w 111"/>
                    <a:gd name="T31" fmla="*/ 1330 h 42"/>
                    <a:gd name="T32" fmla="*/ 0 w 111"/>
                    <a:gd name="T33" fmla="*/ 515 h 42"/>
                    <a:gd name="T34" fmla="*/ 0 w 111"/>
                    <a:gd name="T35" fmla="*/ 1 h 42"/>
                    <a:gd name="T36" fmla="*/ 0 w 111"/>
                    <a:gd name="T37" fmla="*/ 0 h 42"/>
                    <a:gd name="T38" fmla="*/ 0 w 111"/>
                    <a:gd name="T39" fmla="*/ 0 h 42"/>
                    <a:gd name="T40" fmla="*/ 0 w 111"/>
                    <a:gd name="T41" fmla="*/ 6862 h 42"/>
                    <a:gd name="T42" fmla="*/ 2147483647 w 111"/>
                    <a:gd name="T43" fmla="*/ 7437 h 42"/>
                    <a:gd name="T44" fmla="*/ 2147483647 w 111"/>
                    <a:gd name="T45" fmla="*/ 8059 h 42"/>
                    <a:gd name="T46" fmla="*/ 2147483647 w 111"/>
                    <a:gd name="T47" fmla="*/ 8841 h 42"/>
                    <a:gd name="T48" fmla="*/ 2147483647 w 111"/>
                    <a:gd name="T49" fmla="*/ 9681 h 42"/>
                    <a:gd name="T50" fmla="*/ 2147483647 w 111"/>
                    <a:gd name="T51" fmla="*/ 10439 h 42"/>
                    <a:gd name="T52" fmla="*/ 2147483647 w 111"/>
                    <a:gd name="T53" fmla="*/ 10790 h 42"/>
                    <a:gd name="T54" fmla="*/ 2147483647 w 111"/>
                    <a:gd name="T55" fmla="*/ 11046 h 42"/>
                    <a:gd name="T56" fmla="*/ 2147483647 w 111"/>
                    <a:gd name="T57" fmla="*/ 11046 h 42"/>
                    <a:gd name="T58" fmla="*/ 2147483647 w 111"/>
                    <a:gd name="T59" fmla="*/ 10790 h 42"/>
                    <a:gd name="T60" fmla="*/ 2147483647 w 111"/>
                    <a:gd name="T61" fmla="*/ 10439 h 42"/>
                    <a:gd name="T62" fmla="*/ 2147483647 w 111"/>
                    <a:gd name="T63" fmla="*/ 9918 h 42"/>
                    <a:gd name="T64" fmla="*/ 2147483647 w 111"/>
                    <a:gd name="T65" fmla="*/ 9108 h 42"/>
                    <a:gd name="T66" fmla="*/ 2147483647 w 111"/>
                    <a:gd name="T67" fmla="*/ 8332 h 42"/>
                    <a:gd name="T68" fmla="*/ 2147483647 w 111"/>
                    <a:gd name="T69" fmla="*/ 7973 h 42"/>
                    <a:gd name="T70" fmla="*/ 2147483647 w 111"/>
                    <a:gd name="T71" fmla="*/ 6862 h 42"/>
                    <a:gd name="T72" fmla="*/ 2147483647 w 111"/>
                    <a:gd name="T73" fmla="*/ 6862 h 42"/>
                    <a:gd name="T74" fmla="*/ 2147483647 w 111"/>
                    <a:gd name="T75" fmla="*/ 686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42"/>
                    <a:gd name="T116" fmla="*/ 111 w 111"/>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42">
                      <a:moveTo>
                        <a:pt x="111" y="26"/>
                      </a:moveTo>
                      <a:lnTo>
                        <a:pt x="111" y="0"/>
                      </a:lnTo>
                      <a:lnTo>
                        <a:pt x="111" y="1"/>
                      </a:lnTo>
                      <a:lnTo>
                        <a:pt x="110" y="2"/>
                      </a:lnTo>
                      <a:lnTo>
                        <a:pt x="107" y="5"/>
                      </a:lnTo>
                      <a:lnTo>
                        <a:pt x="103" y="8"/>
                      </a:lnTo>
                      <a:lnTo>
                        <a:pt x="97" y="12"/>
                      </a:lnTo>
                      <a:lnTo>
                        <a:pt x="88" y="14"/>
                      </a:lnTo>
                      <a:lnTo>
                        <a:pt x="74" y="16"/>
                      </a:lnTo>
                      <a:lnTo>
                        <a:pt x="56" y="17"/>
                      </a:lnTo>
                      <a:lnTo>
                        <a:pt x="38" y="16"/>
                      </a:lnTo>
                      <a:lnTo>
                        <a:pt x="24" y="14"/>
                      </a:lnTo>
                      <a:lnTo>
                        <a:pt x="14" y="12"/>
                      </a:lnTo>
                      <a:lnTo>
                        <a:pt x="7" y="8"/>
                      </a:lnTo>
                      <a:lnTo>
                        <a:pt x="3" y="5"/>
                      </a:lnTo>
                      <a:lnTo>
                        <a:pt x="0" y="2"/>
                      </a:lnTo>
                      <a:lnTo>
                        <a:pt x="0" y="1"/>
                      </a:lnTo>
                      <a:lnTo>
                        <a:pt x="0" y="0"/>
                      </a:lnTo>
                      <a:lnTo>
                        <a:pt x="0" y="26"/>
                      </a:lnTo>
                      <a:lnTo>
                        <a:pt x="1" y="28"/>
                      </a:lnTo>
                      <a:lnTo>
                        <a:pt x="4" y="31"/>
                      </a:lnTo>
                      <a:lnTo>
                        <a:pt x="9" y="34"/>
                      </a:lnTo>
                      <a:lnTo>
                        <a:pt x="16" y="37"/>
                      </a:lnTo>
                      <a:lnTo>
                        <a:pt x="25" y="40"/>
                      </a:lnTo>
                      <a:lnTo>
                        <a:pt x="39" y="41"/>
                      </a:lnTo>
                      <a:lnTo>
                        <a:pt x="56" y="42"/>
                      </a:lnTo>
                      <a:lnTo>
                        <a:pt x="73" y="41"/>
                      </a:lnTo>
                      <a:lnTo>
                        <a:pt x="85" y="40"/>
                      </a:lnTo>
                      <a:lnTo>
                        <a:pt x="95" y="38"/>
                      </a:lnTo>
                      <a:lnTo>
                        <a:pt x="102" y="35"/>
                      </a:lnTo>
                      <a:lnTo>
                        <a:pt x="107" y="32"/>
                      </a:lnTo>
                      <a:lnTo>
                        <a:pt x="110" y="30"/>
                      </a:lnTo>
                      <a:lnTo>
                        <a:pt x="111" y="26"/>
                      </a:lnTo>
                      <a:close/>
                    </a:path>
                  </a:pathLst>
                </a:custGeom>
                <a:noFill/>
                <a:ln w="1440">
                  <a:solidFill>
                    <a:srgbClr val="4573B3"/>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AutoShape 90"/>
                <p:cNvSpPr>
                  <a:spLocks noChangeArrowheads="1"/>
                </p:cNvSpPr>
                <p:nvPr/>
              </p:nvSpPr>
              <p:spPr bwMode="auto">
                <a:xfrm>
                  <a:off x="4039" y="2486"/>
                  <a:ext cx="423" cy="40"/>
                </a:xfrm>
                <a:custGeom>
                  <a:avLst/>
                  <a:gdLst>
                    <a:gd name="T0" fmla="*/ 2147483647 w 111"/>
                    <a:gd name="T1" fmla="*/ 1932 h 34"/>
                    <a:gd name="T2" fmla="*/ 2147483647 w 111"/>
                    <a:gd name="T3" fmla="*/ 1932 h 34"/>
                    <a:gd name="T4" fmla="*/ 2147483647 w 111"/>
                    <a:gd name="T5" fmla="*/ 1766 h 34"/>
                    <a:gd name="T6" fmla="*/ 2147483647 w 111"/>
                    <a:gd name="T7" fmla="*/ 1498 h 34"/>
                    <a:gd name="T8" fmla="*/ 2147483647 w 111"/>
                    <a:gd name="T9" fmla="*/ 1362 h 34"/>
                    <a:gd name="T10" fmla="*/ 2147483647 w 111"/>
                    <a:gd name="T11" fmla="*/ 858 h 34"/>
                    <a:gd name="T12" fmla="*/ 2147483647 w 111"/>
                    <a:gd name="T13" fmla="*/ 480 h 34"/>
                    <a:gd name="T14" fmla="*/ 2147483647 w 111"/>
                    <a:gd name="T15" fmla="*/ 329 h 34"/>
                    <a:gd name="T16" fmla="*/ 2147483647 w 111"/>
                    <a:gd name="T17" fmla="*/ 1 h 34"/>
                    <a:gd name="T18" fmla="*/ 2147483647 w 111"/>
                    <a:gd name="T19" fmla="*/ 0 h 34"/>
                    <a:gd name="T20" fmla="*/ 2147483647 w 111"/>
                    <a:gd name="T21" fmla="*/ 0 h 34"/>
                    <a:gd name="T22" fmla="*/ 2147483647 w 111"/>
                    <a:gd name="T23" fmla="*/ 0 h 34"/>
                    <a:gd name="T24" fmla="*/ 2147483647 w 111"/>
                    <a:gd name="T25" fmla="*/ 0 h 34"/>
                    <a:gd name="T26" fmla="*/ 2147483647 w 111"/>
                    <a:gd name="T27" fmla="*/ 1 h 34"/>
                    <a:gd name="T28" fmla="*/ 2147483647 w 111"/>
                    <a:gd name="T29" fmla="*/ 329 h 34"/>
                    <a:gd name="T30" fmla="*/ 2147483647 w 111"/>
                    <a:gd name="T31" fmla="*/ 480 h 34"/>
                    <a:gd name="T32" fmla="*/ 2147483647 w 111"/>
                    <a:gd name="T33" fmla="*/ 858 h 34"/>
                    <a:gd name="T34" fmla="*/ 2147483647 w 111"/>
                    <a:gd name="T35" fmla="*/ 1362 h 34"/>
                    <a:gd name="T36" fmla="*/ 0 w 111"/>
                    <a:gd name="T37" fmla="*/ 1498 h 34"/>
                    <a:gd name="T38" fmla="*/ 0 w 111"/>
                    <a:gd name="T39" fmla="*/ 1766 h 34"/>
                    <a:gd name="T40" fmla="*/ 0 w 111"/>
                    <a:gd name="T41" fmla="*/ 1932 h 34"/>
                    <a:gd name="T42" fmla="*/ 0 w 111"/>
                    <a:gd name="T43" fmla="*/ 1932 h 34"/>
                    <a:gd name="T44" fmla="*/ 0 w 111"/>
                    <a:gd name="T45" fmla="*/ 2078 h 34"/>
                    <a:gd name="T46" fmla="*/ 0 w 111"/>
                    <a:gd name="T47" fmla="*/ 2391 h 34"/>
                    <a:gd name="T48" fmla="*/ 2147483647 w 111"/>
                    <a:gd name="T49" fmla="*/ 2912 h 34"/>
                    <a:gd name="T50" fmla="*/ 2147483647 w 111"/>
                    <a:gd name="T51" fmla="*/ 3107 h 34"/>
                    <a:gd name="T52" fmla="*/ 2147483647 w 111"/>
                    <a:gd name="T53" fmla="*/ 3511 h 34"/>
                    <a:gd name="T54" fmla="*/ 2147483647 w 111"/>
                    <a:gd name="T55" fmla="*/ 3764 h 34"/>
                    <a:gd name="T56" fmla="*/ 2147483647 w 111"/>
                    <a:gd name="T57" fmla="*/ 3971 h 34"/>
                    <a:gd name="T58" fmla="*/ 2147483647 w 111"/>
                    <a:gd name="T59" fmla="*/ 3971 h 34"/>
                    <a:gd name="T60" fmla="*/ 2147483647 w 111"/>
                    <a:gd name="T61" fmla="*/ 4131 h 34"/>
                    <a:gd name="T62" fmla="*/ 2147483647 w 111"/>
                    <a:gd name="T63" fmla="*/ 4131 h 34"/>
                    <a:gd name="T64" fmla="*/ 2147483647 w 111"/>
                    <a:gd name="T65" fmla="*/ 3971 h 34"/>
                    <a:gd name="T66" fmla="*/ 2147483647 w 111"/>
                    <a:gd name="T67" fmla="*/ 3971 h 34"/>
                    <a:gd name="T68" fmla="*/ 2147483647 w 111"/>
                    <a:gd name="T69" fmla="*/ 3764 h 34"/>
                    <a:gd name="T70" fmla="*/ 2147483647 w 111"/>
                    <a:gd name="T71" fmla="*/ 3511 h 34"/>
                    <a:gd name="T72" fmla="*/ 2147483647 w 111"/>
                    <a:gd name="T73" fmla="*/ 3107 h 34"/>
                    <a:gd name="T74" fmla="*/ 2147483647 w 111"/>
                    <a:gd name="T75" fmla="*/ 2912 h 34"/>
                    <a:gd name="T76" fmla="*/ 2147483647 w 111"/>
                    <a:gd name="T77" fmla="*/ 2391 h 34"/>
                    <a:gd name="T78" fmla="*/ 2147483647 w 111"/>
                    <a:gd name="T79" fmla="*/ 2078 h 34"/>
                    <a:gd name="T80" fmla="*/ 2147483647 w 111"/>
                    <a:gd name="T81" fmla="*/ 1932 h 34"/>
                    <a:gd name="T82" fmla="*/ 2147483647 w 111"/>
                    <a:gd name="T83" fmla="*/ 1932 h 34"/>
                    <a:gd name="T84" fmla="*/ 2147483647 w 111"/>
                    <a:gd name="T85" fmla="*/ 1932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34"/>
                    <a:gd name="T131" fmla="*/ 111 w 111"/>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34">
                      <a:moveTo>
                        <a:pt x="111" y="16"/>
                      </a:moveTo>
                      <a:lnTo>
                        <a:pt x="111" y="16"/>
                      </a:lnTo>
                      <a:lnTo>
                        <a:pt x="111" y="15"/>
                      </a:lnTo>
                      <a:lnTo>
                        <a:pt x="111" y="13"/>
                      </a:lnTo>
                      <a:lnTo>
                        <a:pt x="107" y="11"/>
                      </a:lnTo>
                      <a:lnTo>
                        <a:pt x="102" y="7"/>
                      </a:lnTo>
                      <a:lnTo>
                        <a:pt x="95" y="4"/>
                      </a:lnTo>
                      <a:lnTo>
                        <a:pt x="86" y="3"/>
                      </a:lnTo>
                      <a:lnTo>
                        <a:pt x="77" y="1"/>
                      </a:lnTo>
                      <a:lnTo>
                        <a:pt x="67" y="0"/>
                      </a:lnTo>
                      <a:lnTo>
                        <a:pt x="56" y="0"/>
                      </a:lnTo>
                      <a:lnTo>
                        <a:pt x="44" y="0"/>
                      </a:lnTo>
                      <a:lnTo>
                        <a:pt x="34" y="1"/>
                      </a:lnTo>
                      <a:lnTo>
                        <a:pt x="24" y="3"/>
                      </a:lnTo>
                      <a:lnTo>
                        <a:pt x="16" y="4"/>
                      </a:lnTo>
                      <a:lnTo>
                        <a:pt x="9" y="7"/>
                      </a:lnTo>
                      <a:lnTo>
                        <a:pt x="4" y="11"/>
                      </a:lnTo>
                      <a:lnTo>
                        <a:pt x="0" y="13"/>
                      </a:lnTo>
                      <a:lnTo>
                        <a:pt x="0" y="15"/>
                      </a:lnTo>
                      <a:lnTo>
                        <a:pt x="0" y="16"/>
                      </a:lnTo>
                      <a:lnTo>
                        <a:pt x="0" y="18"/>
                      </a:lnTo>
                      <a:lnTo>
                        <a:pt x="0" y="20"/>
                      </a:lnTo>
                      <a:lnTo>
                        <a:pt x="4" y="24"/>
                      </a:lnTo>
                      <a:lnTo>
                        <a:pt x="9" y="26"/>
                      </a:lnTo>
                      <a:lnTo>
                        <a:pt x="16" y="29"/>
                      </a:lnTo>
                      <a:lnTo>
                        <a:pt x="24" y="31"/>
                      </a:lnTo>
                      <a:lnTo>
                        <a:pt x="34" y="33"/>
                      </a:lnTo>
                      <a:lnTo>
                        <a:pt x="44" y="33"/>
                      </a:lnTo>
                      <a:lnTo>
                        <a:pt x="56" y="34"/>
                      </a:lnTo>
                      <a:lnTo>
                        <a:pt x="67" y="33"/>
                      </a:lnTo>
                      <a:lnTo>
                        <a:pt x="77" y="33"/>
                      </a:lnTo>
                      <a:lnTo>
                        <a:pt x="86" y="31"/>
                      </a:lnTo>
                      <a:lnTo>
                        <a:pt x="95" y="29"/>
                      </a:lnTo>
                      <a:lnTo>
                        <a:pt x="102" y="26"/>
                      </a:lnTo>
                      <a:lnTo>
                        <a:pt x="107" y="24"/>
                      </a:lnTo>
                      <a:lnTo>
                        <a:pt x="111" y="20"/>
                      </a:lnTo>
                      <a:lnTo>
                        <a:pt x="111" y="18"/>
                      </a:lnTo>
                      <a:lnTo>
                        <a:pt x="111" y="16"/>
                      </a:lnTo>
                      <a:close/>
                    </a:path>
                  </a:pathLst>
                </a:custGeom>
                <a:solidFill>
                  <a:srgbClr val="BFCAE2"/>
                </a:solidFill>
                <a:ln>
                  <a:noFill/>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 name="AutoShape 91"/>
                <p:cNvSpPr>
                  <a:spLocks noChangeArrowheads="1"/>
                </p:cNvSpPr>
                <p:nvPr/>
              </p:nvSpPr>
              <p:spPr bwMode="auto">
                <a:xfrm>
                  <a:off x="4039" y="2486"/>
                  <a:ext cx="423" cy="40"/>
                </a:xfrm>
                <a:custGeom>
                  <a:avLst/>
                  <a:gdLst>
                    <a:gd name="T0" fmla="*/ 2147483647 w 111"/>
                    <a:gd name="T1" fmla="*/ 1932 h 34"/>
                    <a:gd name="T2" fmla="*/ 2147483647 w 111"/>
                    <a:gd name="T3" fmla="*/ 1932 h 34"/>
                    <a:gd name="T4" fmla="*/ 2147483647 w 111"/>
                    <a:gd name="T5" fmla="*/ 1766 h 34"/>
                    <a:gd name="T6" fmla="*/ 2147483647 w 111"/>
                    <a:gd name="T7" fmla="*/ 1498 h 34"/>
                    <a:gd name="T8" fmla="*/ 2147483647 w 111"/>
                    <a:gd name="T9" fmla="*/ 1362 h 34"/>
                    <a:gd name="T10" fmla="*/ 2147483647 w 111"/>
                    <a:gd name="T11" fmla="*/ 858 h 34"/>
                    <a:gd name="T12" fmla="*/ 2147483647 w 111"/>
                    <a:gd name="T13" fmla="*/ 480 h 34"/>
                    <a:gd name="T14" fmla="*/ 2147483647 w 111"/>
                    <a:gd name="T15" fmla="*/ 329 h 34"/>
                    <a:gd name="T16" fmla="*/ 2147483647 w 111"/>
                    <a:gd name="T17" fmla="*/ 1 h 34"/>
                    <a:gd name="T18" fmla="*/ 2147483647 w 111"/>
                    <a:gd name="T19" fmla="*/ 0 h 34"/>
                    <a:gd name="T20" fmla="*/ 2147483647 w 111"/>
                    <a:gd name="T21" fmla="*/ 0 h 34"/>
                    <a:gd name="T22" fmla="*/ 2147483647 w 111"/>
                    <a:gd name="T23" fmla="*/ 0 h 34"/>
                    <a:gd name="T24" fmla="*/ 2147483647 w 111"/>
                    <a:gd name="T25" fmla="*/ 0 h 34"/>
                    <a:gd name="T26" fmla="*/ 2147483647 w 111"/>
                    <a:gd name="T27" fmla="*/ 1 h 34"/>
                    <a:gd name="T28" fmla="*/ 2147483647 w 111"/>
                    <a:gd name="T29" fmla="*/ 329 h 34"/>
                    <a:gd name="T30" fmla="*/ 2147483647 w 111"/>
                    <a:gd name="T31" fmla="*/ 480 h 34"/>
                    <a:gd name="T32" fmla="*/ 2147483647 w 111"/>
                    <a:gd name="T33" fmla="*/ 858 h 34"/>
                    <a:gd name="T34" fmla="*/ 2147483647 w 111"/>
                    <a:gd name="T35" fmla="*/ 1362 h 34"/>
                    <a:gd name="T36" fmla="*/ 0 w 111"/>
                    <a:gd name="T37" fmla="*/ 1498 h 34"/>
                    <a:gd name="T38" fmla="*/ 0 w 111"/>
                    <a:gd name="T39" fmla="*/ 1766 h 34"/>
                    <a:gd name="T40" fmla="*/ 0 w 111"/>
                    <a:gd name="T41" fmla="*/ 1932 h 34"/>
                    <a:gd name="T42" fmla="*/ 0 w 111"/>
                    <a:gd name="T43" fmla="*/ 1932 h 34"/>
                    <a:gd name="T44" fmla="*/ 0 w 111"/>
                    <a:gd name="T45" fmla="*/ 2078 h 34"/>
                    <a:gd name="T46" fmla="*/ 0 w 111"/>
                    <a:gd name="T47" fmla="*/ 2391 h 34"/>
                    <a:gd name="T48" fmla="*/ 2147483647 w 111"/>
                    <a:gd name="T49" fmla="*/ 2912 h 34"/>
                    <a:gd name="T50" fmla="*/ 2147483647 w 111"/>
                    <a:gd name="T51" fmla="*/ 3107 h 34"/>
                    <a:gd name="T52" fmla="*/ 2147483647 w 111"/>
                    <a:gd name="T53" fmla="*/ 3511 h 34"/>
                    <a:gd name="T54" fmla="*/ 2147483647 w 111"/>
                    <a:gd name="T55" fmla="*/ 3764 h 34"/>
                    <a:gd name="T56" fmla="*/ 2147483647 w 111"/>
                    <a:gd name="T57" fmla="*/ 3971 h 34"/>
                    <a:gd name="T58" fmla="*/ 2147483647 w 111"/>
                    <a:gd name="T59" fmla="*/ 3971 h 34"/>
                    <a:gd name="T60" fmla="*/ 2147483647 w 111"/>
                    <a:gd name="T61" fmla="*/ 4131 h 34"/>
                    <a:gd name="T62" fmla="*/ 2147483647 w 111"/>
                    <a:gd name="T63" fmla="*/ 4131 h 34"/>
                    <a:gd name="T64" fmla="*/ 2147483647 w 111"/>
                    <a:gd name="T65" fmla="*/ 3971 h 34"/>
                    <a:gd name="T66" fmla="*/ 2147483647 w 111"/>
                    <a:gd name="T67" fmla="*/ 3971 h 34"/>
                    <a:gd name="T68" fmla="*/ 2147483647 w 111"/>
                    <a:gd name="T69" fmla="*/ 3764 h 34"/>
                    <a:gd name="T70" fmla="*/ 2147483647 w 111"/>
                    <a:gd name="T71" fmla="*/ 3511 h 34"/>
                    <a:gd name="T72" fmla="*/ 2147483647 w 111"/>
                    <a:gd name="T73" fmla="*/ 3107 h 34"/>
                    <a:gd name="T74" fmla="*/ 2147483647 w 111"/>
                    <a:gd name="T75" fmla="*/ 2912 h 34"/>
                    <a:gd name="T76" fmla="*/ 2147483647 w 111"/>
                    <a:gd name="T77" fmla="*/ 2391 h 34"/>
                    <a:gd name="T78" fmla="*/ 2147483647 w 111"/>
                    <a:gd name="T79" fmla="*/ 2078 h 34"/>
                    <a:gd name="T80" fmla="*/ 2147483647 w 111"/>
                    <a:gd name="T81" fmla="*/ 1932 h 34"/>
                    <a:gd name="T82" fmla="*/ 2147483647 w 111"/>
                    <a:gd name="T83" fmla="*/ 1932 h 34"/>
                    <a:gd name="T84" fmla="*/ 2147483647 w 111"/>
                    <a:gd name="T85" fmla="*/ 1932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34"/>
                    <a:gd name="T131" fmla="*/ 111 w 111"/>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34">
                      <a:moveTo>
                        <a:pt x="111" y="16"/>
                      </a:moveTo>
                      <a:lnTo>
                        <a:pt x="111" y="16"/>
                      </a:lnTo>
                      <a:lnTo>
                        <a:pt x="111" y="15"/>
                      </a:lnTo>
                      <a:lnTo>
                        <a:pt x="111" y="13"/>
                      </a:lnTo>
                      <a:lnTo>
                        <a:pt x="107" y="11"/>
                      </a:lnTo>
                      <a:lnTo>
                        <a:pt x="102" y="7"/>
                      </a:lnTo>
                      <a:lnTo>
                        <a:pt x="95" y="4"/>
                      </a:lnTo>
                      <a:lnTo>
                        <a:pt x="86" y="3"/>
                      </a:lnTo>
                      <a:lnTo>
                        <a:pt x="77" y="1"/>
                      </a:lnTo>
                      <a:lnTo>
                        <a:pt x="67" y="0"/>
                      </a:lnTo>
                      <a:lnTo>
                        <a:pt x="56" y="0"/>
                      </a:lnTo>
                      <a:lnTo>
                        <a:pt x="44" y="0"/>
                      </a:lnTo>
                      <a:lnTo>
                        <a:pt x="34" y="1"/>
                      </a:lnTo>
                      <a:lnTo>
                        <a:pt x="24" y="3"/>
                      </a:lnTo>
                      <a:lnTo>
                        <a:pt x="16" y="4"/>
                      </a:lnTo>
                      <a:lnTo>
                        <a:pt x="9" y="7"/>
                      </a:lnTo>
                      <a:lnTo>
                        <a:pt x="4" y="11"/>
                      </a:lnTo>
                      <a:lnTo>
                        <a:pt x="0" y="13"/>
                      </a:lnTo>
                      <a:lnTo>
                        <a:pt x="0" y="15"/>
                      </a:lnTo>
                      <a:lnTo>
                        <a:pt x="0" y="16"/>
                      </a:lnTo>
                      <a:lnTo>
                        <a:pt x="0" y="18"/>
                      </a:lnTo>
                      <a:lnTo>
                        <a:pt x="0" y="20"/>
                      </a:lnTo>
                      <a:lnTo>
                        <a:pt x="4" y="24"/>
                      </a:lnTo>
                      <a:lnTo>
                        <a:pt x="9" y="26"/>
                      </a:lnTo>
                      <a:lnTo>
                        <a:pt x="16" y="29"/>
                      </a:lnTo>
                      <a:lnTo>
                        <a:pt x="24" y="31"/>
                      </a:lnTo>
                      <a:lnTo>
                        <a:pt x="34" y="33"/>
                      </a:lnTo>
                      <a:lnTo>
                        <a:pt x="44" y="33"/>
                      </a:lnTo>
                      <a:lnTo>
                        <a:pt x="56" y="34"/>
                      </a:lnTo>
                      <a:lnTo>
                        <a:pt x="67" y="33"/>
                      </a:lnTo>
                      <a:lnTo>
                        <a:pt x="77" y="33"/>
                      </a:lnTo>
                      <a:lnTo>
                        <a:pt x="86" y="31"/>
                      </a:lnTo>
                      <a:lnTo>
                        <a:pt x="95" y="29"/>
                      </a:lnTo>
                      <a:lnTo>
                        <a:pt x="102" y="26"/>
                      </a:lnTo>
                      <a:lnTo>
                        <a:pt x="107" y="24"/>
                      </a:lnTo>
                      <a:lnTo>
                        <a:pt x="111" y="20"/>
                      </a:lnTo>
                      <a:lnTo>
                        <a:pt x="111" y="18"/>
                      </a:lnTo>
                      <a:lnTo>
                        <a:pt x="111" y="16"/>
                      </a:lnTo>
                      <a:close/>
                    </a:path>
                  </a:pathLst>
                </a:custGeom>
                <a:noFill/>
                <a:ln w="4320">
                  <a:solidFill>
                    <a:srgbClr val="4573B3"/>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 name="AutoShape 92"/>
                <p:cNvSpPr>
                  <a:spLocks noChangeArrowheads="1"/>
                </p:cNvSpPr>
                <p:nvPr/>
              </p:nvSpPr>
              <p:spPr bwMode="auto">
                <a:xfrm>
                  <a:off x="4034" y="2641"/>
                  <a:ext cx="215" cy="17"/>
                </a:xfrm>
                <a:custGeom>
                  <a:avLst/>
                  <a:gdLst>
                    <a:gd name="T0" fmla="*/ 2147483647 w 57"/>
                    <a:gd name="T1" fmla="*/ 40 h 17"/>
                    <a:gd name="T2" fmla="*/ 2147483647 w 57"/>
                    <a:gd name="T3" fmla="*/ 40 h 17"/>
                    <a:gd name="T4" fmla="*/ 2147483647 w 57"/>
                    <a:gd name="T5" fmla="*/ 40 h 17"/>
                    <a:gd name="T6" fmla="*/ 2147483647 w 57"/>
                    <a:gd name="T7" fmla="*/ 40 h 17"/>
                    <a:gd name="T8" fmla="*/ 2147483647 w 57"/>
                    <a:gd name="T9" fmla="*/ 40 h 17"/>
                    <a:gd name="T10" fmla="*/ 2147483647 w 57"/>
                    <a:gd name="T11" fmla="*/ 40 h 17"/>
                    <a:gd name="T12" fmla="*/ 2147483647 w 57"/>
                    <a:gd name="T13" fmla="*/ 40 h 17"/>
                    <a:gd name="T14" fmla="*/ 2147483647 w 57"/>
                    <a:gd name="T15" fmla="*/ 40 h 17"/>
                    <a:gd name="T16" fmla="*/ 2147483647 w 57"/>
                    <a:gd name="T17" fmla="*/ 40 h 17"/>
                    <a:gd name="T18" fmla="*/ 2147483647 w 57"/>
                    <a:gd name="T19" fmla="*/ 40 h 17"/>
                    <a:gd name="T20" fmla="*/ 2147483647 w 57"/>
                    <a:gd name="T21" fmla="*/ 40 h 17"/>
                    <a:gd name="T22" fmla="*/ 2147483647 w 57"/>
                    <a:gd name="T23" fmla="*/ 40 h 17"/>
                    <a:gd name="T24" fmla="*/ 2147483647 w 57"/>
                    <a:gd name="T25" fmla="*/ 38 h 17"/>
                    <a:gd name="T26" fmla="*/ 2147483647 w 57"/>
                    <a:gd name="T27" fmla="*/ 38 h 17"/>
                    <a:gd name="T28" fmla="*/ 2147483647 w 57"/>
                    <a:gd name="T29" fmla="*/ 38 h 17"/>
                    <a:gd name="T30" fmla="*/ 2147483647 w 57"/>
                    <a:gd name="T31" fmla="*/ 38 h 17"/>
                    <a:gd name="T32" fmla="*/ 2147483647 w 57"/>
                    <a:gd name="T33" fmla="*/ 38 h 17"/>
                    <a:gd name="T34" fmla="*/ 2147483647 w 57"/>
                    <a:gd name="T35" fmla="*/ 35 h 17"/>
                    <a:gd name="T36" fmla="*/ 2147483647 w 57"/>
                    <a:gd name="T37" fmla="*/ 32 h 17"/>
                    <a:gd name="T38" fmla="*/ 2147483647 w 57"/>
                    <a:gd name="T39" fmla="*/ 32 h 17"/>
                    <a:gd name="T40" fmla="*/ 2147483647 w 57"/>
                    <a:gd name="T41" fmla="*/ 32 h 17"/>
                    <a:gd name="T42" fmla="*/ 2147483647 w 57"/>
                    <a:gd name="T43" fmla="*/ 31 h 17"/>
                    <a:gd name="T44" fmla="*/ 2147483647 w 57"/>
                    <a:gd name="T45" fmla="*/ 31 h 17"/>
                    <a:gd name="T46" fmla="*/ 2147483647 w 57"/>
                    <a:gd name="T47" fmla="*/ 31 h 17"/>
                    <a:gd name="T48" fmla="*/ 2147483647 w 57"/>
                    <a:gd name="T49" fmla="*/ 31 h 17"/>
                    <a:gd name="T50" fmla="*/ 2147483647 w 57"/>
                    <a:gd name="T51" fmla="*/ 28 h 17"/>
                    <a:gd name="T52" fmla="*/ 2147483647 w 57"/>
                    <a:gd name="T53" fmla="*/ 28 h 17"/>
                    <a:gd name="T54" fmla="*/ 2147483647 w 57"/>
                    <a:gd name="T55" fmla="*/ 28 h 17"/>
                    <a:gd name="T56" fmla="*/ 2147483647 w 57"/>
                    <a:gd name="T57" fmla="*/ 28 h 17"/>
                    <a:gd name="T58" fmla="*/ 2147483647 w 57"/>
                    <a:gd name="T59" fmla="*/ 26 h 17"/>
                    <a:gd name="T60" fmla="*/ 2147483647 w 57"/>
                    <a:gd name="T61" fmla="*/ 23 h 17"/>
                    <a:gd name="T62" fmla="*/ 2147483647 w 57"/>
                    <a:gd name="T63" fmla="*/ 23 h 17"/>
                    <a:gd name="T64" fmla="*/ 2147483647 w 57"/>
                    <a:gd name="T65" fmla="*/ 21 h 17"/>
                    <a:gd name="T66" fmla="*/ 2147483647 w 57"/>
                    <a:gd name="T67" fmla="*/ 21 h 17"/>
                    <a:gd name="T68" fmla="*/ 2147483647 w 57"/>
                    <a:gd name="T69" fmla="*/ 21 h 17"/>
                    <a:gd name="T70" fmla="*/ 2147483647 w 57"/>
                    <a:gd name="T71" fmla="*/ 19 h 17"/>
                    <a:gd name="T72" fmla="*/ 2147483647 w 57"/>
                    <a:gd name="T73" fmla="*/ 19 h 17"/>
                    <a:gd name="T74" fmla="*/ 2147483647 w 57"/>
                    <a:gd name="T75" fmla="*/ 19 h 17"/>
                    <a:gd name="T76" fmla="*/ 2147483647 w 57"/>
                    <a:gd name="T77" fmla="*/ 17 h 17"/>
                    <a:gd name="T78" fmla="*/ 2147483647 w 57"/>
                    <a:gd name="T79" fmla="*/ 17 h 17"/>
                    <a:gd name="T80" fmla="*/ 2147483647 w 57"/>
                    <a:gd name="T81" fmla="*/ 14 h 17"/>
                    <a:gd name="T82" fmla="*/ 2147483647 w 57"/>
                    <a:gd name="T83" fmla="*/ 11 h 17"/>
                    <a:gd name="T84" fmla="*/ 2147483647 w 57"/>
                    <a:gd name="T85" fmla="*/ 11 h 17"/>
                    <a:gd name="T86" fmla="*/ 2147483647 w 57"/>
                    <a:gd name="T87" fmla="*/ 9 h 17"/>
                    <a:gd name="T88" fmla="*/ 2147483647 w 57"/>
                    <a:gd name="T89" fmla="*/ 9 h 17"/>
                    <a:gd name="T90" fmla="*/ 2147483647 w 57"/>
                    <a:gd name="T91" fmla="*/ 7 h 17"/>
                    <a:gd name="T92" fmla="*/ 2147483647 w 57"/>
                    <a:gd name="T93" fmla="*/ 7 h 17"/>
                    <a:gd name="T94" fmla="*/ 0 w 57"/>
                    <a:gd name="T95" fmla="*/ 7 h 17"/>
                    <a:gd name="T96" fmla="*/ 0 w 57"/>
                    <a:gd name="T97" fmla="*/ 1 h 17"/>
                    <a:gd name="T98" fmla="*/ 0 w 57"/>
                    <a:gd name="T99" fmla="*/ 1 h 17"/>
                    <a:gd name="T100" fmla="*/ 0 w 57"/>
                    <a:gd name="T101" fmla="*/ 0 h 17"/>
                    <a:gd name="T102" fmla="*/ 0 w 57"/>
                    <a:gd name="T103" fmla="*/ 0 h 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
                    <a:gd name="T157" fmla="*/ 0 h 17"/>
                    <a:gd name="T158" fmla="*/ 57 w 57"/>
                    <a:gd name="T159" fmla="*/ 17 h 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 h="17">
                      <a:moveTo>
                        <a:pt x="57" y="17"/>
                      </a:moveTo>
                      <a:lnTo>
                        <a:pt x="55" y="17"/>
                      </a:lnTo>
                      <a:lnTo>
                        <a:pt x="53" y="17"/>
                      </a:lnTo>
                      <a:lnTo>
                        <a:pt x="51" y="17"/>
                      </a:lnTo>
                      <a:lnTo>
                        <a:pt x="49" y="17"/>
                      </a:lnTo>
                      <a:lnTo>
                        <a:pt x="48" y="17"/>
                      </a:lnTo>
                      <a:lnTo>
                        <a:pt x="46" y="17"/>
                      </a:lnTo>
                      <a:lnTo>
                        <a:pt x="44" y="17"/>
                      </a:lnTo>
                      <a:lnTo>
                        <a:pt x="42" y="17"/>
                      </a:lnTo>
                      <a:lnTo>
                        <a:pt x="41" y="17"/>
                      </a:lnTo>
                      <a:lnTo>
                        <a:pt x="39" y="17"/>
                      </a:lnTo>
                      <a:lnTo>
                        <a:pt x="37" y="17"/>
                      </a:lnTo>
                      <a:lnTo>
                        <a:pt x="36" y="16"/>
                      </a:lnTo>
                      <a:lnTo>
                        <a:pt x="34" y="16"/>
                      </a:lnTo>
                      <a:lnTo>
                        <a:pt x="32" y="16"/>
                      </a:lnTo>
                      <a:lnTo>
                        <a:pt x="31" y="16"/>
                      </a:lnTo>
                      <a:lnTo>
                        <a:pt x="30" y="16"/>
                      </a:lnTo>
                      <a:lnTo>
                        <a:pt x="28" y="15"/>
                      </a:lnTo>
                      <a:lnTo>
                        <a:pt x="27" y="14"/>
                      </a:lnTo>
                      <a:lnTo>
                        <a:pt x="25" y="14"/>
                      </a:lnTo>
                      <a:lnTo>
                        <a:pt x="24" y="14"/>
                      </a:lnTo>
                      <a:lnTo>
                        <a:pt x="22" y="13"/>
                      </a:lnTo>
                      <a:lnTo>
                        <a:pt x="21" y="13"/>
                      </a:lnTo>
                      <a:lnTo>
                        <a:pt x="19" y="13"/>
                      </a:lnTo>
                      <a:lnTo>
                        <a:pt x="18" y="13"/>
                      </a:lnTo>
                      <a:lnTo>
                        <a:pt x="17" y="12"/>
                      </a:lnTo>
                      <a:lnTo>
                        <a:pt x="16" y="12"/>
                      </a:lnTo>
                      <a:lnTo>
                        <a:pt x="15" y="12"/>
                      </a:lnTo>
                      <a:lnTo>
                        <a:pt x="14" y="12"/>
                      </a:lnTo>
                      <a:lnTo>
                        <a:pt x="13" y="11"/>
                      </a:lnTo>
                      <a:lnTo>
                        <a:pt x="12" y="10"/>
                      </a:lnTo>
                      <a:lnTo>
                        <a:pt x="10" y="10"/>
                      </a:lnTo>
                      <a:lnTo>
                        <a:pt x="9" y="9"/>
                      </a:lnTo>
                      <a:lnTo>
                        <a:pt x="8" y="9"/>
                      </a:lnTo>
                      <a:lnTo>
                        <a:pt x="7" y="8"/>
                      </a:lnTo>
                      <a:lnTo>
                        <a:pt x="6" y="8"/>
                      </a:lnTo>
                      <a:lnTo>
                        <a:pt x="5" y="8"/>
                      </a:lnTo>
                      <a:lnTo>
                        <a:pt x="5" y="7"/>
                      </a:lnTo>
                      <a:lnTo>
                        <a:pt x="4" y="7"/>
                      </a:lnTo>
                      <a:lnTo>
                        <a:pt x="3" y="6"/>
                      </a:lnTo>
                      <a:lnTo>
                        <a:pt x="3" y="5"/>
                      </a:lnTo>
                      <a:lnTo>
                        <a:pt x="2" y="5"/>
                      </a:lnTo>
                      <a:lnTo>
                        <a:pt x="2" y="4"/>
                      </a:lnTo>
                      <a:lnTo>
                        <a:pt x="1" y="4"/>
                      </a:lnTo>
                      <a:lnTo>
                        <a:pt x="1" y="3"/>
                      </a:lnTo>
                      <a:lnTo>
                        <a:pt x="0" y="3"/>
                      </a:lnTo>
                      <a:lnTo>
                        <a:pt x="0" y="1"/>
                      </a:lnTo>
                      <a:lnTo>
                        <a:pt x="0" y="0"/>
                      </a:lnTo>
                    </a:path>
                  </a:pathLst>
                </a:custGeom>
                <a:noFill/>
                <a:ln w="4320">
                  <a:solidFill>
                    <a:srgbClr val="000000"/>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AutoShape 93"/>
                <p:cNvSpPr>
                  <a:spLocks noChangeArrowheads="1"/>
                </p:cNvSpPr>
                <p:nvPr/>
              </p:nvSpPr>
              <p:spPr bwMode="auto">
                <a:xfrm>
                  <a:off x="4254" y="2641"/>
                  <a:ext cx="209" cy="17"/>
                </a:xfrm>
                <a:custGeom>
                  <a:avLst/>
                  <a:gdLst>
                    <a:gd name="T0" fmla="*/ 2147483647 w 56"/>
                    <a:gd name="T1" fmla="*/ 0 h 17"/>
                    <a:gd name="T2" fmla="*/ 2147483647 w 56"/>
                    <a:gd name="T3" fmla="*/ 0 h 17"/>
                    <a:gd name="T4" fmla="*/ 2147483647 w 56"/>
                    <a:gd name="T5" fmla="*/ 1 h 17"/>
                    <a:gd name="T6" fmla="*/ 2147483647 w 56"/>
                    <a:gd name="T7" fmla="*/ 1 h 17"/>
                    <a:gd name="T8" fmla="*/ 2147483647 w 56"/>
                    <a:gd name="T9" fmla="*/ 7 h 17"/>
                    <a:gd name="T10" fmla="*/ 2147483647 w 56"/>
                    <a:gd name="T11" fmla="*/ 7 h 17"/>
                    <a:gd name="T12" fmla="*/ 2147483647 w 56"/>
                    <a:gd name="T13" fmla="*/ 7 h 17"/>
                    <a:gd name="T14" fmla="*/ 2147483647 w 56"/>
                    <a:gd name="T15" fmla="*/ 9 h 17"/>
                    <a:gd name="T16" fmla="*/ 2147483647 w 56"/>
                    <a:gd name="T17" fmla="*/ 9 h 17"/>
                    <a:gd name="T18" fmla="*/ 2147483647 w 56"/>
                    <a:gd name="T19" fmla="*/ 11 h 17"/>
                    <a:gd name="T20" fmla="*/ 2147483647 w 56"/>
                    <a:gd name="T21" fmla="*/ 11 h 17"/>
                    <a:gd name="T22" fmla="*/ 2147483647 w 56"/>
                    <a:gd name="T23" fmla="*/ 14 h 17"/>
                    <a:gd name="T24" fmla="*/ 2147483647 w 56"/>
                    <a:gd name="T25" fmla="*/ 17 h 17"/>
                    <a:gd name="T26" fmla="*/ 2147483647 w 56"/>
                    <a:gd name="T27" fmla="*/ 17 h 17"/>
                    <a:gd name="T28" fmla="*/ 2147483647 w 56"/>
                    <a:gd name="T29" fmla="*/ 19 h 17"/>
                    <a:gd name="T30" fmla="*/ 2147483647 w 56"/>
                    <a:gd name="T31" fmla="*/ 19 h 17"/>
                    <a:gd name="T32" fmla="*/ 2147483647 w 56"/>
                    <a:gd name="T33" fmla="*/ 19 h 17"/>
                    <a:gd name="T34" fmla="*/ 2147483647 w 56"/>
                    <a:gd name="T35" fmla="*/ 21 h 17"/>
                    <a:gd name="T36" fmla="*/ 2147483647 w 56"/>
                    <a:gd name="T37" fmla="*/ 21 h 17"/>
                    <a:gd name="T38" fmla="*/ 2147483647 w 56"/>
                    <a:gd name="T39" fmla="*/ 21 h 17"/>
                    <a:gd name="T40" fmla="*/ 2147483647 w 56"/>
                    <a:gd name="T41" fmla="*/ 23 h 17"/>
                    <a:gd name="T42" fmla="*/ 2147483647 w 56"/>
                    <a:gd name="T43" fmla="*/ 23 h 17"/>
                    <a:gd name="T44" fmla="*/ 2147483647 w 56"/>
                    <a:gd name="T45" fmla="*/ 26 h 17"/>
                    <a:gd name="T46" fmla="*/ 2147483647 w 56"/>
                    <a:gd name="T47" fmla="*/ 28 h 17"/>
                    <a:gd name="T48" fmla="*/ 2147483647 w 56"/>
                    <a:gd name="T49" fmla="*/ 28 h 17"/>
                    <a:gd name="T50" fmla="*/ 2147483647 w 56"/>
                    <a:gd name="T51" fmla="*/ 28 h 17"/>
                    <a:gd name="T52" fmla="*/ 2147483647 w 56"/>
                    <a:gd name="T53" fmla="*/ 28 h 17"/>
                    <a:gd name="T54" fmla="*/ 2147483647 w 56"/>
                    <a:gd name="T55" fmla="*/ 31 h 17"/>
                    <a:gd name="T56" fmla="*/ 2147483647 w 56"/>
                    <a:gd name="T57" fmla="*/ 31 h 17"/>
                    <a:gd name="T58" fmla="*/ 2147483647 w 56"/>
                    <a:gd name="T59" fmla="*/ 31 h 17"/>
                    <a:gd name="T60" fmla="*/ 2147483647 w 56"/>
                    <a:gd name="T61" fmla="*/ 31 h 17"/>
                    <a:gd name="T62" fmla="*/ 2147483647 w 56"/>
                    <a:gd name="T63" fmla="*/ 32 h 17"/>
                    <a:gd name="T64" fmla="*/ 2147483647 w 56"/>
                    <a:gd name="T65" fmla="*/ 32 h 17"/>
                    <a:gd name="T66" fmla="*/ 2147483647 w 56"/>
                    <a:gd name="T67" fmla="*/ 32 h 17"/>
                    <a:gd name="T68" fmla="*/ 2147483647 w 56"/>
                    <a:gd name="T69" fmla="*/ 35 h 17"/>
                    <a:gd name="T70" fmla="*/ 2147483647 w 56"/>
                    <a:gd name="T71" fmla="*/ 38 h 17"/>
                    <a:gd name="T72" fmla="*/ 2147483647 w 56"/>
                    <a:gd name="T73" fmla="*/ 38 h 17"/>
                    <a:gd name="T74" fmla="*/ 2147483647 w 56"/>
                    <a:gd name="T75" fmla="*/ 38 h 17"/>
                    <a:gd name="T76" fmla="*/ 2147483647 w 56"/>
                    <a:gd name="T77" fmla="*/ 38 h 17"/>
                    <a:gd name="T78" fmla="*/ 2147483647 w 56"/>
                    <a:gd name="T79" fmla="*/ 38 h 17"/>
                    <a:gd name="T80" fmla="*/ 2147483647 w 56"/>
                    <a:gd name="T81" fmla="*/ 40 h 17"/>
                    <a:gd name="T82" fmla="*/ 2147483647 w 56"/>
                    <a:gd name="T83" fmla="*/ 40 h 17"/>
                    <a:gd name="T84" fmla="*/ 2147483647 w 56"/>
                    <a:gd name="T85" fmla="*/ 40 h 17"/>
                    <a:gd name="T86" fmla="*/ 2147483647 w 56"/>
                    <a:gd name="T87" fmla="*/ 40 h 17"/>
                    <a:gd name="T88" fmla="*/ 2147483647 w 56"/>
                    <a:gd name="T89" fmla="*/ 40 h 17"/>
                    <a:gd name="T90" fmla="*/ 2147483647 w 56"/>
                    <a:gd name="T91" fmla="*/ 40 h 17"/>
                    <a:gd name="T92" fmla="*/ 2147483647 w 56"/>
                    <a:gd name="T93" fmla="*/ 40 h 17"/>
                    <a:gd name="T94" fmla="*/ 2147483647 w 56"/>
                    <a:gd name="T95" fmla="*/ 40 h 17"/>
                    <a:gd name="T96" fmla="*/ 2147483647 w 56"/>
                    <a:gd name="T97" fmla="*/ 40 h 17"/>
                    <a:gd name="T98" fmla="*/ 2147483647 w 56"/>
                    <a:gd name="T99" fmla="*/ 40 h 17"/>
                    <a:gd name="T100" fmla="*/ 2147483647 w 56"/>
                    <a:gd name="T101" fmla="*/ 40 h 17"/>
                    <a:gd name="T102" fmla="*/ 0 w 56"/>
                    <a:gd name="T103" fmla="*/ 40 h 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
                    <a:gd name="T157" fmla="*/ 0 h 17"/>
                    <a:gd name="T158" fmla="*/ 56 w 56"/>
                    <a:gd name="T159" fmla="*/ 17 h 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 h="17">
                      <a:moveTo>
                        <a:pt x="56" y="0"/>
                      </a:moveTo>
                      <a:lnTo>
                        <a:pt x="56" y="0"/>
                      </a:lnTo>
                      <a:lnTo>
                        <a:pt x="56" y="1"/>
                      </a:lnTo>
                      <a:lnTo>
                        <a:pt x="56" y="3"/>
                      </a:lnTo>
                      <a:lnTo>
                        <a:pt x="55" y="3"/>
                      </a:lnTo>
                      <a:lnTo>
                        <a:pt x="55" y="4"/>
                      </a:lnTo>
                      <a:lnTo>
                        <a:pt x="54" y="5"/>
                      </a:lnTo>
                      <a:lnTo>
                        <a:pt x="53" y="6"/>
                      </a:lnTo>
                      <a:lnTo>
                        <a:pt x="52" y="7"/>
                      </a:lnTo>
                      <a:lnTo>
                        <a:pt x="51" y="8"/>
                      </a:lnTo>
                      <a:lnTo>
                        <a:pt x="50" y="8"/>
                      </a:lnTo>
                      <a:lnTo>
                        <a:pt x="48" y="9"/>
                      </a:lnTo>
                      <a:lnTo>
                        <a:pt x="47" y="9"/>
                      </a:lnTo>
                      <a:lnTo>
                        <a:pt x="46" y="10"/>
                      </a:lnTo>
                      <a:lnTo>
                        <a:pt x="45" y="10"/>
                      </a:lnTo>
                      <a:lnTo>
                        <a:pt x="43" y="11"/>
                      </a:lnTo>
                      <a:lnTo>
                        <a:pt x="43" y="12"/>
                      </a:lnTo>
                      <a:lnTo>
                        <a:pt x="41" y="12"/>
                      </a:lnTo>
                      <a:lnTo>
                        <a:pt x="39" y="12"/>
                      </a:lnTo>
                      <a:lnTo>
                        <a:pt x="38" y="13"/>
                      </a:lnTo>
                      <a:lnTo>
                        <a:pt x="37" y="13"/>
                      </a:lnTo>
                      <a:lnTo>
                        <a:pt x="36" y="13"/>
                      </a:lnTo>
                      <a:lnTo>
                        <a:pt x="34" y="13"/>
                      </a:lnTo>
                      <a:lnTo>
                        <a:pt x="32" y="14"/>
                      </a:lnTo>
                      <a:lnTo>
                        <a:pt x="30" y="14"/>
                      </a:lnTo>
                      <a:lnTo>
                        <a:pt x="28" y="15"/>
                      </a:lnTo>
                      <a:lnTo>
                        <a:pt x="27" y="16"/>
                      </a:lnTo>
                      <a:lnTo>
                        <a:pt x="25" y="16"/>
                      </a:lnTo>
                      <a:lnTo>
                        <a:pt x="24" y="16"/>
                      </a:lnTo>
                      <a:lnTo>
                        <a:pt x="22" y="16"/>
                      </a:lnTo>
                      <a:lnTo>
                        <a:pt x="20" y="16"/>
                      </a:lnTo>
                      <a:lnTo>
                        <a:pt x="19" y="17"/>
                      </a:lnTo>
                      <a:lnTo>
                        <a:pt x="18" y="17"/>
                      </a:lnTo>
                      <a:lnTo>
                        <a:pt x="16" y="17"/>
                      </a:lnTo>
                      <a:lnTo>
                        <a:pt x="14" y="17"/>
                      </a:lnTo>
                      <a:lnTo>
                        <a:pt x="12" y="17"/>
                      </a:lnTo>
                      <a:lnTo>
                        <a:pt x="10" y="17"/>
                      </a:lnTo>
                      <a:lnTo>
                        <a:pt x="9" y="17"/>
                      </a:lnTo>
                      <a:lnTo>
                        <a:pt x="7" y="17"/>
                      </a:lnTo>
                      <a:lnTo>
                        <a:pt x="5" y="17"/>
                      </a:lnTo>
                      <a:lnTo>
                        <a:pt x="3" y="17"/>
                      </a:lnTo>
                      <a:lnTo>
                        <a:pt x="1" y="17"/>
                      </a:lnTo>
                      <a:lnTo>
                        <a:pt x="0" y="17"/>
                      </a:lnTo>
                    </a:path>
                  </a:pathLst>
                </a:custGeom>
                <a:noFill/>
                <a:ln w="4320">
                  <a:solidFill>
                    <a:srgbClr val="000000"/>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 name="AutoShape 94"/>
                <p:cNvSpPr>
                  <a:spLocks noChangeArrowheads="1"/>
                </p:cNvSpPr>
                <p:nvPr/>
              </p:nvSpPr>
              <p:spPr bwMode="auto">
                <a:xfrm>
                  <a:off x="4249" y="2485"/>
                  <a:ext cx="214" cy="20"/>
                </a:xfrm>
                <a:custGeom>
                  <a:avLst/>
                  <a:gdLst>
                    <a:gd name="T0" fmla="*/ 0 w 57"/>
                    <a:gd name="T1" fmla="*/ 0 h 18"/>
                    <a:gd name="T2" fmla="*/ 2147483647 w 57"/>
                    <a:gd name="T3" fmla="*/ 0 h 18"/>
                    <a:gd name="T4" fmla="*/ 2147483647 w 57"/>
                    <a:gd name="T5" fmla="*/ 0 h 18"/>
                    <a:gd name="T6" fmla="*/ 2147483647 w 57"/>
                    <a:gd name="T7" fmla="*/ 0 h 18"/>
                    <a:gd name="T8" fmla="*/ 2147483647 w 57"/>
                    <a:gd name="T9" fmla="*/ 0 h 18"/>
                    <a:gd name="T10" fmla="*/ 2147483647 w 57"/>
                    <a:gd name="T11" fmla="*/ 1 h 18"/>
                    <a:gd name="T12" fmla="*/ 2147483647 w 57"/>
                    <a:gd name="T13" fmla="*/ 1 h 18"/>
                    <a:gd name="T14" fmla="*/ 2147483647 w 57"/>
                    <a:gd name="T15" fmla="*/ 1 h 18"/>
                    <a:gd name="T16" fmla="*/ 2147483647 w 57"/>
                    <a:gd name="T17" fmla="*/ 70 h 18"/>
                    <a:gd name="T18" fmla="*/ 2147483647 w 57"/>
                    <a:gd name="T19" fmla="*/ 70 h 18"/>
                    <a:gd name="T20" fmla="*/ 2147483647 w 57"/>
                    <a:gd name="T21" fmla="*/ 70 h 18"/>
                    <a:gd name="T22" fmla="*/ 2147483647 w 57"/>
                    <a:gd name="T23" fmla="*/ 70 h 18"/>
                    <a:gd name="T24" fmla="*/ 2147483647 w 57"/>
                    <a:gd name="T25" fmla="*/ 70 h 18"/>
                    <a:gd name="T26" fmla="*/ 2147483647 w 57"/>
                    <a:gd name="T27" fmla="*/ 70 h 18"/>
                    <a:gd name="T28" fmla="*/ 2147483647 w 57"/>
                    <a:gd name="T29" fmla="*/ 70 h 18"/>
                    <a:gd name="T30" fmla="*/ 2147483647 w 57"/>
                    <a:gd name="T31" fmla="*/ 97 h 18"/>
                    <a:gd name="T32" fmla="*/ 2147483647 w 57"/>
                    <a:gd name="T33" fmla="*/ 97 h 18"/>
                    <a:gd name="T34" fmla="*/ 2147483647 w 57"/>
                    <a:gd name="T35" fmla="*/ 97 h 18"/>
                    <a:gd name="T36" fmla="*/ 2147483647 w 57"/>
                    <a:gd name="T37" fmla="*/ 97 h 18"/>
                    <a:gd name="T38" fmla="*/ 2147483647 w 57"/>
                    <a:gd name="T39" fmla="*/ 138 h 18"/>
                    <a:gd name="T40" fmla="*/ 2147483647 w 57"/>
                    <a:gd name="T41" fmla="*/ 138 h 18"/>
                    <a:gd name="T42" fmla="*/ 2147483647 w 57"/>
                    <a:gd name="T43" fmla="*/ 138 h 18"/>
                    <a:gd name="T44" fmla="*/ 2147483647 w 57"/>
                    <a:gd name="T45" fmla="*/ 138 h 18"/>
                    <a:gd name="T46" fmla="*/ 2147483647 w 57"/>
                    <a:gd name="T47" fmla="*/ 170 h 18"/>
                    <a:gd name="T48" fmla="*/ 2147483647 w 57"/>
                    <a:gd name="T49" fmla="*/ 170 h 18"/>
                    <a:gd name="T50" fmla="*/ 2147483647 w 57"/>
                    <a:gd name="T51" fmla="*/ 170 h 18"/>
                    <a:gd name="T52" fmla="*/ 2147483647 w 57"/>
                    <a:gd name="T53" fmla="*/ 189 h 18"/>
                    <a:gd name="T54" fmla="*/ 2147483647 w 57"/>
                    <a:gd name="T55" fmla="*/ 189 h 18"/>
                    <a:gd name="T56" fmla="*/ 2147483647 w 57"/>
                    <a:gd name="T57" fmla="*/ 233 h 18"/>
                    <a:gd name="T58" fmla="*/ 2147483647 w 57"/>
                    <a:gd name="T59" fmla="*/ 233 h 18"/>
                    <a:gd name="T60" fmla="*/ 2147483647 w 57"/>
                    <a:gd name="T61" fmla="*/ 233 h 18"/>
                    <a:gd name="T62" fmla="*/ 2147483647 w 57"/>
                    <a:gd name="T63" fmla="*/ 259 h 18"/>
                    <a:gd name="T64" fmla="*/ 2147483647 w 57"/>
                    <a:gd name="T65" fmla="*/ 259 h 18"/>
                    <a:gd name="T66" fmla="*/ 2147483647 w 57"/>
                    <a:gd name="T67" fmla="*/ 319 h 18"/>
                    <a:gd name="T68" fmla="*/ 2147483647 w 57"/>
                    <a:gd name="T69" fmla="*/ 319 h 18"/>
                    <a:gd name="T70" fmla="*/ 2147483647 w 57"/>
                    <a:gd name="T71" fmla="*/ 320 h 18"/>
                    <a:gd name="T72" fmla="*/ 2147483647 w 57"/>
                    <a:gd name="T73" fmla="*/ 356 h 18"/>
                    <a:gd name="T74" fmla="*/ 2147483647 w 57"/>
                    <a:gd name="T75" fmla="*/ 356 h 18"/>
                    <a:gd name="T76" fmla="*/ 2147483647 w 57"/>
                    <a:gd name="T77" fmla="*/ 356 h 18"/>
                    <a:gd name="T78" fmla="*/ 2147483647 w 57"/>
                    <a:gd name="T79" fmla="*/ 422 h 18"/>
                    <a:gd name="T80" fmla="*/ 2147483647 w 57"/>
                    <a:gd name="T81" fmla="*/ 422 h 18"/>
                    <a:gd name="T82" fmla="*/ 2147483647 w 57"/>
                    <a:gd name="T83" fmla="*/ 422 h 18"/>
                    <a:gd name="T84" fmla="*/ 2147483647 w 57"/>
                    <a:gd name="T85" fmla="*/ 440 h 18"/>
                    <a:gd name="T86" fmla="*/ 2147483647 w 57"/>
                    <a:gd name="T87" fmla="*/ 440 h 18"/>
                    <a:gd name="T88" fmla="*/ 2147483647 w 57"/>
                    <a:gd name="T89" fmla="*/ 468 h 18"/>
                    <a:gd name="T90" fmla="*/ 2147483647 w 57"/>
                    <a:gd name="T91" fmla="*/ 468 h 18"/>
                    <a:gd name="T92" fmla="*/ 2147483647 w 57"/>
                    <a:gd name="T93" fmla="*/ 543 h 18"/>
                    <a:gd name="T94" fmla="*/ 2147483647 w 57"/>
                    <a:gd name="T95" fmla="*/ 543 h 18"/>
                    <a:gd name="T96" fmla="*/ 2147483647 w 57"/>
                    <a:gd name="T97" fmla="*/ 543 h 18"/>
                    <a:gd name="T98" fmla="*/ 2147483647 w 57"/>
                    <a:gd name="T99" fmla="*/ 586 h 18"/>
                    <a:gd name="T100" fmla="*/ 2147483647 w 57"/>
                    <a:gd name="T101" fmla="*/ 586 h 18"/>
                    <a:gd name="T102" fmla="*/ 2147483647 w 57"/>
                    <a:gd name="T103" fmla="*/ 613 h 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
                    <a:gd name="T157" fmla="*/ 0 h 18"/>
                    <a:gd name="T158" fmla="*/ 57 w 57"/>
                    <a:gd name="T159" fmla="*/ 18 h 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 h="18">
                      <a:moveTo>
                        <a:pt x="0" y="0"/>
                      </a:moveTo>
                      <a:lnTo>
                        <a:pt x="2" y="0"/>
                      </a:lnTo>
                      <a:lnTo>
                        <a:pt x="4" y="0"/>
                      </a:lnTo>
                      <a:lnTo>
                        <a:pt x="6" y="0"/>
                      </a:lnTo>
                      <a:lnTo>
                        <a:pt x="8" y="0"/>
                      </a:lnTo>
                      <a:lnTo>
                        <a:pt x="10" y="1"/>
                      </a:lnTo>
                      <a:lnTo>
                        <a:pt x="11" y="1"/>
                      </a:lnTo>
                      <a:lnTo>
                        <a:pt x="13" y="1"/>
                      </a:lnTo>
                      <a:lnTo>
                        <a:pt x="15" y="2"/>
                      </a:lnTo>
                      <a:lnTo>
                        <a:pt x="16" y="2"/>
                      </a:lnTo>
                      <a:lnTo>
                        <a:pt x="18" y="2"/>
                      </a:lnTo>
                      <a:lnTo>
                        <a:pt x="20" y="2"/>
                      </a:lnTo>
                      <a:lnTo>
                        <a:pt x="21" y="2"/>
                      </a:lnTo>
                      <a:lnTo>
                        <a:pt x="23" y="2"/>
                      </a:lnTo>
                      <a:lnTo>
                        <a:pt x="24" y="2"/>
                      </a:lnTo>
                      <a:lnTo>
                        <a:pt x="26" y="3"/>
                      </a:lnTo>
                      <a:lnTo>
                        <a:pt x="28" y="3"/>
                      </a:lnTo>
                      <a:lnTo>
                        <a:pt x="29" y="3"/>
                      </a:lnTo>
                      <a:lnTo>
                        <a:pt x="30" y="3"/>
                      </a:lnTo>
                      <a:lnTo>
                        <a:pt x="32" y="4"/>
                      </a:lnTo>
                      <a:lnTo>
                        <a:pt x="33" y="4"/>
                      </a:lnTo>
                      <a:lnTo>
                        <a:pt x="35" y="4"/>
                      </a:lnTo>
                      <a:lnTo>
                        <a:pt x="36" y="4"/>
                      </a:lnTo>
                      <a:lnTo>
                        <a:pt x="37" y="5"/>
                      </a:lnTo>
                      <a:lnTo>
                        <a:pt x="39" y="5"/>
                      </a:lnTo>
                      <a:lnTo>
                        <a:pt x="40" y="5"/>
                      </a:lnTo>
                      <a:lnTo>
                        <a:pt x="41" y="6"/>
                      </a:lnTo>
                      <a:lnTo>
                        <a:pt x="42" y="6"/>
                      </a:lnTo>
                      <a:lnTo>
                        <a:pt x="43" y="7"/>
                      </a:lnTo>
                      <a:lnTo>
                        <a:pt x="44" y="7"/>
                      </a:lnTo>
                      <a:lnTo>
                        <a:pt x="46" y="7"/>
                      </a:lnTo>
                      <a:lnTo>
                        <a:pt x="47" y="8"/>
                      </a:lnTo>
                      <a:lnTo>
                        <a:pt x="48" y="9"/>
                      </a:lnTo>
                      <a:lnTo>
                        <a:pt x="49" y="9"/>
                      </a:lnTo>
                      <a:lnTo>
                        <a:pt x="51" y="10"/>
                      </a:lnTo>
                      <a:lnTo>
                        <a:pt x="51" y="11"/>
                      </a:lnTo>
                      <a:lnTo>
                        <a:pt x="52" y="11"/>
                      </a:lnTo>
                      <a:lnTo>
                        <a:pt x="53" y="12"/>
                      </a:lnTo>
                      <a:lnTo>
                        <a:pt x="54" y="12"/>
                      </a:lnTo>
                      <a:lnTo>
                        <a:pt x="55" y="12"/>
                      </a:lnTo>
                      <a:lnTo>
                        <a:pt x="55" y="13"/>
                      </a:lnTo>
                      <a:lnTo>
                        <a:pt x="56" y="13"/>
                      </a:lnTo>
                      <a:lnTo>
                        <a:pt x="56" y="14"/>
                      </a:lnTo>
                      <a:lnTo>
                        <a:pt x="56" y="16"/>
                      </a:lnTo>
                      <a:lnTo>
                        <a:pt x="57" y="16"/>
                      </a:lnTo>
                      <a:lnTo>
                        <a:pt x="57" y="17"/>
                      </a:lnTo>
                      <a:lnTo>
                        <a:pt x="57" y="18"/>
                      </a:lnTo>
                    </a:path>
                  </a:pathLst>
                </a:custGeom>
                <a:noFill/>
                <a:ln w="4320">
                  <a:solidFill>
                    <a:srgbClr val="000000"/>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AutoShape 95"/>
                <p:cNvSpPr>
                  <a:spLocks noChangeArrowheads="1"/>
                </p:cNvSpPr>
                <p:nvPr/>
              </p:nvSpPr>
              <p:spPr bwMode="auto">
                <a:xfrm>
                  <a:off x="4034" y="2485"/>
                  <a:ext cx="210" cy="18"/>
                </a:xfrm>
                <a:custGeom>
                  <a:avLst/>
                  <a:gdLst>
                    <a:gd name="T0" fmla="*/ 0 w 56"/>
                    <a:gd name="T1" fmla="*/ 155 h 17"/>
                    <a:gd name="T2" fmla="*/ 0 w 56"/>
                    <a:gd name="T3" fmla="*/ 155 h 17"/>
                    <a:gd name="T4" fmla="*/ 0 w 56"/>
                    <a:gd name="T5" fmla="*/ 150 h 17"/>
                    <a:gd name="T6" fmla="*/ 0 w 56"/>
                    <a:gd name="T7" fmla="*/ 150 h 17"/>
                    <a:gd name="T8" fmla="*/ 0 w 56"/>
                    <a:gd name="T9" fmla="*/ 150 h 17"/>
                    <a:gd name="T10" fmla="*/ 0 w 56"/>
                    <a:gd name="T11" fmla="*/ 137 h 17"/>
                    <a:gd name="T12" fmla="*/ 2147483647 w 56"/>
                    <a:gd name="T13" fmla="*/ 129 h 17"/>
                    <a:gd name="T14" fmla="*/ 2147483647 w 56"/>
                    <a:gd name="T15" fmla="*/ 129 h 17"/>
                    <a:gd name="T16" fmla="*/ 2147483647 w 56"/>
                    <a:gd name="T17" fmla="*/ 116 h 17"/>
                    <a:gd name="T18" fmla="*/ 2147483647 w 56"/>
                    <a:gd name="T19" fmla="*/ 116 h 17"/>
                    <a:gd name="T20" fmla="*/ 2147483647 w 56"/>
                    <a:gd name="T21" fmla="*/ 115 h 17"/>
                    <a:gd name="T22" fmla="*/ 2147483647 w 56"/>
                    <a:gd name="T23" fmla="*/ 115 h 17"/>
                    <a:gd name="T24" fmla="*/ 2147483647 w 56"/>
                    <a:gd name="T25" fmla="*/ 98 h 17"/>
                    <a:gd name="T26" fmla="*/ 2147483647 w 56"/>
                    <a:gd name="T27" fmla="*/ 98 h 17"/>
                    <a:gd name="T28" fmla="*/ 2147483647 w 56"/>
                    <a:gd name="T29" fmla="*/ 98 h 17"/>
                    <a:gd name="T30" fmla="*/ 2147483647 w 56"/>
                    <a:gd name="T31" fmla="*/ 93 h 17"/>
                    <a:gd name="T32" fmla="*/ 2147483647 w 56"/>
                    <a:gd name="T33" fmla="*/ 92 h 17"/>
                    <a:gd name="T34" fmla="*/ 2147483647 w 56"/>
                    <a:gd name="T35" fmla="*/ 92 h 17"/>
                    <a:gd name="T36" fmla="*/ 2147483647 w 56"/>
                    <a:gd name="T37" fmla="*/ 70 h 17"/>
                    <a:gd name="T38" fmla="*/ 2147483647 w 56"/>
                    <a:gd name="T39" fmla="*/ 70 h 17"/>
                    <a:gd name="T40" fmla="*/ 2147483647 w 56"/>
                    <a:gd name="T41" fmla="*/ 70 h 17"/>
                    <a:gd name="T42" fmla="*/ 2147483647 w 56"/>
                    <a:gd name="T43" fmla="*/ 66 h 17"/>
                    <a:gd name="T44" fmla="*/ 2147483647 w 56"/>
                    <a:gd name="T45" fmla="*/ 66 h 17"/>
                    <a:gd name="T46" fmla="*/ 2147483647 w 56"/>
                    <a:gd name="T47" fmla="*/ 53 h 17"/>
                    <a:gd name="T48" fmla="*/ 2147483647 w 56"/>
                    <a:gd name="T49" fmla="*/ 53 h 17"/>
                    <a:gd name="T50" fmla="*/ 2147483647 w 56"/>
                    <a:gd name="T51" fmla="*/ 42 h 17"/>
                    <a:gd name="T52" fmla="*/ 2147483647 w 56"/>
                    <a:gd name="T53" fmla="*/ 42 h 17"/>
                    <a:gd name="T54" fmla="*/ 2147483647 w 56"/>
                    <a:gd name="T55" fmla="*/ 42 h 17"/>
                    <a:gd name="T56" fmla="*/ 2147483647 w 56"/>
                    <a:gd name="T57" fmla="*/ 36 h 17"/>
                    <a:gd name="T58" fmla="*/ 2147483647 w 56"/>
                    <a:gd name="T59" fmla="*/ 36 h 17"/>
                    <a:gd name="T60" fmla="*/ 2147483647 w 56"/>
                    <a:gd name="T61" fmla="*/ 36 h 17"/>
                    <a:gd name="T62" fmla="*/ 2147483647 w 56"/>
                    <a:gd name="T63" fmla="*/ 8 h 17"/>
                    <a:gd name="T64" fmla="*/ 2147483647 w 56"/>
                    <a:gd name="T65" fmla="*/ 8 h 17"/>
                    <a:gd name="T66" fmla="*/ 2147483647 w 56"/>
                    <a:gd name="T67" fmla="*/ 8 h 17"/>
                    <a:gd name="T68" fmla="*/ 2147483647 w 56"/>
                    <a:gd name="T69" fmla="*/ 8 h 17"/>
                    <a:gd name="T70" fmla="*/ 2147483647 w 56"/>
                    <a:gd name="T71" fmla="*/ 6 h 17"/>
                    <a:gd name="T72" fmla="*/ 2147483647 w 56"/>
                    <a:gd name="T73" fmla="*/ 6 h 17"/>
                    <a:gd name="T74" fmla="*/ 2147483647 w 56"/>
                    <a:gd name="T75" fmla="*/ 6 h 17"/>
                    <a:gd name="T76" fmla="*/ 2147483647 w 56"/>
                    <a:gd name="T77" fmla="*/ 6 h 17"/>
                    <a:gd name="T78" fmla="*/ 2147483647 w 56"/>
                    <a:gd name="T79" fmla="*/ 6 h 17"/>
                    <a:gd name="T80" fmla="*/ 2147483647 w 56"/>
                    <a:gd name="T81" fmla="*/ 6 h 17"/>
                    <a:gd name="T82" fmla="*/ 2147483647 w 56"/>
                    <a:gd name="T83" fmla="*/ 6 h 17"/>
                    <a:gd name="T84" fmla="*/ 2147483647 w 56"/>
                    <a:gd name="T85" fmla="*/ 6 h 17"/>
                    <a:gd name="T86" fmla="*/ 2147483647 w 56"/>
                    <a:gd name="T87" fmla="*/ 6 h 17"/>
                    <a:gd name="T88" fmla="*/ 2147483647 w 56"/>
                    <a:gd name="T89" fmla="*/ 1 h 17"/>
                    <a:gd name="T90" fmla="*/ 2147483647 w 56"/>
                    <a:gd name="T91" fmla="*/ 1 h 17"/>
                    <a:gd name="T92" fmla="*/ 2147483647 w 56"/>
                    <a:gd name="T93" fmla="*/ 1 h 17"/>
                    <a:gd name="T94" fmla="*/ 2147483647 w 56"/>
                    <a:gd name="T95" fmla="*/ 0 h 17"/>
                    <a:gd name="T96" fmla="*/ 2147483647 w 56"/>
                    <a:gd name="T97" fmla="*/ 0 h 17"/>
                    <a:gd name="T98" fmla="*/ 2147483647 w 56"/>
                    <a:gd name="T99" fmla="*/ 0 h 17"/>
                    <a:gd name="T100" fmla="*/ 2147483647 w 56"/>
                    <a:gd name="T101" fmla="*/ 0 h 17"/>
                    <a:gd name="T102" fmla="*/ 2147483647 w 56"/>
                    <a:gd name="T103" fmla="*/ 0 h 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
                    <a:gd name="T157" fmla="*/ 0 h 17"/>
                    <a:gd name="T158" fmla="*/ 56 w 56"/>
                    <a:gd name="T159" fmla="*/ 17 h 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 h="17">
                      <a:moveTo>
                        <a:pt x="0" y="17"/>
                      </a:moveTo>
                      <a:lnTo>
                        <a:pt x="0" y="17"/>
                      </a:lnTo>
                      <a:lnTo>
                        <a:pt x="0" y="16"/>
                      </a:lnTo>
                      <a:lnTo>
                        <a:pt x="0" y="15"/>
                      </a:lnTo>
                      <a:lnTo>
                        <a:pt x="1" y="14"/>
                      </a:lnTo>
                      <a:lnTo>
                        <a:pt x="1" y="13"/>
                      </a:lnTo>
                      <a:lnTo>
                        <a:pt x="2" y="13"/>
                      </a:lnTo>
                      <a:lnTo>
                        <a:pt x="3" y="12"/>
                      </a:lnTo>
                      <a:lnTo>
                        <a:pt x="4" y="11"/>
                      </a:lnTo>
                      <a:lnTo>
                        <a:pt x="5" y="11"/>
                      </a:lnTo>
                      <a:lnTo>
                        <a:pt x="6" y="10"/>
                      </a:lnTo>
                      <a:lnTo>
                        <a:pt x="6" y="9"/>
                      </a:lnTo>
                      <a:lnTo>
                        <a:pt x="8" y="9"/>
                      </a:lnTo>
                      <a:lnTo>
                        <a:pt x="8" y="8"/>
                      </a:lnTo>
                      <a:lnTo>
                        <a:pt x="9" y="8"/>
                      </a:lnTo>
                      <a:lnTo>
                        <a:pt x="10" y="8"/>
                      </a:lnTo>
                      <a:lnTo>
                        <a:pt x="11" y="7"/>
                      </a:lnTo>
                      <a:lnTo>
                        <a:pt x="12" y="7"/>
                      </a:lnTo>
                      <a:lnTo>
                        <a:pt x="13" y="6"/>
                      </a:lnTo>
                      <a:lnTo>
                        <a:pt x="15" y="6"/>
                      </a:lnTo>
                      <a:lnTo>
                        <a:pt x="16" y="5"/>
                      </a:lnTo>
                      <a:lnTo>
                        <a:pt x="17" y="5"/>
                      </a:lnTo>
                      <a:lnTo>
                        <a:pt x="18" y="5"/>
                      </a:lnTo>
                      <a:lnTo>
                        <a:pt x="19" y="4"/>
                      </a:lnTo>
                      <a:lnTo>
                        <a:pt x="21" y="4"/>
                      </a:lnTo>
                      <a:lnTo>
                        <a:pt x="22" y="4"/>
                      </a:lnTo>
                      <a:lnTo>
                        <a:pt x="23" y="3"/>
                      </a:lnTo>
                      <a:lnTo>
                        <a:pt x="25" y="3"/>
                      </a:lnTo>
                      <a:lnTo>
                        <a:pt x="26" y="3"/>
                      </a:lnTo>
                      <a:lnTo>
                        <a:pt x="28" y="3"/>
                      </a:lnTo>
                      <a:lnTo>
                        <a:pt x="29" y="2"/>
                      </a:lnTo>
                      <a:lnTo>
                        <a:pt x="31" y="2"/>
                      </a:lnTo>
                      <a:lnTo>
                        <a:pt x="32" y="2"/>
                      </a:lnTo>
                      <a:lnTo>
                        <a:pt x="34" y="2"/>
                      </a:lnTo>
                      <a:lnTo>
                        <a:pt x="36" y="2"/>
                      </a:lnTo>
                      <a:lnTo>
                        <a:pt x="37" y="2"/>
                      </a:lnTo>
                      <a:lnTo>
                        <a:pt x="39" y="2"/>
                      </a:lnTo>
                      <a:lnTo>
                        <a:pt x="40" y="2"/>
                      </a:lnTo>
                      <a:lnTo>
                        <a:pt x="42" y="2"/>
                      </a:lnTo>
                      <a:lnTo>
                        <a:pt x="44" y="1"/>
                      </a:lnTo>
                      <a:lnTo>
                        <a:pt x="46" y="1"/>
                      </a:lnTo>
                      <a:lnTo>
                        <a:pt x="48" y="1"/>
                      </a:lnTo>
                      <a:lnTo>
                        <a:pt x="49" y="0"/>
                      </a:lnTo>
                      <a:lnTo>
                        <a:pt x="51" y="0"/>
                      </a:lnTo>
                      <a:lnTo>
                        <a:pt x="53" y="0"/>
                      </a:lnTo>
                      <a:lnTo>
                        <a:pt x="54" y="0"/>
                      </a:lnTo>
                      <a:lnTo>
                        <a:pt x="56" y="0"/>
                      </a:lnTo>
                    </a:path>
                  </a:pathLst>
                </a:custGeom>
                <a:noFill/>
                <a:ln w="4320">
                  <a:solidFill>
                    <a:srgbClr val="000000"/>
                  </a:solid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Line 96"/>
                <p:cNvSpPr>
                  <a:spLocks noChangeShapeType="1"/>
                </p:cNvSpPr>
                <p:nvPr/>
              </p:nvSpPr>
              <p:spPr bwMode="auto">
                <a:xfrm>
                  <a:off x="4034" y="2507"/>
                  <a:ext cx="0" cy="130"/>
                </a:xfrm>
                <a:prstGeom prst="line">
                  <a:avLst/>
                </a:prstGeom>
                <a:noFill/>
                <a:ln w="3240">
                  <a:solidFill>
                    <a:srgbClr val="000000"/>
                  </a:solidFill>
                  <a:miter lim="800000"/>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Line 97"/>
                <p:cNvSpPr>
                  <a:spLocks noChangeShapeType="1"/>
                </p:cNvSpPr>
                <p:nvPr/>
              </p:nvSpPr>
              <p:spPr bwMode="auto">
                <a:xfrm>
                  <a:off x="4469" y="2507"/>
                  <a:ext cx="0" cy="130"/>
                </a:xfrm>
                <a:prstGeom prst="line">
                  <a:avLst/>
                </a:prstGeom>
                <a:noFill/>
                <a:ln w="3240">
                  <a:solidFill>
                    <a:srgbClr val="000000"/>
                  </a:solidFill>
                  <a:miter lim="800000"/>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7" name="TextBox 106"/>
              <p:cNvSpPr txBox="1">
                <a:spLocks noChangeArrowheads="1"/>
              </p:cNvSpPr>
              <p:nvPr/>
            </p:nvSpPr>
            <p:spPr bwMode="auto">
              <a:xfrm>
                <a:off x="7320574" y="2383051"/>
                <a:ext cx="1097607" cy="480700"/>
              </a:xfrm>
              <a:prstGeom prst="rect">
                <a:avLst/>
              </a:prstGeom>
              <a:noFill/>
              <a:ln>
                <a:noFill/>
              </a:ln>
            </p:spPr>
            <p:txBody>
              <a:bodyPr wrap="square">
                <a:spAutoFit/>
              </a:bodyPr>
              <a:lstStyle/>
              <a:p>
                <a:r>
                  <a:rPr lang="en-US" altLang="zh-CN" sz="1250" b="1" dirty="0" err="1">
                    <a:latin typeface="微软雅黑" panose="020B0503020204020204" pitchFamily="34" charset="-122"/>
                    <a:ea typeface="微软雅黑" panose="020B0503020204020204" pitchFamily="34" charset="-122"/>
                    <a:cs typeface="微软雅黑" panose="020B0503020204020204" pitchFamily="34" charset="-122"/>
                  </a:rPr>
                  <a:t>GBase</a:t>
                </a:r>
                <a:r>
                  <a:rPr lang="en-US" altLang="zh-CN" sz="1250" b="1" dirty="0">
                    <a:latin typeface="微软雅黑" panose="020B0503020204020204" pitchFamily="34" charset="-122"/>
                    <a:ea typeface="微软雅黑" panose="020B0503020204020204" pitchFamily="34" charset="-122"/>
                    <a:cs typeface="微软雅黑" panose="020B0503020204020204" pitchFamily="34" charset="-122"/>
                  </a:rPr>
                  <a:t> 8s</a:t>
                </a:r>
              </a:p>
              <a:p>
                <a:r>
                  <a:rPr lang="zh-CN" altLang="en-US" sz="1250" b="1" dirty="0">
                    <a:latin typeface="微软雅黑" panose="020B0503020204020204" pitchFamily="34" charset="-122"/>
                    <a:ea typeface="微软雅黑" panose="020B0503020204020204" pitchFamily="34" charset="-122"/>
                    <a:cs typeface="微软雅黑" panose="020B0503020204020204" pitchFamily="34" charset="-122"/>
                  </a:rPr>
                  <a:t>数据库</a:t>
                </a:r>
              </a:p>
            </p:txBody>
          </p:sp>
        </p:grpSp>
        <p:grpSp>
          <p:nvGrpSpPr>
            <p:cNvPr id="70" name="组合 69"/>
            <p:cNvGrpSpPr/>
            <p:nvPr/>
          </p:nvGrpSpPr>
          <p:grpSpPr>
            <a:xfrm>
              <a:off x="177800" y="1193800"/>
              <a:ext cx="5255330" cy="2387600"/>
              <a:chOff x="177800" y="1193800"/>
              <a:chExt cx="5255330" cy="2387600"/>
            </a:xfrm>
          </p:grpSpPr>
          <p:pic>
            <p:nvPicPr>
              <p:cNvPr id="4" name="图片 3" descr="电脑.png"/>
              <p:cNvPicPr>
                <a:picLocks noChangeAspect="1"/>
              </p:cNvPicPr>
              <p:nvPr/>
            </p:nvPicPr>
            <p:blipFill>
              <a:blip r:embed="rId4" cstate="print"/>
              <a:stretch>
                <a:fillRect/>
              </a:stretch>
            </p:blipFill>
            <p:spPr>
              <a:xfrm>
                <a:off x="2899535" y="1370074"/>
                <a:ext cx="1798325" cy="1385825"/>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bwMode="auto">
              <a:xfrm>
                <a:off x="2730500" y="3073400"/>
                <a:ext cx="2702630" cy="457200"/>
              </a:xfrm>
              <a:prstGeom prst="rect">
                <a:avLst/>
              </a:prstGeom>
              <a:no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ct val="50000"/>
                  </a:spcBef>
                </a:pPr>
                <a:r>
                  <a:rPr lang="en-US" altLang="zh-CN" sz="1400" dirty="0">
                    <a:latin typeface="微软雅黑" panose="020B0503020204020204" pitchFamily="34" charset="-122"/>
                    <a:ea typeface="微软雅黑" panose="020B0503020204020204" pitchFamily="34" charset="-122"/>
                    <a:cs typeface="Arial" panose="020B0604020202020204" pitchFamily="34" charset="0"/>
                  </a:rPr>
                  <a:t>Client  1 : 192.168.12.10</a:t>
                </a:r>
                <a:endParaRPr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竖卷形 10"/>
              <p:cNvSpPr/>
              <p:nvPr/>
            </p:nvSpPr>
            <p:spPr bwMode="auto">
              <a:xfrm>
                <a:off x="177800" y="1193800"/>
                <a:ext cx="2603500" cy="2387600"/>
              </a:xfrm>
              <a:prstGeom prst="verticalScroll">
                <a:avLst/>
              </a:prstGeom>
              <a:solidFill>
                <a:schemeClr val="bg1"/>
              </a:solid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ct val="50000"/>
                  </a:spcBef>
                  <a:spcAft>
                    <a:spcPts val="600"/>
                  </a:spcAft>
                </a:pPr>
                <a:r>
                  <a:rPr lang="en-US" altLang="zh-CN" sz="1250" dirty="0">
                    <a:latin typeface="微软雅黑" panose="020B0503020204020204" pitchFamily="34" charset="-122"/>
                    <a:ea typeface="微软雅黑" panose="020B0503020204020204" pitchFamily="34" charset="-122"/>
                    <a:cs typeface="Arial" panose="020B0604020202020204" pitchFamily="34" charset="0"/>
                  </a:rPr>
                  <a:t>GBASEDBTSERVER</a:t>
                </a:r>
                <a:r>
                  <a:rPr lang="zh-CN" altLang="en-US" sz="1250" dirty="0">
                    <a:latin typeface="微软雅黑" panose="020B0503020204020204" pitchFamily="34" charset="-122"/>
                    <a:ea typeface="微软雅黑" panose="020B0503020204020204" pitchFamily="34" charset="-122"/>
                    <a:cs typeface="Arial" panose="020B0604020202020204" pitchFamily="34" charset="0"/>
                  </a:rPr>
                  <a:t>＝ </a:t>
                </a:r>
                <a:r>
                  <a:rPr lang="en-US" altLang="zh-CN" sz="1250" dirty="0">
                    <a:latin typeface="微软雅黑" panose="020B0503020204020204" pitchFamily="34" charset="-122"/>
                    <a:ea typeface="微软雅黑" panose="020B0503020204020204" pitchFamily="34" charset="-122"/>
                    <a:cs typeface="Arial" panose="020B0604020202020204" pitchFamily="34" charset="0"/>
                  </a:rPr>
                  <a:t>clientserver1</a:t>
                </a:r>
              </a:p>
              <a:p>
                <a:pPr marL="152400" indent="-152400" eaLnBrk="0" hangingPunct="0">
                  <a:spcBef>
                    <a:spcPct val="50000"/>
                  </a:spcBef>
                  <a:spcAft>
                    <a:spcPts val="600"/>
                  </a:spcAft>
                </a:pPr>
                <a:r>
                  <a:rPr lang="en-US" altLang="zh-CN" sz="1250" dirty="0">
                    <a:latin typeface="微软雅黑" panose="020B0503020204020204" pitchFamily="34" charset="-122"/>
                    <a:ea typeface="微软雅黑" panose="020B0503020204020204" pitchFamily="34" charset="-122"/>
                    <a:cs typeface="Arial" panose="020B0604020202020204" pitchFamily="34" charset="0"/>
                  </a:rPr>
                  <a:t>GBASEDBTDIR</a:t>
                </a:r>
              </a:p>
              <a:p>
                <a:pPr marL="152400" indent="-152400" eaLnBrk="0" hangingPunct="0">
                  <a:spcBef>
                    <a:spcPct val="50000"/>
                  </a:spcBef>
                  <a:spcAft>
                    <a:spcPts val="600"/>
                  </a:spcAft>
                </a:pPr>
                <a:r>
                  <a:rPr lang="en-US" altLang="zh-CN" sz="1250" dirty="0">
                    <a:latin typeface="微软雅黑" panose="020B0503020204020204" pitchFamily="34" charset="-122"/>
                    <a:ea typeface="微软雅黑" panose="020B0503020204020204" pitchFamily="34" charset="-122"/>
                    <a:cs typeface="Arial" panose="020B0604020202020204" pitchFamily="34" charset="0"/>
                  </a:rPr>
                  <a:t>GBASEDBTSQLHOSTS</a:t>
                </a:r>
              </a:p>
              <a:p>
                <a:pPr marL="152400" indent="-152400" eaLnBrk="0" hangingPunct="0">
                  <a:spcBef>
                    <a:spcPct val="50000"/>
                  </a:spcBef>
                  <a:spcAft>
                    <a:spcPts val="600"/>
                  </a:spcAft>
                </a:pPr>
                <a:r>
                  <a:rPr lang="en-US" altLang="zh-CN" sz="1250" dirty="0">
                    <a:latin typeface="微软雅黑" panose="020B0503020204020204" pitchFamily="34" charset="-122"/>
                    <a:ea typeface="微软雅黑" panose="020B0503020204020204" pitchFamily="34" charset="-122"/>
                    <a:cs typeface="Arial" panose="020B0604020202020204" pitchFamily="34" charset="0"/>
                  </a:rPr>
                  <a:t>PATH</a:t>
                </a:r>
                <a:r>
                  <a:rPr lang="zh-CN" altLang="en-US" sz="1250" dirty="0">
                    <a:latin typeface="微软雅黑" panose="020B0503020204020204" pitchFamily="34" charset="-122"/>
                    <a:ea typeface="微软雅黑" panose="020B0503020204020204" pitchFamily="34" charset="-122"/>
                    <a:cs typeface="Arial" panose="020B0604020202020204" pitchFamily="34" charset="0"/>
                  </a:rPr>
                  <a:t>＝</a:t>
                </a:r>
                <a:r>
                  <a:rPr lang="en-US" altLang="zh-CN" sz="1250" dirty="0">
                    <a:latin typeface="微软雅黑" panose="020B0503020204020204" pitchFamily="34" charset="-122"/>
                    <a:ea typeface="微软雅黑" panose="020B0503020204020204" pitchFamily="34" charset="-122"/>
                    <a:cs typeface="Arial" panose="020B0604020202020204" pitchFamily="34" charset="0"/>
                  </a:rPr>
                  <a:t>$PATH;$GBASEDBTDIR/bin</a:t>
                </a:r>
                <a:endParaRPr lang="zh-CN" altLang="en-US" sz="125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TextBox 106"/>
              <p:cNvSpPr txBox="1">
                <a:spLocks noChangeArrowheads="1"/>
              </p:cNvSpPr>
              <p:nvPr/>
            </p:nvSpPr>
            <p:spPr bwMode="auto">
              <a:xfrm>
                <a:off x="3556962" y="1609085"/>
                <a:ext cx="1129338" cy="286869"/>
              </a:xfrm>
              <a:prstGeom prst="rect">
                <a:avLst/>
              </a:prstGeom>
              <a:noFill/>
              <a:ln>
                <a:noFill/>
              </a:ln>
            </p:spPr>
            <p:txBody>
              <a:bodyPr wrap="square">
                <a:spAutoFit/>
              </a:bodyPr>
              <a:lstStyle/>
              <a:p>
                <a:r>
                  <a:rPr lang="en-US" altLang="zh-CN" sz="1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dbaccess</a:t>
                </a:r>
                <a:endParaRPr lang="zh-CN" altLang="en-US" sz="1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1" name="组合 70"/>
            <p:cNvGrpSpPr/>
            <p:nvPr/>
          </p:nvGrpSpPr>
          <p:grpSpPr>
            <a:xfrm>
              <a:off x="165100" y="3873500"/>
              <a:ext cx="5268031" cy="2387600"/>
              <a:chOff x="165100" y="3873500"/>
              <a:chExt cx="5268031" cy="2387600"/>
            </a:xfrm>
          </p:grpSpPr>
          <p:pic>
            <p:nvPicPr>
              <p:cNvPr id="5" name="图片 4" descr="电脑.png"/>
              <p:cNvPicPr>
                <a:picLocks noChangeAspect="1"/>
              </p:cNvPicPr>
              <p:nvPr/>
            </p:nvPicPr>
            <p:blipFill>
              <a:blip r:embed="rId4" cstate="print"/>
              <a:stretch>
                <a:fillRect/>
              </a:stretch>
            </p:blipFill>
            <p:spPr>
              <a:xfrm>
                <a:off x="3064636" y="4138674"/>
                <a:ext cx="1710564" cy="1318195"/>
              </a:xfrm>
              <a:prstGeom prst="rect">
                <a:avLst/>
              </a:prstGeom>
              <a:ln>
                <a:noFill/>
              </a:ln>
              <a:effectLst>
                <a:outerShdw blurRad="292100" dist="139700" dir="2700000" algn="tl" rotWithShape="0">
                  <a:srgbClr val="333333">
                    <a:alpha val="65000"/>
                  </a:srgbClr>
                </a:outerShdw>
              </a:effectLst>
            </p:spPr>
          </p:pic>
          <p:sp>
            <p:nvSpPr>
              <p:cNvPr id="10" name="矩形 9"/>
              <p:cNvSpPr/>
              <p:nvPr/>
            </p:nvSpPr>
            <p:spPr bwMode="auto">
              <a:xfrm>
                <a:off x="2705098" y="5702300"/>
                <a:ext cx="2728033" cy="457200"/>
              </a:xfrm>
              <a:prstGeom prst="rect">
                <a:avLst/>
              </a:prstGeom>
              <a:no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ct val="50000"/>
                  </a:spcBef>
                </a:pPr>
                <a:r>
                  <a:rPr lang="en-US" altLang="zh-CN" sz="1400" dirty="0">
                    <a:latin typeface="微软雅黑" panose="020B0503020204020204" pitchFamily="34" charset="-122"/>
                    <a:ea typeface="微软雅黑" panose="020B0503020204020204" pitchFamily="34" charset="-122"/>
                    <a:cs typeface="Arial" panose="020B0604020202020204" pitchFamily="34" charset="0"/>
                  </a:rPr>
                  <a:t>Client  2 : 192.168.12.11</a:t>
                </a:r>
                <a:endParaRPr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竖卷形 11"/>
              <p:cNvSpPr/>
              <p:nvPr/>
            </p:nvSpPr>
            <p:spPr bwMode="auto">
              <a:xfrm>
                <a:off x="165100" y="3873500"/>
                <a:ext cx="2603500" cy="2387600"/>
              </a:xfrm>
              <a:prstGeom prst="verticalScroll">
                <a:avLst/>
              </a:prstGeom>
              <a:solidFill>
                <a:schemeClr val="bg1"/>
              </a:solid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ct val="50000"/>
                  </a:spcBef>
                  <a:spcAft>
                    <a:spcPts val="600"/>
                  </a:spcAft>
                </a:pPr>
                <a:r>
                  <a:rPr lang="en-US" altLang="zh-CN" sz="1250" dirty="0">
                    <a:latin typeface="微软雅黑" panose="020B0503020204020204" pitchFamily="34" charset="-122"/>
                    <a:ea typeface="微软雅黑" panose="020B0503020204020204" pitchFamily="34" charset="-122"/>
                    <a:cs typeface="Arial" panose="020B0604020202020204" pitchFamily="34" charset="0"/>
                  </a:rPr>
                  <a:t>GBASEDBTSERVER</a:t>
                </a:r>
                <a:r>
                  <a:rPr lang="zh-CN" altLang="en-US" sz="1250" dirty="0">
                    <a:latin typeface="微软雅黑" panose="020B0503020204020204" pitchFamily="34" charset="-122"/>
                    <a:ea typeface="微软雅黑" panose="020B0503020204020204" pitchFamily="34" charset="-122"/>
                    <a:cs typeface="Arial" panose="020B0604020202020204" pitchFamily="34" charset="0"/>
                  </a:rPr>
                  <a:t>＝ </a:t>
                </a:r>
                <a:r>
                  <a:rPr lang="en-US" altLang="zh-CN" sz="1250" dirty="0">
                    <a:latin typeface="微软雅黑" panose="020B0503020204020204" pitchFamily="34" charset="-122"/>
                    <a:ea typeface="微软雅黑" panose="020B0503020204020204" pitchFamily="34" charset="-122"/>
                    <a:cs typeface="Arial" panose="020B0604020202020204" pitchFamily="34" charset="0"/>
                  </a:rPr>
                  <a:t>clientserver2</a:t>
                </a:r>
              </a:p>
              <a:p>
                <a:pPr marL="152400" indent="-152400" eaLnBrk="0" hangingPunct="0">
                  <a:spcBef>
                    <a:spcPct val="50000"/>
                  </a:spcBef>
                  <a:spcAft>
                    <a:spcPts val="600"/>
                  </a:spcAft>
                </a:pPr>
                <a:r>
                  <a:rPr lang="en-US" altLang="zh-CN" sz="1250" dirty="0">
                    <a:latin typeface="微软雅黑" panose="020B0503020204020204" pitchFamily="34" charset="-122"/>
                    <a:ea typeface="微软雅黑" panose="020B0503020204020204" pitchFamily="34" charset="-122"/>
                    <a:cs typeface="Arial" panose="020B0604020202020204" pitchFamily="34" charset="0"/>
                  </a:rPr>
                  <a:t>GBASEDBTDIR</a:t>
                </a:r>
              </a:p>
              <a:p>
                <a:pPr marL="152400" indent="-152400" eaLnBrk="0" hangingPunct="0">
                  <a:spcBef>
                    <a:spcPct val="50000"/>
                  </a:spcBef>
                  <a:spcAft>
                    <a:spcPts val="600"/>
                  </a:spcAft>
                </a:pPr>
                <a:r>
                  <a:rPr lang="en-US" altLang="zh-CN" sz="1250" dirty="0">
                    <a:latin typeface="微软雅黑" panose="020B0503020204020204" pitchFamily="34" charset="-122"/>
                    <a:ea typeface="微软雅黑" panose="020B0503020204020204" pitchFamily="34" charset="-122"/>
                    <a:cs typeface="Arial" panose="020B0604020202020204" pitchFamily="34" charset="0"/>
                  </a:rPr>
                  <a:t>GBASEDBTSQLHOSTS</a:t>
                </a:r>
              </a:p>
              <a:p>
                <a:pPr marL="152400" indent="-152400" eaLnBrk="0" hangingPunct="0">
                  <a:spcBef>
                    <a:spcPct val="50000"/>
                  </a:spcBef>
                  <a:spcAft>
                    <a:spcPts val="600"/>
                  </a:spcAft>
                </a:pPr>
                <a:r>
                  <a:rPr lang="en-US" altLang="zh-CN" sz="1250" dirty="0">
                    <a:latin typeface="微软雅黑" panose="020B0503020204020204" pitchFamily="34" charset="-122"/>
                    <a:ea typeface="微软雅黑" panose="020B0503020204020204" pitchFamily="34" charset="-122"/>
                    <a:cs typeface="Arial" panose="020B0604020202020204" pitchFamily="34" charset="0"/>
                  </a:rPr>
                  <a:t>PATH</a:t>
                </a:r>
                <a:r>
                  <a:rPr lang="zh-CN" altLang="en-US" sz="1250" dirty="0">
                    <a:latin typeface="微软雅黑" panose="020B0503020204020204" pitchFamily="34" charset="-122"/>
                    <a:ea typeface="微软雅黑" panose="020B0503020204020204" pitchFamily="34" charset="-122"/>
                    <a:cs typeface="Arial" panose="020B0604020202020204" pitchFamily="34" charset="0"/>
                  </a:rPr>
                  <a:t>＝</a:t>
                </a:r>
                <a:r>
                  <a:rPr lang="en-US" altLang="zh-CN" sz="1250" dirty="0">
                    <a:latin typeface="微软雅黑" panose="020B0503020204020204" pitchFamily="34" charset="-122"/>
                    <a:ea typeface="微软雅黑" panose="020B0503020204020204" pitchFamily="34" charset="-122"/>
                    <a:cs typeface="Arial" panose="020B0604020202020204" pitchFamily="34" charset="0"/>
                  </a:rPr>
                  <a:t>$PATH;$GBASEDBTDIR/bin</a:t>
                </a:r>
                <a:endParaRPr lang="zh-CN" altLang="en-US" sz="125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TextBox 106"/>
              <p:cNvSpPr txBox="1">
                <a:spLocks noChangeArrowheads="1"/>
              </p:cNvSpPr>
              <p:nvPr/>
            </p:nvSpPr>
            <p:spPr bwMode="auto">
              <a:xfrm>
                <a:off x="3633162" y="4377685"/>
                <a:ext cx="1129338" cy="286869"/>
              </a:xfrm>
              <a:prstGeom prst="rect">
                <a:avLst/>
              </a:prstGeom>
              <a:noFill/>
              <a:ln>
                <a:noFill/>
              </a:ln>
            </p:spPr>
            <p:txBody>
              <a:bodyPr wrap="square">
                <a:spAutoFit/>
              </a:bodyPr>
              <a:lstStyle/>
              <a:p>
                <a:r>
                  <a:rPr lang="en-US" altLang="zh-CN" sz="1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dbaccess</a:t>
                </a:r>
                <a:endParaRPr lang="zh-CN" altLang="en-US" sz="1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异机架构设定 </a:t>
            </a:r>
            <a:r>
              <a:rPr lang="en-US" altLang="zh-CN" dirty="0"/>
              <a:t>-- </a:t>
            </a:r>
            <a:r>
              <a:rPr lang="zh-CN" altLang="en-US" dirty="0"/>
              <a:t>服务器端和客户端建立互信</a:t>
            </a:r>
          </a:p>
        </p:txBody>
      </p:sp>
      <p:sp>
        <p:nvSpPr>
          <p:cNvPr id="3" name="内容占位符 5"/>
          <p:cNvSpPr txBox="1"/>
          <p:nvPr/>
        </p:nvSpPr>
        <p:spPr>
          <a:xfrm>
            <a:off x="178130" y="941775"/>
            <a:ext cx="11374890" cy="435763"/>
          </a:xfrm>
          <a:prstGeom prst="rect">
            <a:avLst/>
          </a:prstGeom>
        </p:spPr>
        <p:txBody>
          <a:bodyPr lIns="121914" tIns="60957" rIns="121914" bIns="60957"/>
          <a:lstStyle>
            <a:lvl1pPr marL="0" indent="0" algn="l" rtl="0" eaLnBrk="0" fontAlgn="base" hangingPunct="0">
              <a:spcBef>
                <a:spcPct val="0"/>
              </a:spcBef>
              <a:spcAft>
                <a:spcPct val="0"/>
              </a:spcAft>
              <a:buClr>
                <a:srgbClr val="FF0000"/>
              </a:buClr>
              <a:buFontTx/>
              <a:buNone/>
              <a:defRPr sz="1800" b="1" kern="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2pPr>
            <a:lvl3pPr marL="11430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1345" indent="-357505" algn="just" defTabSz="1270000">
              <a:lnSpc>
                <a:spcPct val="150000"/>
              </a:lnSpc>
              <a:spcBef>
                <a:spcPts val="0"/>
              </a:spcBef>
              <a:buFontTx/>
              <a:buChar char="•"/>
              <a:defRPr/>
            </a:pPr>
            <a:r>
              <a:rPr lang="zh-CN" altLang="en-US" sz="1850" dirty="0">
                <a:solidFill>
                  <a:schemeClr val="tx1"/>
                </a:solidFill>
              </a:rPr>
              <a:t>服务器端和客户端建立互信</a:t>
            </a:r>
          </a:p>
          <a:p>
            <a:endParaRPr lang="zh-CN" altLang="en-US" dirty="0"/>
          </a:p>
          <a:p>
            <a:endParaRPr lang="zh-CN" altLang="en-US" dirty="0"/>
          </a:p>
          <a:p>
            <a:endParaRPr lang="en-US" altLang="zh-CN" dirty="0"/>
          </a:p>
          <a:p>
            <a:endParaRPr lang="en-US" altLang="zh-CN" dirty="0"/>
          </a:p>
          <a:p>
            <a:endParaRPr lang="en-US" altLang="zh-CN" dirty="0"/>
          </a:p>
          <a:p>
            <a:pPr marL="956945" lvl="2" indent="-355600" algn="just" defTabSz="1270000">
              <a:lnSpc>
                <a:spcPct val="150000"/>
              </a:lnSpc>
              <a:spcBef>
                <a:spcPts val="0"/>
              </a:spcBef>
              <a:buFont typeface="Tahoma" panose="020B0604030504040204" pitchFamily="34" charset="0"/>
              <a:buChar char="−"/>
              <a:defRPr/>
            </a:pPr>
            <a:endParaRPr lang="en-US" altLang="zh-CN" dirty="0">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endParaRPr lang="en-US" altLang="zh-CN" sz="1800" dirty="0">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endParaRPr lang="en-US" altLang="zh-CN" sz="1800" dirty="0">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endParaRPr lang="en-US" altLang="zh-CN" sz="1800" dirty="0">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None/>
              <a:defRPr/>
            </a:pPr>
            <a:endParaRPr lang="en-US" altLang="zh-CN" dirty="0">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endParaRPr lang="en-US" altLang="zh-CN" dirty="0">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endParaRPr lang="en-US" altLang="zh-CN" sz="1800" dirty="0">
              <a:latin typeface="微软雅黑" panose="020B0503020204020204" pitchFamily="34" charset="-122"/>
              <a:ea typeface="微软雅黑" panose="020B0503020204020204" pitchFamily="34" charset="-122"/>
            </a:endParaRPr>
          </a:p>
          <a:p>
            <a:pPr marL="601345" lvl="2" indent="0" algn="just" defTabSz="1270000">
              <a:lnSpc>
                <a:spcPct val="150000"/>
              </a:lnSpc>
              <a:spcBef>
                <a:spcPts val="0"/>
              </a:spcBef>
              <a:buNone/>
              <a:defRPr/>
            </a:pPr>
            <a:endParaRPr lang="zh-CN" altLang="en-US" sz="1800" dirty="0">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endParaRPr lang="zh-CN" altLang="en-US" sz="1800" dirty="0">
              <a:solidFill>
                <a:schemeClr val="tx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905658" y="1412707"/>
            <a:ext cx="8962737" cy="5063706"/>
            <a:chOff x="691902" y="1448333"/>
            <a:chExt cx="8962737" cy="5063706"/>
          </a:xfrm>
        </p:grpSpPr>
        <p:sp>
          <p:nvSpPr>
            <p:cNvPr id="4" name="TextBox 3"/>
            <p:cNvSpPr txBox="1"/>
            <p:nvPr/>
          </p:nvSpPr>
          <p:spPr>
            <a:xfrm>
              <a:off x="691902" y="1448333"/>
              <a:ext cx="8915236" cy="1577355"/>
            </a:xfrm>
            <a:prstGeom prst="rect">
              <a:avLst/>
            </a:prstGeom>
            <a:noFill/>
            <a:ln>
              <a:solidFill>
                <a:schemeClr val="tx1"/>
              </a:solidFill>
            </a:ln>
          </p:spPr>
          <p:txBody>
            <a:bodyPr wrap="square">
              <a:spAutoFit/>
            </a:bodyPr>
            <a:lstStyle/>
            <a:p>
              <a:pPr marL="342900" lvl="2" indent="-342900">
                <a:spcAft>
                  <a:spcPts val="600"/>
                </a:spcAft>
                <a:defRPr/>
              </a:pPr>
              <a:r>
                <a:rPr lang="en-US" altLang="zh-CN" sz="1400" b="1" dirty="0">
                  <a:solidFill>
                    <a:srgbClr val="BE1007"/>
                  </a:solidFill>
                  <a:latin typeface="微软雅黑" panose="020B0503020204020204" pitchFamily="34" charset="-122"/>
                  <a:ea typeface="微软雅黑" panose="020B0503020204020204" pitchFamily="34" charset="-122"/>
                </a:rPr>
                <a:t>1.</a:t>
              </a:r>
              <a:r>
                <a:rPr lang="zh-CN" altLang="en-US" sz="1400" b="1" dirty="0">
                  <a:solidFill>
                    <a:srgbClr val="BE1007"/>
                  </a:solidFill>
                  <a:latin typeface="微软雅黑" panose="020B0503020204020204" pitchFamily="34" charset="-122"/>
                  <a:ea typeface="微软雅黑" panose="020B0503020204020204" pitchFamily="34" charset="-122"/>
                </a:rPr>
                <a:t>服务器端</a:t>
              </a:r>
              <a:r>
                <a:rPr lang="en-US" altLang="zh-CN" sz="1400" b="1" dirty="0">
                  <a:solidFill>
                    <a:srgbClr val="BE1007"/>
                  </a:solidFill>
                  <a:latin typeface="微软雅黑" panose="020B0503020204020204" pitchFamily="34" charset="-122"/>
                  <a:ea typeface="微软雅黑" panose="020B0503020204020204" pitchFamily="34" charset="-122"/>
                </a:rPr>
                <a:t>——</a:t>
              </a:r>
              <a:r>
                <a:rPr lang="zh-CN" altLang="en-US" sz="1400" b="1" dirty="0">
                  <a:solidFill>
                    <a:srgbClr val="BE1007"/>
                  </a:solidFill>
                  <a:latin typeface="微软雅黑" panose="020B0503020204020204" pitchFamily="34" charset="-122"/>
                  <a:ea typeface="微软雅黑" panose="020B0503020204020204" pitchFamily="34" charset="-122"/>
                </a:rPr>
                <a:t>加入双方的 </a:t>
              </a:r>
              <a:r>
                <a:rPr lang="en-US" altLang="zh-CN" sz="1400" b="1" dirty="0">
                  <a:solidFill>
                    <a:srgbClr val="BE1007"/>
                  </a:solidFill>
                  <a:latin typeface="微软雅黑" panose="020B0503020204020204" pitchFamily="34" charset="-122"/>
                  <a:ea typeface="微软雅黑" panose="020B0503020204020204" pitchFamily="34" charset="-122"/>
                </a:rPr>
                <a:t>IP </a:t>
              </a:r>
              <a:r>
                <a:rPr lang="zh-CN" altLang="en-US" sz="1400" b="1" dirty="0">
                  <a:solidFill>
                    <a:srgbClr val="BE1007"/>
                  </a:solidFill>
                  <a:latin typeface="微软雅黑" panose="020B0503020204020204" pitchFamily="34" charset="-122"/>
                  <a:ea typeface="微软雅黑" panose="020B0503020204020204" pitchFamily="34" charset="-122"/>
                </a:rPr>
                <a:t>和 </a:t>
              </a:r>
              <a:r>
                <a:rPr lang="en-US" altLang="zh-CN" sz="1400" b="1" dirty="0">
                  <a:solidFill>
                    <a:srgbClr val="BE1007"/>
                  </a:solidFill>
                  <a:latin typeface="微软雅黑" panose="020B0503020204020204" pitchFamily="34" charset="-122"/>
                  <a:ea typeface="微软雅黑" panose="020B0503020204020204" pitchFamily="34" charset="-122"/>
                </a:rPr>
                <a:t>hostname</a:t>
              </a:r>
            </a:p>
            <a:p>
              <a:pPr marL="342900" indent="-342900">
                <a:spcAft>
                  <a:spcPts val="600"/>
                </a:spcAft>
                <a:defRPr/>
              </a:pPr>
              <a:r>
                <a:rPr lang="en-US" altLang="zh-CN" sz="1300" dirty="0">
                  <a:latin typeface="Courier New" panose="02070309020205020404" pitchFamily="49" charset="0"/>
                  <a:ea typeface="+mn-ea"/>
                  <a:cs typeface="Courier New" panose="02070309020205020404" pitchFamily="49" charset="0"/>
                </a:rPr>
                <a:t>[root@GB8s ~]# vi /etc/hosts </a:t>
              </a:r>
            </a:p>
            <a:p>
              <a:pPr>
                <a:spcAft>
                  <a:spcPts val="300"/>
                </a:spcAft>
                <a:buFont typeface="Times New Roman" panose="02020603050405020304" pitchFamily="18" charset="0"/>
                <a:buNone/>
                <a:defRPr/>
              </a:pPr>
              <a:r>
                <a:rPr lang="en-US" altLang="zh-CN" sz="1300" dirty="0">
                  <a:latin typeface="Courier New" panose="02070309020205020404" pitchFamily="49" charset="0"/>
                  <a:ea typeface="+mn-ea"/>
                  <a:cs typeface="Courier New" panose="02070309020205020404" pitchFamily="49" charset="0"/>
                </a:rPr>
                <a:t>127.0.0.1 </a:t>
              </a:r>
              <a:r>
                <a:rPr lang="en-US" altLang="zh-CN" sz="1300" dirty="0" err="1">
                  <a:latin typeface="Courier New" panose="02070309020205020404" pitchFamily="49" charset="0"/>
                  <a:ea typeface="+mn-ea"/>
                  <a:cs typeface="Courier New" panose="02070309020205020404" pitchFamily="49" charset="0"/>
                </a:rPr>
                <a:t>localhost</a:t>
              </a:r>
              <a:r>
                <a:rPr lang="en-US" altLang="zh-CN" sz="1300" dirty="0">
                  <a:latin typeface="Courier New" panose="02070309020205020404" pitchFamily="49" charset="0"/>
                  <a:ea typeface="+mn-ea"/>
                  <a:cs typeface="Courier New" panose="02070309020205020404" pitchFamily="49" charset="0"/>
                </a:rPr>
                <a:t> </a:t>
              </a:r>
              <a:r>
                <a:rPr lang="en-US" altLang="zh-CN" sz="1300" dirty="0" err="1">
                  <a:latin typeface="Courier New" panose="02070309020205020404" pitchFamily="49" charset="0"/>
                  <a:ea typeface="+mn-ea"/>
                  <a:cs typeface="Courier New" panose="02070309020205020404" pitchFamily="49" charset="0"/>
                </a:rPr>
                <a:t>localhost.localdomain</a:t>
              </a:r>
              <a:r>
                <a:rPr lang="en-US" altLang="zh-CN" sz="1300" dirty="0">
                  <a:latin typeface="Courier New" panose="02070309020205020404" pitchFamily="49" charset="0"/>
                  <a:ea typeface="+mn-ea"/>
                  <a:cs typeface="Courier New" panose="02070309020205020404" pitchFamily="49" charset="0"/>
                </a:rPr>
                <a:t> localhost4 localhost4.localdomain4 </a:t>
              </a:r>
            </a:p>
            <a:p>
              <a:pPr>
                <a:spcAft>
                  <a:spcPts val="300"/>
                </a:spcAft>
                <a:buFont typeface="Times New Roman" panose="02020603050405020304" pitchFamily="18" charset="0"/>
                <a:buNone/>
                <a:defRPr/>
              </a:pPr>
              <a:r>
                <a:rPr lang="en-US" altLang="zh-CN" sz="1300" dirty="0">
                  <a:latin typeface="Courier New" panose="02070309020205020404" pitchFamily="49" charset="0"/>
                  <a:ea typeface="+mn-ea"/>
                  <a:cs typeface="Courier New" panose="02070309020205020404" pitchFamily="49" charset="0"/>
                </a:rPr>
                <a:t>::1       </a:t>
              </a:r>
              <a:r>
                <a:rPr lang="en-US" altLang="zh-CN" sz="1300" dirty="0" err="1">
                  <a:latin typeface="Courier New" panose="02070309020205020404" pitchFamily="49" charset="0"/>
                  <a:ea typeface="+mn-ea"/>
                  <a:cs typeface="Courier New" panose="02070309020205020404" pitchFamily="49" charset="0"/>
                </a:rPr>
                <a:t>localhost</a:t>
              </a:r>
              <a:r>
                <a:rPr lang="en-US" altLang="zh-CN" sz="1300" dirty="0">
                  <a:latin typeface="Courier New" panose="02070309020205020404" pitchFamily="49" charset="0"/>
                  <a:ea typeface="+mn-ea"/>
                  <a:cs typeface="Courier New" panose="02070309020205020404" pitchFamily="49" charset="0"/>
                </a:rPr>
                <a:t> </a:t>
              </a:r>
              <a:r>
                <a:rPr lang="en-US" altLang="zh-CN" sz="1300" dirty="0" err="1">
                  <a:latin typeface="Courier New" panose="02070309020205020404" pitchFamily="49" charset="0"/>
                  <a:ea typeface="+mn-ea"/>
                  <a:cs typeface="Courier New" panose="02070309020205020404" pitchFamily="49" charset="0"/>
                </a:rPr>
                <a:t>localhost.localdomain</a:t>
              </a:r>
              <a:r>
                <a:rPr lang="en-US" altLang="zh-CN" sz="1300" dirty="0">
                  <a:latin typeface="Courier New" panose="02070309020205020404" pitchFamily="49" charset="0"/>
                  <a:ea typeface="+mn-ea"/>
                  <a:cs typeface="Courier New" panose="02070309020205020404" pitchFamily="49" charset="0"/>
                </a:rPr>
                <a:t> localhost6 localhost6.localdomain6</a:t>
              </a:r>
            </a:p>
            <a:p>
              <a:pPr>
                <a:spcAft>
                  <a:spcPts val="300"/>
                </a:spcAft>
                <a:buFont typeface="Times New Roman" panose="02020603050405020304" pitchFamily="18" charset="0"/>
                <a:buNone/>
                <a:defRPr/>
              </a:pPr>
              <a:r>
                <a:rPr lang="en-US" altLang="zh-CN" sz="1300" dirty="0">
                  <a:latin typeface="Courier New" panose="02070309020205020404" pitchFamily="49" charset="0"/>
                  <a:ea typeface="+mn-ea"/>
                  <a:cs typeface="Courier New" panose="02070309020205020404" pitchFamily="49" charset="0"/>
                </a:rPr>
                <a:t>192.168.12.10 GBase-clienthost1</a:t>
              </a:r>
            </a:p>
            <a:p>
              <a:pPr>
                <a:spcAft>
                  <a:spcPts val="300"/>
                </a:spcAft>
                <a:buFont typeface="Times New Roman" panose="02020603050405020304" pitchFamily="18" charset="0"/>
                <a:buNone/>
                <a:defRPr/>
              </a:pPr>
              <a:r>
                <a:rPr lang="en-US" altLang="zh-CN" sz="1300" dirty="0">
                  <a:latin typeface="Courier New" panose="02070309020205020404" pitchFamily="49" charset="0"/>
                  <a:ea typeface="+mn-ea"/>
                  <a:cs typeface="Courier New" panose="02070309020205020404" pitchFamily="49" charset="0"/>
                </a:rPr>
                <a:t>192.168.12.205  GB8s</a:t>
              </a:r>
              <a:endParaRPr lang="en-US" altLang="zh-CN" sz="1300" b="0" dirty="0">
                <a:latin typeface="Courier New" panose="02070309020205020404" pitchFamily="49" charset="0"/>
                <a:ea typeface="+mn-ea"/>
                <a:cs typeface="Courier New" panose="02070309020205020404" pitchFamily="49" charset="0"/>
              </a:endParaRPr>
            </a:p>
          </p:txBody>
        </p:sp>
        <p:sp>
          <p:nvSpPr>
            <p:cNvPr id="5" name="TextBox 4"/>
            <p:cNvSpPr txBox="1"/>
            <p:nvPr/>
          </p:nvSpPr>
          <p:spPr>
            <a:xfrm>
              <a:off x="691902" y="3086633"/>
              <a:ext cx="8927111" cy="1577355"/>
            </a:xfrm>
            <a:prstGeom prst="rect">
              <a:avLst/>
            </a:prstGeom>
            <a:noFill/>
            <a:ln>
              <a:solidFill>
                <a:schemeClr val="tx1"/>
              </a:solidFill>
            </a:ln>
          </p:spPr>
          <p:txBody>
            <a:bodyPr wrap="square">
              <a:spAutoFit/>
            </a:bodyPr>
            <a:lstStyle/>
            <a:p>
              <a:pPr marL="342900" lvl="2" indent="-342900">
                <a:spcAft>
                  <a:spcPts val="600"/>
                </a:spcAft>
                <a:defRPr/>
              </a:pPr>
              <a:r>
                <a:rPr lang="en-US" altLang="zh-CN" sz="1400" b="1" dirty="0">
                  <a:solidFill>
                    <a:srgbClr val="BE1007"/>
                  </a:solidFill>
                  <a:latin typeface="微软雅黑" panose="020B0503020204020204" pitchFamily="34" charset="-122"/>
                  <a:ea typeface="微软雅黑" panose="020B0503020204020204" pitchFamily="34" charset="-122"/>
                </a:rPr>
                <a:t>2.  </a:t>
              </a:r>
              <a:r>
                <a:rPr lang="zh-CN" altLang="en-US" sz="1400" b="1" dirty="0">
                  <a:solidFill>
                    <a:srgbClr val="BE1007"/>
                  </a:solidFill>
                  <a:latin typeface="微软雅黑" panose="020B0503020204020204" pitchFamily="34" charset="-122"/>
                  <a:ea typeface="微软雅黑" panose="020B0503020204020204" pitchFamily="34" charset="-122"/>
                </a:rPr>
                <a:t>客户端</a:t>
              </a:r>
              <a:r>
                <a:rPr lang="en-US" altLang="zh-CN" sz="1400" b="1" dirty="0">
                  <a:solidFill>
                    <a:srgbClr val="BE1007"/>
                  </a:solidFill>
                  <a:latin typeface="微软雅黑" panose="020B0503020204020204" pitchFamily="34" charset="-122"/>
                  <a:ea typeface="微软雅黑" panose="020B0503020204020204" pitchFamily="34" charset="-122"/>
                </a:rPr>
                <a:t>——</a:t>
              </a:r>
              <a:r>
                <a:rPr lang="zh-CN" altLang="en-US" sz="1400" b="1" dirty="0">
                  <a:solidFill>
                    <a:srgbClr val="BE1007"/>
                  </a:solidFill>
                  <a:latin typeface="微软雅黑" panose="020B0503020204020204" pitchFamily="34" charset="-122"/>
                  <a:ea typeface="微软雅黑" panose="020B0503020204020204" pitchFamily="34" charset="-122"/>
                </a:rPr>
                <a:t>加入双方的 </a:t>
              </a:r>
              <a:r>
                <a:rPr lang="en-US" altLang="zh-CN" sz="1400" b="1" dirty="0">
                  <a:solidFill>
                    <a:srgbClr val="BE1007"/>
                  </a:solidFill>
                  <a:latin typeface="微软雅黑" panose="020B0503020204020204" pitchFamily="34" charset="-122"/>
                  <a:ea typeface="微软雅黑" panose="020B0503020204020204" pitchFamily="34" charset="-122"/>
                </a:rPr>
                <a:t>IP </a:t>
              </a:r>
              <a:r>
                <a:rPr lang="zh-CN" altLang="en-US" sz="1400" b="1" dirty="0">
                  <a:solidFill>
                    <a:srgbClr val="BE1007"/>
                  </a:solidFill>
                  <a:latin typeface="微软雅黑" panose="020B0503020204020204" pitchFamily="34" charset="-122"/>
                  <a:ea typeface="微软雅黑" panose="020B0503020204020204" pitchFamily="34" charset="-122"/>
                </a:rPr>
                <a:t>和 </a:t>
              </a:r>
              <a:r>
                <a:rPr lang="en-US" altLang="zh-CN" sz="1400" b="1" dirty="0">
                  <a:solidFill>
                    <a:srgbClr val="BE1007"/>
                  </a:solidFill>
                  <a:latin typeface="微软雅黑" panose="020B0503020204020204" pitchFamily="34" charset="-122"/>
                  <a:ea typeface="微软雅黑" panose="020B0503020204020204" pitchFamily="34" charset="-122"/>
                </a:rPr>
                <a:t>hostname</a:t>
              </a:r>
              <a:endParaRPr lang="en-US" altLang="zh-CN" sz="1400" dirty="0">
                <a:solidFill>
                  <a:srgbClr val="BE1007"/>
                </a:solidFill>
                <a:latin typeface="Courier New" panose="02070309020205020404" pitchFamily="49" charset="0"/>
                <a:ea typeface="+mn-ea"/>
                <a:cs typeface="Courier New" panose="02070309020205020404" pitchFamily="49" charset="0"/>
              </a:endParaRPr>
            </a:p>
            <a:p>
              <a:pPr>
                <a:spcAft>
                  <a:spcPts val="600"/>
                </a:spcAft>
                <a:defRPr/>
              </a:pPr>
              <a:r>
                <a:rPr lang="en-US" altLang="zh-CN" sz="1300" dirty="0">
                  <a:latin typeface="Courier New" panose="02070309020205020404" pitchFamily="49" charset="0"/>
                  <a:ea typeface="+mn-ea"/>
                  <a:cs typeface="Courier New" panose="02070309020205020404" pitchFamily="49" charset="0"/>
                </a:rPr>
                <a:t>[root@</a:t>
              </a:r>
              <a:r>
                <a:rPr lang="en-US" altLang="zh-CN" sz="1300" dirty="0">
                  <a:latin typeface="Courier New" panose="02070309020205020404" pitchFamily="49" charset="0"/>
                  <a:cs typeface="Courier New" panose="02070309020205020404" pitchFamily="49" charset="0"/>
                </a:rPr>
                <a:t>GBase-Clienthost1</a:t>
              </a:r>
              <a:r>
                <a:rPr lang="en-US" altLang="zh-CN" sz="1300" dirty="0">
                  <a:latin typeface="Courier New" panose="02070309020205020404" pitchFamily="49" charset="0"/>
                  <a:ea typeface="+mn-ea"/>
                  <a:cs typeface="Courier New" panose="02070309020205020404" pitchFamily="49" charset="0"/>
                </a:rPr>
                <a:t> ~]# vi /etc/hosts </a:t>
              </a:r>
            </a:p>
            <a:p>
              <a:pPr>
                <a:spcAft>
                  <a:spcPts val="300"/>
                </a:spcAft>
                <a:defRPr/>
              </a:pPr>
              <a:r>
                <a:rPr lang="en-US" altLang="zh-CN" sz="1300" dirty="0">
                  <a:latin typeface="Courier New" panose="02070309020205020404" pitchFamily="49" charset="0"/>
                  <a:ea typeface="+mn-ea"/>
                  <a:cs typeface="Courier New" panose="02070309020205020404" pitchFamily="49" charset="0"/>
                </a:rPr>
                <a:t>127.0.0.1 </a:t>
              </a:r>
              <a:r>
                <a:rPr lang="en-US" altLang="zh-CN" sz="1300" dirty="0" err="1">
                  <a:latin typeface="Courier New" panose="02070309020205020404" pitchFamily="49" charset="0"/>
                  <a:ea typeface="+mn-ea"/>
                  <a:cs typeface="Courier New" panose="02070309020205020404" pitchFamily="49" charset="0"/>
                </a:rPr>
                <a:t>localhost</a:t>
              </a:r>
              <a:r>
                <a:rPr lang="en-US" altLang="zh-CN" sz="1300" dirty="0">
                  <a:latin typeface="Courier New" panose="02070309020205020404" pitchFamily="49" charset="0"/>
                  <a:ea typeface="+mn-ea"/>
                  <a:cs typeface="Courier New" panose="02070309020205020404" pitchFamily="49" charset="0"/>
                </a:rPr>
                <a:t> </a:t>
              </a:r>
              <a:r>
                <a:rPr lang="en-US" altLang="zh-CN" sz="1300" dirty="0" err="1">
                  <a:latin typeface="Courier New" panose="02070309020205020404" pitchFamily="49" charset="0"/>
                  <a:ea typeface="+mn-ea"/>
                  <a:cs typeface="Courier New" panose="02070309020205020404" pitchFamily="49" charset="0"/>
                </a:rPr>
                <a:t>localhost.localdomain</a:t>
              </a:r>
              <a:r>
                <a:rPr lang="en-US" altLang="zh-CN" sz="1300" dirty="0">
                  <a:latin typeface="Courier New" panose="02070309020205020404" pitchFamily="49" charset="0"/>
                  <a:ea typeface="+mn-ea"/>
                  <a:cs typeface="Courier New" panose="02070309020205020404" pitchFamily="49" charset="0"/>
                </a:rPr>
                <a:t> localhost4 localhost4.localdomain4 </a:t>
              </a:r>
            </a:p>
            <a:p>
              <a:pPr>
                <a:spcAft>
                  <a:spcPts val="300"/>
                </a:spcAft>
                <a:defRPr/>
              </a:pPr>
              <a:r>
                <a:rPr lang="en-US" altLang="zh-CN" sz="1300" dirty="0">
                  <a:latin typeface="Courier New" panose="02070309020205020404" pitchFamily="49" charset="0"/>
                  <a:ea typeface="+mn-ea"/>
                  <a:cs typeface="Courier New" panose="02070309020205020404" pitchFamily="49" charset="0"/>
                </a:rPr>
                <a:t>::1       </a:t>
              </a:r>
              <a:r>
                <a:rPr lang="en-US" altLang="zh-CN" sz="1300" dirty="0" err="1">
                  <a:latin typeface="Courier New" panose="02070309020205020404" pitchFamily="49" charset="0"/>
                  <a:ea typeface="+mn-ea"/>
                  <a:cs typeface="Courier New" panose="02070309020205020404" pitchFamily="49" charset="0"/>
                </a:rPr>
                <a:t>localhost</a:t>
              </a:r>
              <a:r>
                <a:rPr lang="en-US" altLang="zh-CN" sz="1300" dirty="0">
                  <a:latin typeface="Courier New" panose="02070309020205020404" pitchFamily="49" charset="0"/>
                  <a:ea typeface="+mn-ea"/>
                  <a:cs typeface="Courier New" panose="02070309020205020404" pitchFamily="49" charset="0"/>
                </a:rPr>
                <a:t> </a:t>
              </a:r>
              <a:r>
                <a:rPr lang="en-US" altLang="zh-CN" sz="1300" dirty="0" err="1">
                  <a:latin typeface="Courier New" panose="02070309020205020404" pitchFamily="49" charset="0"/>
                  <a:ea typeface="+mn-ea"/>
                  <a:cs typeface="Courier New" panose="02070309020205020404" pitchFamily="49" charset="0"/>
                </a:rPr>
                <a:t>localhost.localdomain</a:t>
              </a:r>
              <a:r>
                <a:rPr lang="en-US" altLang="zh-CN" sz="1300" dirty="0">
                  <a:latin typeface="Courier New" panose="02070309020205020404" pitchFamily="49" charset="0"/>
                  <a:ea typeface="+mn-ea"/>
                  <a:cs typeface="Courier New" panose="02070309020205020404" pitchFamily="49" charset="0"/>
                </a:rPr>
                <a:t> localhost6 localhost6.localdomain6</a:t>
              </a:r>
            </a:p>
            <a:p>
              <a:pPr>
                <a:spcAft>
                  <a:spcPts val="300"/>
                </a:spcAft>
                <a:defRPr/>
              </a:pPr>
              <a:r>
                <a:rPr lang="en-US" altLang="zh-CN" sz="1300" dirty="0">
                  <a:latin typeface="Courier New" panose="02070309020205020404" pitchFamily="49" charset="0"/>
                  <a:ea typeface="+mn-ea"/>
                  <a:cs typeface="Courier New" panose="02070309020205020404" pitchFamily="49" charset="0"/>
                </a:rPr>
                <a:t>192.168.12.10 GBase-clienthost1</a:t>
              </a:r>
            </a:p>
            <a:p>
              <a:pPr>
                <a:spcAft>
                  <a:spcPts val="300"/>
                </a:spcAft>
                <a:defRPr/>
              </a:pPr>
              <a:r>
                <a:rPr lang="en-US" altLang="zh-CN" sz="1300" dirty="0">
                  <a:latin typeface="Courier New" panose="02070309020205020404" pitchFamily="49" charset="0"/>
                  <a:ea typeface="+mn-ea"/>
                  <a:cs typeface="Courier New" panose="02070309020205020404" pitchFamily="49" charset="0"/>
                </a:rPr>
                <a:t>192.168.12.205  GB8s</a:t>
              </a:r>
            </a:p>
          </p:txBody>
        </p:sp>
        <p:sp>
          <p:nvSpPr>
            <p:cNvPr id="6" name="TextBox 5"/>
            <p:cNvSpPr txBox="1"/>
            <p:nvPr/>
          </p:nvSpPr>
          <p:spPr>
            <a:xfrm>
              <a:off x="691902" y="4737633"/>
              <a:ext cx="8950862" cy="838691"/>
            </a:xfrm>
            <a:prstGeom prst="rect">
              <a:avLst/>
            </a:prstGeom>
            <a:noFill/>
            <a:ln>
              <a:solidFill>
                <a:schemeClr val="tx1"/>
              </a:solidFill>
            </a:ln>
          </p:spPr>
          <p:txBody>
            <a:bodyPr wrap="square">
              <a:spAutoFit/>
            </a:bodyPr>
            <a:lstStyle/>
            <a:p>
              <a:pPr marL="0" lvl="2">
                <a:spcAft>
                  <a:spcPts val="600"/>
                </a:spcAft>
                <a:defRPr/>
              </a:pPr>
              <a:r>
                <a:rPr lang="en-US" altLang="zh-CN" sz="1400" b="1" dirty="0">
                  <a:solidFill>
                    <a:srgbClr val="BE1007"/>
                  </a:solidFill>
                  <a:latin typeface="微软雅黑" panose="020B0503020204020204" pitchFamily="34" charset="-122"/>
                  <a:ea typeface="微软雅黑" panose="020B0503020204020204" pitchFamily="34" charset="-122"/>
                  <a:cs typeface="Courier New" panose="02070309020205020404" pitchFamily="49" charset="0"/>
                </a:rPr>
                <a:t>3</a:t>
              </a:r>
              <a:r>
                <a:rPr lang="en-US" altLang="zh-CN" sz="1400" b="1" dirty="0">
                  <a:solidFill>
                    <a:srgbClr val="BE1007"/>
                  </a:solidFill>
                  <a:latin typeface="Courier New" panose="02070309020205020404" pitchFamily="49" charset="0"/>
                  <a:ea typeface="+mn-ea"/>
                  <a:cs typeface="Courier New" panose="02070309020205020404" pitchFamily="49" charset="0"/>
                </a:rPr>
                <a:t>.</a:t>
              </a:r>
              <a:r>
                <a:rPr lang="zh-CN" altLang="en-US" sz="1400" b="1" dirty="0">
                  <a:solidFill>
                    <a:srgbClr val="BE1007"/>
                  </a:solidFill>
                  <a:latin typeface="微软雅黑" panose="020B0503020204020204" pitchFamily="34" charset="-122"/>
                  <a:ea typeface="微软雅黑" panose="020B0503020204020204" pitchFamily="34" charset="-122"/>
                </a:rPr>
                <a:t>服务器端</a:t>
              </a:r>
              <a:r>
                <a:rPr lang="en-US" altLang="zh-CN" sz="1400" b="1" dirty="0">
                  <a:solidFill>
                    <a:srgbClr val="BE1007"/>
                  </a:solidFill>
                  <a:latin typeface="微软雅黑" panose="020B0503020204020204" pitchFamily="34" charset="-122"/>
                  <a:ea typeface="微软雅黑" panose="020B0503020204020204" pitchFamily="34" charset="-122"/>
                </a:rPr>
                <a:t>——</a:t>
              </a:r>
              <a:r>
                <a:rPr lang="zh-CN" altLang="en-US" sz="1400" b="1" dirty="0">
                  <a:solidFill>
                    <a:srgbClr val="BE1007"/>
                  </a:solidFill>
                  <a:latin typeface="微软雅黑" panose="020B0503020204020204" pitchFamily="34" charset="-122"/>
                  <a:ea typeface="微软雅黑" panose="020B0503020204020204" pitchFamily="34" charset="-122"/>
                </a:rPr>
                <a:t>关闭防火墙、禁用 </a:t>
              </a:r>
              <a:r>
                <a:rPr lang="en-US" altLang="zh-CN" sz="1400" b="1" dirty="0" err="1">
                  <a:solidFill>
                    <a:srgbClr val="BE1007"/>
                  </a:solidFill>
                  <a:latin typeface="微软雅黑" panose="020B0503020204020204" pitchFamily="34" charset="-122"/>
                  <a:ea typeface="微软雅黑" panose="020B0503020204020204" pitchFamily="34" charset="-122"/>
                </a:rPr>
                <a:t>selinux</a:t>
              </a:r>
              <a:endParaRPr lang="en-US" altLang="zh-CN" sz="1400" b="1" dirty="0">
                <a:solidFill>
                  <a:srgbClr val="BE1007"/>
                </a:solidFill>
                <a:latin typeface="微软雅黑" panose="020B0503020204020204" pitchFamily="34" charset="-122"/>
                <a:ea typeface="微软雅黑" panose="020B0503020204020204" pitchFamily="34" charset="-122"/>
              </a:endParaRPr>
            </a:p>
            <a:p>
              <a:pPr>
                <a:spcAft>
                  <a:spcPts val="300"/>
                </a:spcAft>
                <a:defRPr/>
              </a:pPr>
              <a:r>
                <a:rPr lang="en-US" altLang="zh-CN" sz="1300" dirty="0">
                  <a:latin typeface="Courier New" panose="02070309020205020404" pitchFamily="49" charset="0"/>
                  <a:ea typeface="+mn-ea"/>
                  <a:cs typeface="Courier New" panose="02070309020205020404" pitchFamily="49" charset="0"/>
                </a:rPr>
                <a:t>[root@GB8s ~]# service </a:t>
              </a:r>
              <a:r>
                <a:rPr lang="en-US" altLang="zh-CN" sz="1300" dirty="0" err="1">
                  <a:latin typeface="Courier New" panose="02070309020205020404" pitchFamily="49" charset="0"/>
                  <a:ea typeface="+mn-ea"/>
                  <a:cs typeface="Courier New" panose="02070309020205020404" pitchFamily="49" charset="0"/>
                </a:rPr>
                <a:t>iptables</a:t>
              </a:r>
              <a:r>
                <a:rPr lang="en-US" altLang="zh-CN" sz="1300" dirty="0">
                  <a:latin typeface="Courier New" panose="02070309020205020404" pitchFamily="49" charset="0"/>
                  <a:ea typeface="+mn-ea"/>
                  <a:cs typeface="Courier New" panose="02070309020205020404" pitchFamily="49" charset="0"/>
                </a:rPr>
                <a:t> stop</a:t>
              </a:r>
            </a:p>
            <a:p>
              <a:pPr>
                <a:spcAft>
                  <a:spcPts val="300"/>
                </a:spcAft>
                <a:defRPr/>
              </a:pPr>
              <a:r>
                <a:rPr lang="en-US" altLang="zh-CN" sz="1300" dirty="0">
                  <a:latin typeface="Courier New" panose="02070309020205020404" pitchFamily="49" charset="0"/>
                  <a:ea typeface="+mn-ea"/>
                  <a:cs typeface="Courier New" panose="02070309020205020404" pitchFamily="49" charset="0"/>
                </a:rPr>
                <a:t>[</a:t>
              </a:r>
              <a:r>
                <a:rPr lang="en-US" altLang="zh-CN" sz="1300" dirty="0" err="1">
                  <a:latin typeface="Courier New" panose="02070309020205020404" pitchFamily="49" charset="0"/>
                  <a:ea typeface="+mn-ea"/>
                  <a:cs typeface="Courier New" panose="02070309020205020404" pitchFamily="49" charset="0"/>
                </a:rPr>
                <a:t>root@localhost</a:t>
              </a:r>
              <a:r>
                <a:rPr lang="en-US" altLang="zh-CN" sz="1300" dirty="0">
                  <a:latin typeface="Courier New" panose="02070309020205020404" pitchFamily="49" charset="0"/>
                  <a:ea typeface="+mn-ea"/>
                  <a:cs typeface="Courier New" panose="02070309020205020404" pitchFamily="49" charset="0"/>
                </a:rPr>
                <a:t> etc]# vi /etc/</a:t>
              </a:r>
              <a:r>
                <a:rPr lang="en-US" altLang="zh-CN" sz="1300" dirty="0" err="1">
                  <a:latin typeface="Courier New" panose="02070309020205020404" pitchFamily="49" charset="0"/>
                  <a:ea typeface="+mn-ea"/>
                  <a:cs typeface="Courier New" panose="02070309020205020404" pitchFamily="49" charset="0"/>
                </a:rPr>
                <a:t>sysconfig/selinux</a:t>
              </a:r>
              <a:r>
                <a:rPr lang="en-US" altLang="zh-CN" sz="1300" dirty="0">
                  <a:latin typeface="Courier New" panose="02070309020205020404" pitchFamily="49" charset="0"/>
                  <a:ea typeface="+mn-ea"/>
                  <a:cs typeface="Courier New" panose="02070309020205020404" pitchFamily="49" charset="0"/>
                </a:rPr>
                <a:t>    </a:t>
              </a:r>
              <a:r>
                <a:rPr lang="en-US" altLang="zh-CN" sz="1400" b="1" dirty="0">
                  <a:latin typeface="Courier New" panose="02070309020205020404" pitchFamily="49" charset="0"/>
                  <a:ea typeface="+mn-ea"/>
                  <a:cs typeface="Courier New" panose="02070309020205020404" pitchFamily="49" charset="0"/>
                </a:rPr>
                <a:t>//</a:t>
              </a:r>
              <a:r>
                <a:rPr lang="zh-CN" altLang="en-US" sz="1400" b="1" dirty="0">
                  <a:latin typeface="微软雅黑" panose="020B0503020204020204" pitchFamily="34" charset="-122"/>
                  <a:ea typeface="微软雅黑" panose="020B0503020204020204" pitchFamily="34" charset="-122"/>
                  <a:cs typeface="Courier New" panose="02070309020205020404" pitchFamily="49" charset="0"/>
                </a:rPr>
                <a:t>设置 </a:t>
              </a:r>
              <a:r>
                <a:rPr lang="en-US" altLang="zh-CN" sz="1400" b="1" dirty="0" err="1">
                  <a:latin typeface="微软雅黑" panose="020B0503020204020204" pitchFamily="34" charset="-122"/>
                  <a:ea typeface="微软雅黑" panose="020B0503020204020204" pitchFamily="34" charset="-122"/>
                  <a:cs typeface="Courier New" panose="02070309020205020404" pitchFamily="49" charset="0"/>
                </a:rPr>
                <a:t>selinux</a:t>
              </a:r>
              <a:r>
                <a:rPr lang="en-US" altLang="zh-CN" sz="1400" b="1" dirty="0">
                  <a:latin typeface="微软雅黑" panose="020B0503020204020204" pitchFamily="34" charset="-122"/>
                  <a:ea typeface="微软雅黑" panose="020B0503020204020204" pitchFamily="34" charset="-122"/>
                  <a:cs typeface="Courier New" panose="02070309020205020404" pitchFamily="49" charset="0"/>
                </a:rPr>
                <a:t>=disabled</a:t>
              </a:r>
            </a:p>
          </p:txBody>
        </p:sp>
        <p:sp>
          <p:nvSpPr>
            <p:cNvPr id="8" name="TextBox 7"/>
            <p:cNvSpPr txBox="1"/>
            <p:nvPr/>
          </p:nvSpPr>
          <p:spPr>
            <a:xfrm>
              <a:off x="704602" y="5673348"/>
              <a:ext cx="8950037" cy="838691"/>
            </a:xfrm>
            <a:prstGeom prst="rect">
              <a:avLst/>
            </a:prstGeom>
            <a:noFill/>
            <a:ln>
              <a:solidFill>
                <a:schemeClr val="tx1"/>
              </a:solidFill>
            </a:ln>
          </p:spPr>
          <p:txBody>
            <a:bodyPr wrap="square">
              <a:spAutoFit/>
            </a:bodyPr>
            <a:lstStyle/>
            <a:p>
              <a:pPr marL="0" lvl="2">
                <a:spcAft>
                  <a:spcPts val="600"/>
                </a:spcAft>
                <a:defRPr/>
              </a:pPr>
              <a:r>
                <a:rPr lang="en-US" altLang="zh-CN" sz="1400" b="1" dirty="0">
                  <a:solidFill>
                    <a:srgbClr val="BE1007"/>
                  </a:solidFill>
                  <a:latin typeface="微软雅黑" panose="020B0503020204020204" pitchFamily="34" charset="-122"/>
                  <a:ea typeface="微软雅黑" panose="020B0503020204020204" pitchFamily="34" charset="-122"/>
                </a:rPr>
                <a:t>4. </a:t>
              </a:r>
              <a:r>
                <a:rPr lang="zh-CN" altLang="en-US" sz="1400" b="1" dirty="0">
                  <a:solidFill>
                    <a:srgbClr val="BE1007"/>
                  </a:solidFill>
                  <a:latin typeface="微软雅黑" panose="020B0503020204020204" pitchFamily="34" charset="-122"/>
                  <a:ea typeface="微软雅黑" panose="020B0503020204020204" pitchFamily="34" charset="-122"/>
                </a:rPr>
                <a:t>客户端</a:t>
              </a:r>
              <a:r>
                <a:rPr lang="en-US" altLang="zh-CN" sz="1400" b="1" dirty="0">
                  <a:solidFill>
                    <a:srgbClr val="BE1007"/>
                  </a:solidFill>
                  <a:latin typeface="微软雅黑" panose="020B0503020204020204" pitchFamily="34" charset="-122"/>
                  <a:ea typeface="微软雅黑" panose="020B0503020204020204" pitchFamily="34" charset="-122"/>
                </a:rPr>
                <a:t>——</a:t>
              </a:r>
              <a:r>
                <a:rPr lang="zh-CN" altLang="en-US" sz="1400" b="1" dirty="0">
                  <a:solidFill>
                    <a:srgbClr val="BE1007"/>
                  </a:solidFill>
                  <a:latin typeface="微软雅黑" panose="020B0503020204020204" pitchFamily="34" charset="-122"/>
                  <a:ea typeface="微软雅黑" panose="020B0503020204020204" pitchFamily="34" charset="-122"/>
                </a:rPr>
                <a:t>关闭防火墙、禁用 </a:t>
              </a:r>
              <a:r>
                <a:rPr lang="en-US" altLang="zh-CN" sz="1400" b="1" dirty="0" err="1">
                  <a:solidFill>
                    <a:srgbClr val="BE1007"/>
                  </a:solidFill>
                  <a:latin typeface="微软雅黑" panose="020B0503020204020204" pitchFamily="34" charset="-122"/>
                  <a:ea typeface="微软雅黑" panose="020B0503020204020204" pitchFamily="34" charset="-122"/>
                </a:rPr>
                <a:t>selinux</a:t>
              </a:r>
              <a:endParaRPr lang="en-US" altLang="zh-CN" sz="1400" b="1" dirty="0">
                <a:solidFill>
                  <a:srgbClr val="BE1007"/>
                </a:solidFill>
                <a:latin typeface="微软雅黑" panose="020B0503020204020204" pitchFamily="34" charset="-122"/>
                <a:ea typeface="微软雅黑" panose="020B0503020204020204" pitchFamily="34" charset="-122"/>
              </a:endParaRPr>
            </a:p>
            <a:p>
              <a:pPr>
                <a:spcAft>
                  <a:spcPts val="300"/>
                </a:spcAft>
                <a:defRPr/>
              </a:pPr>
              <a:r>
                <a:rPr lang="en-US" altLang="zh-CN" sz="1300" dirty="0">
                  <a:latin typeface="Courier New" panose="02070309020205020404" pitchFamily="49" charset="0"/>
                  <a:ea typeface="+mn-ea"/>
                  <a:cs typeface="Courier New" panose="02070309020205020404" pitchFamily="49" charset="0"/>
                </a:rPr>
                <a:t>[root@GBase-Clienthost1 ~]# service </a:t>
              </a:r>
              <a:r>
                <a:rPr lang="en-US" altLang="zh-CN" sz="1300" dirty="0" err="1">
                  <a:latin typeface="Courier New" panose="02070309020205020404" pitchFamily="49" charset="0"/>
                  <a:ea typeface="+mn-ea"/>
                  <a:cs typeface="Courier New" panose="02070309020205020404" pitchFamily="49" charset="0"/>
                </a:rPr>
                <a:t>iptables</a:t>
              </a:r>
              <a:r>
                <a:rPr lang="en-US" altLang="zh-CN" sz="1300" dirty="0">
                  <a:latin typeface="Courier New" panose="02070309020205020404" pitchFamily="49" charset="0"/>
                  <a:ea typeface="+mn-ea"/>
                  <a:cs typeface="Courier New" panose="02070309020205020404" pitchFamily="49" charset="0"/>
                </a:rPr>
                <a:t> stop</a:t>
              </a:r>
            </a:p>
            <a:p>
              <a:pPr>
                <a:spcAft>
                  <a:spcPts val="300"/>
                </a:spcAft>
                <a:defRPr/>
              </a:pPr>
              <a:r>
                <a:rPr lang="en-US" altLang="zh-CN" sz="1300" dirty="0">
                  <a:latin typeface="Courier New" panose="02070309020205020404" pitchFamily="49" charset="0"/>
                  <a:ea typeface="+mn-ea"/>
                  <a:cs typeface="Courier New" panose="02070309020205020404" pitchFamily="49" charset="0"/>
                </a:rPr>
                <a:t>[</a:t>
              </a:r>
              <a:r>
                <a:rPr lang="en-US" altLang="zh-CN" sz="1300" dirty="0" err="1">
                  <a:latin typeface="Courier New" panose="02070309020205020404" pitchFamily="49" charset="0"/>
                  <a:ea typeface="+mn-ea"/>
                  <a:cs typeface="Courier New" panose="02070309020205020404" pitchFamily="49" charset="0"/>
                </a:rPr>
                <a:t>root@localhost</a:t>
              </a:r>
              <a:r>
                <a:rPr lang="en-US" altLang="zh-CN" sz="1300" dirty="0">
                  <a:latin typeface="Courier New" panose="02070309020205020404" pitchFamily="49" charset="0"/>
                  <a:ea typeface="+mn-ea"/>
                  <a:cs typeface="Courier New" panose="02070309020205020404" pitchFamily="49" charset="0"/>
                </a:rPr>
                <a:t> etc]# vi /etc/</a:t>
              </a:r>
              <a:r>
                <a:rPr lang="en-US" altLang="zh-CN" sz="1300" dirty="0" err="1">
                  <a:latin typeface="Courier New" panose="02070309020205020404" pitchFamily="49" charset="0"/>
                  <a:ea typeface="+mn-ea"/>
                  <a:cs typeface="Courier New" panose="02070309020205020404" pitchFamily="49" charset="0"/>
                </a:rPr>
                <a:t>sysconfig/selinux</a:t>
              </a:r>
              <a:r>
                <a:rPr lang="en-US" altLang="zh-CN" sz="1300" dirty="0">
                  <a:latin typeface="Courier New" panose="02070309020205020404" pitchFamily="49" charset="0"/>
                  <a:ea typeface="+mn-ea"/>
                  <a:cs typeface="Courier New" panose="02070309020205020404" pitchFamily="49" charset="0"/>
                </a:rPr>
                <a:t>    </a:t>
              </a:r>
              <a:r>
                <a:rPr lang="en-US" altLang="zh-CN" sz="1400" b="1" dirty="0">
                  <a:latin typeface="Courier New" panose="02070309020205020404" pitchFamily="49" charset="0"/>
                  <a:ea typeface="+mn-ea"/>
                  <a:cs typeface="Courier New" panose="02070309020205020404" pitchFamily="49" charset="0"/>
                </a:rPr>
                <a:t>//</a:t>
              </a:r>
              <a:r>
                <a:rPr lang="zh-CN" altLang="en-US" sz="1400" b="1" dirty="0">
                  <a:latin typeface="微软雅黑" panose="020B0503020204020204" pitchFamily="34" charset="-122"/>
                  <a:ea typeface="微软雅黑" panose="020B0503020204020204" pitchFamily="34" charset="-122"/>
                  <a:cs typeface="Courier New" panose="02070309020205020404" pitchFamily="49" charset="0"/>
                </a:rPr>
                <a:t>设置 </a:t>
              </a:r>
              <a:r>
                <a:rPr lang="en-US" altLang="zh-CN" sz="1400" b="1" dirty="0" err="1">
                  <a:latin typeface="微软雅黑" panose="020B0503020204020204" pitchFamily="34" charset="-122"/>
                  <a:ea typeface="微软雅黑" panose="020B0503020204020204" pitchFamily="34" charset="-122"/>
                  <a:cs typeface="Courier New" panose="02070309020205020404" pitchFamily="49" charset="0"/>
                </a:rPr>
                <a:t>selinux</a:t>
              </a:r>
              <a:r>
                <a:rPr lang="en-US" altLang="zh-CN" sz="1400" b="1" dirty="0">
                  <a:latin typeface="微软雅黑" panose="020B0503020204020204" pitchFamily="34" charset="-122"/>
                  <a:ea typeface="微软雅黑" panose="020B0503020204020204" pitchFamily="34" charset="-122"/>
                  <a:cs typeface="Courier New" panose="02070309020205020404" pitchFamily="49" charset="0"/>
                </a:rPr>
                <a:t>=disabled</a:t>
              </a:r>
            </a:p>
          </p:txBody>
        </p:sp>
      </p:gr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目标</a:t>
            </a:r>
          </a:p>
        </p:txBody>
      </p:sp>
      <p:sp>
        <p:nvSpPr>
          <p:cNvPr id="3" name="TextBox 2"/>
          <p:cNvSpPr txBox="1"/>
          <p:nvPr/>
        </p:nvSpPr>
        <p:spPr bwMode="auto">
          <a:xfrm>
            <a:off x="1000459" y="1269366"/>
            <a:ext cx="8935111" cy="4419671"/>
          </a:xfrm>
          <a:prstGeom prst="rect">
            <a:avLst/>
          </a:prstGeom>
          <a:noFill/>
          <a:ln w="9525">
            <a:noFill/>
            <a:miter lim="800000"/>
          </a:ln>
        </p:spPr>
        <p:txBody>
          <a:bodyPr wrap="square" rtlCol="0" anchor="b">
            <a:spAutoFit/>
          </a:bodyPr>
          <a:lstStyle/>
          <a:p>
            <a:pPr>
              <a:lnSpc>
                <a:spcPct val="150000"/>
              </a:lnSpc>
              <a:spcBef>
                <a:spcPct val="20000"/>
              </a:spcBef>
              <a:buClr>
                <a:srgbClr val="BE1007"/>
              </a:buClr>
              <a:buFont typeface="Arial" panose="020B0604020202020204" pitchFamily="34" charset="0"/>
              <a:buChar char="•"/>
            </a:pPr>
            <a:r>
              <a:rPr lang="zh-CN" altLang="en-US" sz="2000" kern="0" dirty="0">
                <a:latin typeface="微软雅黑" panose="020B0503020204020204" pitchFamily="34" charset="-122"/>
                <a:ea typeface="微软雅黑" panose="020B0503020204020204" pitchFamily="34" charset="-122"/>
                <a:cs typeface="+mj-cs"/>
              </a:rPr>
              <a:t> 了解什么是 </a:t>
            </a:r>
            <a:r>
              <a:rPr lang="en-US" altLang="zh-CN" sz="2000" kern="0" dirty="0">
                <a:latin typeface="微软雅黑" panose="020B0503020204020204" pitchFamily="34" charset="-122"/>
                <a:ea typeface="微软雅黑" panose="020B0503020204020204" pitchFamily="34" charset="-122"/>
                <a:cs typeface="+mj-cs"/>
              </a:rPr>
              <a:t>DB-Access </a:t>
            </a:r>
          </a:p>
          <a:p>
            <a:pPr>
              <a:lnSpc>
                <a:spcPct val="150000"/>
              </a:lnSpc>
              <a:spcBef>
                <a:spcPct val="20000"/>
              </a:spcBef>
              <a:buClr>
                <a:srgbClr val="BE1007"/>
              </a:buClr>
              <a:buFont typeface="Arial" panose="020B0604020202020204" pitchFamily="34" charset="0"/>
              <a:buChar char="•"/>
            </a:pPr>
            <a:r>
              <a:rPr lang="zh-CN" altLang="en-US" sz="2000" kern="0" dirty="0">
                <a:latin typeface="微软雅黑" panose="020B0503020204020204" pitchFamily="34" charset="-122"/>
                <a:ea typeface="微软雅黑" panose="020B0503020204020204" pitchFamily="34" charset="-122"/>
                <a:cs typeface="+mj-cs"/>
              </a:rPr>
              <a:t>  学会如何调用 </a:t>
            </a:r>
            <a:r>
              <a:rPr lang="en-US" altLang="zh-CN" sz="2000" kern="0" dirty="0">
                <a:latin typeface="微软雅黑" panose="020B0503020204020204" pitchFamily="34" charset="-122"/>
                <a:ea typeface="微软雅黑" panose="020B0503020204020204" pitchFamily="34" charset="-122"/>
                <a:cs typeface="+mj-cs"/>
              </a:rPr>
              <a:t>DB-Access </a:t>
            </a:r>
          </a:p>
          <a:p>
            <a:pPr>
              <a:lnSpc>
                <a:spcPct val="150000"/>
              </a:lnSpc>
              <a:spcBef>
                <a:spcPct val="20000"/>
              </a:spcBef>
              <a:buClr>
                <a:srgbClr val="BE1007"/>
              </a:buClr>
              <a:buFont typeface="Arial" panose="020B0604020202020204" pitchFamily="34" charset="0"/>
              <a:buChar char="•"/>
            </a:pPr>
            <a:r>
              <a:rPr lang="en-US" altLang="zh-CN" sz="2000" kern="0" dirty="0">
                <a:latin typeface="微软雅黑" panose="020B0503020204020204" pitchFamily="34" charset="-122"/>
                <a:ea typeface="微软雅黑" panose="020B0503020204020204" pitchFamily="34" charset="-122"/>
                <a:cs typeface="+mj-cs"/>
              </a:rPr>
              <a:t>  </a:t>
            </a:r>
            <a:r>
              <a:rPr lang="zh-CN" altLang="en-US" sz="2000" kern="0" dirty="0">
                <a:latin typeface="微软雅黑" panose="020B0503020204020204" pitchFamily="34" charset="-122"/>
                <a:ea typeface="微软雅黑" panose="020B0503020204020204" pitchFamily="34" charset="-122"/>
                <a:cs typeface="+mj-cs"/>
              </a:rPr>
              <a:t>掌握 </a:t>
            </a:r>
            <a:r>
              <a:rPr lang="en-US" altLang="zh-CN" sz="2000" kern="0" dirty="0">
                <a:latin typeface="微软雅黑" panose="020B0503020204020204" pitchFamily="34" charset="-122"/>
                <a:ea typeface="微软雅黑" panose="020B0503020204020204" pitchFamily="34" charset="-122"/>
                <a:cs typeface="+mj-cs"/>
              </a:rPr>
              <a:t>DB-Access </a:t>
            </a:r>
            <a:r>
              <a:rPr lang="zh-CN" altLang="en-US" sz="2000" kern="0" dirty="0">
                <a:latin typeface="微软雅黑" panose="020B0503020204020204" pitchFamily="34" charset="-122"/>
                <a:ea typeface="微软雅黑" panose="020B0503020204020204" pitchFamily="34" charset="-122"/>
                <a:cs typeface="+mj-cs"/>
              </a:rPr>
              <a:t>的使用方法及基本命令</a:t>
            </a:r>
            <a:endParaRPr lang="en-US" altLang="zh-CN" sz="2000" kern="0" dirty="0">
              <a:latin typeface="微软雅黑" panose="020B0503020204020204" pitchFamily="34" charset="-122"/>
              <a:ea typeface="微软雅黑" panose="020B0503020204020204" pitchFamily="34" charset="-122"/>
              <a:cs typeface="+mj-cs"/>
            </a:endParaRPr>
          </a:p>
          <a:p>
            <a:pPr>
              <a:lnSpc>
                <a:spcPct val="150000"/>
              </a:lnSpc>
              <a:spcBef>
                <a:spcPct val="20000"/>
              </a:spcBef>
              <a:buClr>
                <a:srgbClr val="BE1007"/>
              </a:buClr>
              <a:buFont typeface="Arial" panose="020B0604020202020204" pitchFamily="34" charset="0"/>
              <a:buChar char="•"/>
            </a:pPr>
            <a:r>
              <a:rPr lang="zh-CN" altLang="en-US" sz="2000" kern="0" dirty="0">
                <a:latin typeface="微软雅黑" panose="020B0503020204020204" pitchFamily="34" charset="-122"/>
                <a:ea typeface="微软雅黑" panose="020B0503020204020204" pitchFamily="34" charset="-122"/>
                <a:cs typeface="+mj-cs"/>
              </a:rPr>
              <a:t>  掌握多客户端 </a:t>
            </a:r>
            <a:r>
              <a:rPr lang="en-US" altLang="zh-CN" sz="2000" kern="0" dirty="0">
                <a:latin typeface="微软雅黑" panose="020B0503020204020204" pitchFamily="34" charset="-122"/>
                <a:ea typeface="微软雅黑" panose="020B0503020204020204" pitchFamily="34" charset="-122"/>
                <a:cs typeface="+mj-cs"/>
              </a:rPr>
              <a:t>DB-Access  </a:t>
            </a:r>
            <a:r>
              <a:rPr lang="zh-CN" altLang="en-US" sz="2000" kern="0" dirty="0">
                <a:latin typeface="微软雅黑" panose="020B0503020204020204" pitchFamily="34" charset="-122"/>
                <a:ea typeface="微软雅黑" panose="020B0503020204020204" pitchFamily="34" charset="-122"/>
                <a:cs typeface="+mj-cs"/>
              </a:rPr>
              <a:t>连接数据库的方法</a:t>
            </a:r>
            <a:endParaRPr lang="en-US" altLang="zh-CN" sz="2000" kern="0" dirty="0">
              <a:latin typeface="微软雅黑" panose="020B0503020204020204" pitchFamily="34" charset="-122"/>
              <a:ea typeface="微软雅黑" panose="020B0503020204020204" pitchFamily="34" charset="-122"/>
              <a:cs typeface="+mj-cs"/>
            </a:endParaRPr>
          </a:p>
          <a:p>
            <a:pPr>
              <a:lnSpc>
                <a:spcPct val="150000"/>
              </a:lnSpc>
              <a:spcBef>
                <a:spcPct val="20000"/>
              </a:spcBef>
              <a:buClr>
                <a:srgbClr val="BE1007"/>
              </a:buClr>
              <a:buFont typeface="Arial" panose="020B0604020202020204" pitchFamily="34" charset="0"/>
              <a:buChar char="•"/>
            </a:pPr>
            <a:r>
              <a:rPr lang="zh-CN" altLang="en-US" sz="2000" kern="0" dirty="0">
                <a:latin typeface="微软雅黑" panose="020B0503020204020204" pitchFamily="34" charset="-122"/>
                <a:ea typeface="微软雅黑" panose="020B0503020204020204" pitchFamily="34" charset="-122"/>
              </a:rPr>
              <a:t>  学会创建和使用演示数据库</a:t>
            </a:r>
            <a:endParaRPr lang="en-US" altLang="zh-CN" sz="2000" kern="0" dirty="0">
              <a:latin typeface="微软雅黑" panose="020B0503020204020204" pitchFamily="34" charset="-122"/>
              <a:ea typeface="微软雅黑" panose="020B0503020204020204" pitchFamily="34" charset="-122"/>
              <a:cs typeface="+mj-cs"/>
            </a:endParaRPr>
          </a:p>
          <a:p>
            <a:pPr>
              <a:spcBef>
                <a:spcPct val="20000"/>
              </a:spcBef>
              <a:buClr>
                <a:schemeClr val="hlink"/>
              </a:buClr>
              <a:buFont typeface="Wingdings" panose="05000000000000000000" pitchFamily="2" charset="2"/>
              <a:buNone/>
            </a:pPr>
            <a:endParaRPr lang="en-US" altLang="zh-CN" sz="3200" b="1" kern="0" dirty="0">
              <a:solidFill>
                <a:srgbClr val="C00000"/>
              </a:solidFill>
              <a:latin typeface="微软雅黑" panose="020B0503020204020204" pitchFamily="34" charset="-122"/>
              <a:ea typeface="微软雅黑" panose="020B0503020204020204" pitchFamily="34" charset="-122"/>
              <a:cs typeface="+mj-cs"/>
            </a:endParaRPr>
          </a:p>
          <a:p>
            <a:pPr>
              <a:spcBef>
                <a:spcPct val="20000"/>
              </a:spcBef>
              <a:buClr>
                <a:schemeClr val="hlink"/>
              </a:buClr>
              <a:buFont typeface="Wingdings" panose="05000000000000000000" pitchFamily="2" charset="2"/>
              <a:buNone/>
            </a:pPr>
            <a:endParaRPr lang="en-US" altLang="zh-CN" sz="3200" b="1" kern="0" dirty="0">
              <a:solidFill>
                <a:srgbClr val="C00000"/>
              </a:solidFill>
              <a:latin typeface="微软雅黑" panose="020B0503020204020204" pitchFamily="34" charset="-122"/>
              <a:ea typeface="微软雅黑" panose="020B0503020204020204" pitchFamily="34" charset="-122"/>
              <a:cs typeface="+mj-cs"/>
            </a:endParaRPr>
          </a:p>
          <a:p>
            <a:pPr>
              <a:spcBef>
                <a:spcPct val="20000"/>
              </a:spcBef>
              <a:buClr>
                <a:schemeClr val="hlink"/>
              </a:buClr>
              <a:buFont typeface="Wingdings" panose="05000000000000000000" pitchFamily="2" charset="2"/>
              <a:buNone/>
            </a:pPr>
            <a:endParaRPr lang="zh-CN" altLang="en-US" sz="3200" b="1" kern="0" dirty="0">
              <a:solidFill>
                <a:srgbClr val="C00000"/>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dbaccess </a:t>
            </a:r>
            <a:r>
              <a:rPr lang="zh-CN" altLang="en-US" dirty="0"/>
              <a:t>连入服务器示例（</a:t>
            </a:r>
            <a:r>
              <a:rPr lang="en-US" altLang="zh-CN" dirty="0"/>
              <a:t>1</a:t>
            </a:r>
            <a:r>
              <a:rPr lang="zh-CN" altLang="en-US" dirty="0"/>
              <a:t>）</a:t>
            </a:r>
          </a:p>
        </p:txBody>
      </p:sp>
      <p:sp>
        <p:nvSpPr>
          <p:cNvPr id="3" name="内容占位符 2"/>
          <p:cNvSpPr txBox="1"/>
          <p:nvPr/>
        </p:nvSpPr>
        <p:spPr>
          <a:xfrm>
            <a:off x="762000" y="1158528"/>
            <a:ext cx="10236200" cy="5204172"/>
          </a:xfrm>
          <a:prstGeom prst="rect">
            <a:avLst/>
          </a:prstGeom>
        </p:spPr>
        <p:txBody>
          <a:bodyPr>
            <a:normAutofit/>
          </a:body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宋体" panose="02010600030101010101" pitchFamily="2" charset="-122"/>
              </a:rPr>
              <a:t>范例一：客户端</a:t>
            </a:r>
            <a:r>
              <a:rPr kumimoji="0" lang="zh-CN" altLang="en-US" sz="2000" b="1" i="0" u="none" strike="noStrike" kern="1200" cap="none" spc="0" normalizeH="0" noProof="0" dirty="0">
                <a:ln>
                  <a:noFill/>
                </a:ln>
                <a:solidFill>
                  <a:srgbClr val="C00000"/>
                </a:solidFill>
                <a:effectLst/>
                <a:uLnTx/>
                <a:uFillTx/>
                <a:latin typeface="微软雅黑" panose="020B0503020204020204" pitchFamily="34" charset="-122"/>
                <a:ea typeface="微软雅黑" panose="020B0503020204020204" pitchFamily="34" charset="-122"/>
                <a:cs typeface="宋体" panose="02010600030101010101" pitchFamily="2" charset="-122"/>
              </a:rPr>
              <a:t> </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宋体" panose="02010600030101010101" pitchFamily="2" charset="-122"/>
              </a:rPr>
              <a:t> dbaccess </a:t>
            </a:r>
            <a:r>
              <a:rPr lang="zh-CN" altLang="en-US" sz="2000" b="1" dirty="0">
                <a:solidFill>
                  <a:srgbClr val="C00000"/>
                </a:solidFill>
                <a:latin typeface="微软雅黑" panose="020B0503020204020204" pitchFamily="34" charset="-122"/>
                <a:ea typeface="微软雅黑" panose="020B0503020204020204" pitchFamily="34" charset="-122"/>
                <a:cs typeface="宋体" panose="02010600030101010101" pitchFamily="2" charset="-122"/>
              </a:rPr>
              <a:t>连入</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宋体" panose="02010600030101010101" pitchFamily="2" charset="-122"/>
              </a:rPr>
              <a:t>服务器</a:t>
            </a:r>
            <a:endPar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endParaRPr kumimoji="0" lang="en-US" altLang="zh-CN" sz="2800" b="0" i="0" u="none" strike="noStrike" kern="1200" cap="none" spc="0" normalizeH="0" baseline="0" noProof="0" dirty="0">
              <a:ln>
                <a:noFill/>
              </a:ln>
              <a:solidFill>
                <a:schemeClr val="tx1"/>
              </a:solidFill>
              <a:effectLst/>
              <a:uLnTx/>
              <a:uFillTx/>
              <a:latin typeface="+mn-lt"/>
              <a:ea typeface="+mn-ea"/>
              <a:cs typeface="宋体" panose="02010600030101010101" pitchFamily="2" charset="-122"/>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TextBox 3"/>
          <p:cNvSpPr txBox="1"/>
          <p:nvPr/>
        </p:nvSpPr>
        <p:spPr>
          <a:xfrm>
            <a:off x="895102" y="2223033"/>
            <a:ext cx="9366498" cy="984885"/>
          </a:xfrm>
          <a:prstGeom prst="rect">
            <a:avLst/>
          </a:prstGeom>
          <a:noFill/>
          <a:ln>
            <a:solidFill>
              <a:schemeClr val="tx1"/>
            </a:solidFill>
          </a:ln>
        </p:spPr>
        <p:txBody>
          <a:bodyPr wrap="square">
            <a:spAutoFit/>
          </a:bodyPr>
          <a:lstStyle/>
          <a:p>
            <a:pPr>
              <a:spcAft>
                <a:spcPts val="600"/>
              </a:spcAft>
              <a:buFont typeface="Times New Roman" panose="02020603050405020304" pitchFamily="18" charset="0"/>
              <a:buNone/>
              <a:defRPr/>
            </a:pPr>
            <a:r>
              <a:rPr lang="en-US" altLang="zh-CN" sz="1600" b="0" dirty="0">
                <a:latin typeface="Courier New" panose="02070309020205020404" pitchFamily="49" charset="0"/>
                <a:ea typeface="+mn-ea"/>
                <a:cs typeface="Courier New" panose="02070309020205020404" pitchFamily="49" charset="0"/>
              </a:rPr>
              <a:t>CONNECTION:   </a:t>
            </a:r>
            <a:r>
              <a:rPr lang="en-US" altLang="zh-CN" sz="1600" b="0" u="sng" dirty="0">
                <a:solidFill>
                  <a:srgbClr val="0070C0"/>
                </a:solidFill>
                <a:latin typeface="Courier New" panose="02070309020205020404" pitchFamily="49" charset="0"/>
                <a:ea typeface="+mn-ea"/>
                <a:cs typeface="Courier New" panose="02070309020205020404" pitchFamily="49" charset="0"/>
              </a:rPr>
              <a:t>Connect </a:t>
            </a:r>
            <a:r>
              <a:rPr lang="en-US" altLang="zh-CN" sz="1600" b="0" dirty="0">
                <a:latin typeface="Courier New" panose="02070309020205020404" pitchFamily="49" charset="0"/>
                <a:ea typeface="+mn-ea"/>
                <a:cs typeface="Courier New" panose="02070309020205020404" pitchFamily="49" charset="0"/>
              </a:rPr>
              <a:t> Disconnect  Exit </a:t>
            </a:r>
          </a:p>
          <a:p>
            <a:pPr>
              <a:spcAft>
                <a:spcPts val="600"/>
              </a:spcAft>
              <a:buFont typeface="Times New Roman" panose="02020603050405020304" pitchFamily="18" charset="0"/>
              <a:buNone/>
              <a:defRPr/>
            </a:pPr>
            <a:r>
              <a:rPr lang="en-US" altLang="zh-CN" sz="1600" b="0" dirty="0">
                <a:latin typeface="Courier New" panose="02070309020205020404" pitchFamily="49" charset="0"/>
                <a:ea typeface="+mn-ea"/>
                <a:cs typeface="Courier New" panose="02070309020205020404" pitchFamily="49" charset="0"/>
              </a:rPr>
              <a:t>Connect to a database environment.</a:t>
            </a:r>
          </a:p>
          <a:p>
            <a:pPr>
              <a:spcAft>
                <a:spcPts val="600"/>
              </a:spcAft>
              <a:buFont typeface="Times New Roman" panose="02020603050405020304" pitchFamily="18" charset="0"/>
              <a:buNone/>
              <a:defRPr/>
            </a:pPr>
            <a:r>
              <a:rPr lang="en-US" altLang="zh-CN" sz="1600" b="0" dirty="0">
                <a:latin typeface="Courier New" panose="02070309020205020404" pitchFamily="49" charset="0"/>
                <a:ea typeface="+mn-ea"/>
                <a:cs typeface="Courier New" panose="02070309020205020404" pitchFamily="49" charset="0"/>
              </a:rPr>
              <a:t>----------------------------------- Press CTRL-W for Help --------</a:t>
            </a:r>
          </a:p>
        </p:txBody>
      </p:sp>
      <p:sp>
        <p:nvSpPr>
          <p:cNvPr id="5" name="TextBox 4"/>
          <p:cNvSpPr txBox="1">
            <a:spLocks noChangeArrowheads="1"/>
          </p:cNvSpPr>
          <p:nvPr/>
        </p:nvSpPr>
        <p:spPr bwMode="auto">
          <a:xfrm>
            <a:off x="895102" y="3866095"/>
            <a:ext cx="9353798" cy="1631216"/>
          </a:xfrm>
          <a:prstGeom prst="rect">
            <a:avLst/>
          </a:prstGeom>
          <a:noFill/>
          <a:ln w="9525">
            <a:solidFill>
              <a:schemeClr val="tx1"/>
            </a:solidFill>
            <a:miter lim="800000"/>
          </a:ln>
        </p:spPr>
        <p:txBody>
          <a:bodyPr wrap="square">
            <a:spAutoFit/>
          </a:bodyPr>
          <a:lstStyle/>
          <a:p>
            <a:pPr>
              <a:spcAft>
                <a:spcPts val="600"/>
              </a:spcAft>
            </a:pPr>
            <a:r>
              <a:rPr lang="en-US" altLang="zh-CN" sz="1600" b="0" dirty="0">
                <a:latin typeface="Courier New" panose="02070309020205020404" pitchFamily="49" charset="0"/>
                <a:ea typeface="Tahoma" panose="020B0604030504040204" pitchFamily="34" charset="0"/>
                <a:cs typeface="Courier New" panose="02070309020205020404" pitchFamily="49" charset="0"/>
              </a:rPr>
              <a:t>SELECT DATABASE SERVER &gt;&gt;</a:t>
            </a:r>
          </a:p>
          <a:p>
            <a:pPr>
              <a:spcAft>
                <a:spcPts val="600"/>
              </a:spcAft>
            </a:pPr>
            <a:r>
              <a:rPr lang="en-US" altLang="zh-CN" sz="1600" b="0" dirty="0">
                <a:latin typeface="Courier New" panose="02070309020205020404" pitchFamily="49" charset="0"/>
                <a:ea typeface="Tahoma" panose="020B0604030504040204" pitchFamily="34" charset="0"/>
                <a:cs typeface="Courier New" panose="02070309020205020404" pitchFamily="49" charset="0"/>
              </a:rPr>
              <a:t>Select a server with the Arrow Keys, or enter a name, then press Return.</a:t>
            </a:r>
          </a:p>
          <a:p>
            <a:pPr>
              <a:spcAft>
                <a:spcPts val="600"/>
              </a:spcAft>
            </a:pPr>
            <a:r>
              <a:rPr lang="en-US" altLang="zh-CN" sz="1600" b="0" dirty="0">
                <a:latin typeface="Courier New" panose="02070309020205020404" pitchFamily="49" charset="0"/>
                <a:ea typeface="Tahoma" panose="020B0604030504040204" pitchFamily="34" charset="0"/>
                <a:cs typeface="Courier New" panose="02070309020205020404" pitchFamily="49" charset="0"/>
              </a:rPr>
              <a:t>----------------------------------------- Press CTRL-W for Help --------</a:t>
            </a:r>
          </a:p>
          <a:p>
            <a:pPr>
              <a:spcAft>
                <a:spcPts val="600"/>
              </a:spcAft>
            </a:pPr>
            <a:r>
              <a:rPr lang="en-US" altLang="zh-CN" sz="1600" b="0" dirty="0">
                <a:latin typeface="Courier New" panose="02070309020205020404" pitchFamily="49" charset="0"/>
                <a:ea typeface="Tahoma" panose="020B0604030504040204" pitchFamily="34" charset="0"/>
                <a:cs typeface="Courier New" panose="02070309020205020404" pitchFamily="49" charset="0"/>
              </a:rPr>
              <a:t> </a:t>
            </a:r>
            <a:r>
              <a:rPr lang="en-US" altLang="zh-CN" sz="1600" dirty="0" err="1">
                <a:latin typeface="Courier New" panose="02070309020205020404" pitchFamily="49" charset="0"/>
                <a:ea typeface="Tahoma" panose="020B0604030504040204" pitchFamily="34" charset="0"/>
                <a:cs typeface="Courier New" panose="02070309020205020404" pitchFamily="49" charset="0"/>
              </a:rPr>
              <a:t>other</a:t>
            </a:r>
            <a:r>
              <a:rPr lang="en-US" altLang="zh-CN" sz="1600" b="0" dirty="0" err="1">
                <a:latin typeface="Courier New" panose="02070309020205020404" pitchFamily="49" charset="0"/>
                <a:ea typeface="Tahoma" panose="020B0604030504040204" pitchFamily="34" charset="0"/>
                <a:cs typeface="Courier New" panose="02070309020205020404" pitchFamily="49" charset="0"/>
              </a:rPr>
              <a:t>server</a:t>
            </a:r>
            <a:endParaRPr lang="en-US" altLang="zh-CN" b="0" dirty="0">
              <a:latin typeface="Courier New" panose="02070309020205020404" pitchFamily="49" charset="0"/>
              <a:ea typeface="Tahoma" panose="020B0604030504040204" pitchFamily="34" charset="0"/>
              <a:cs typeface="Courier New" panose="02070309020205020404" pitchFamily="49" charset="0"/>
            </a:endParaRPr>
          </a:p>
          <a:p>
            <a:pPr>
              <a:spcAft>
                <a:spcPts val="600"/>
              </a:spcAft>
            </a:pPr>
            <a:r>
              <a:rPr lang="en-US" altLang="zh-CN" sz="1600" b="0" dirty="0">
                <a:latin typeface="Courier New" panose="02070309020205020404" pitchFamily="49" charset="0"/>
                <a:ea typeface="Tahoma" panose="020B0604030504040204" pitchFamily="34" charset="0"/>
                <a:cs typeface="Courier New" panose="02070309020205020404" pitchFamily="49" charset="0"/>
              </a:rPr>
              <a:t> </a:t>
            </a:r>
            <a:r>
              <a:rPr lang="en-US" altLang="zh-CN" sz="1600" dirty="0">
                <a:latin typeface="Courier New" panose="02070309020205020404" pitchFamily="49" charset="0"/>
                <a:ea typeface="Tahoma" panose="020B0604030504040204" pitchFamily="34" charset="0"/>
                <a:cs typeface="Courier New" panose="02070309020205020404" pitchFamily="49" charset="0"/>
              </a:rPr>
              <a:t>demoserver</a:t>
            </a:r>
            <a:endParaRPr lang="en-US" altLang="zh-CN" sz="1600" dirty="0">
              <a:solidFill>
                <a:schemeClr val="accent2"/>
              </a:solidFill>
              <a:latin typeface="Courier New" panose="02070309020205020404" pitchFamily="49" charset="0"/>
              <a:ea typeface="Tahoma" panose="020B0604030504040204" pitchFamily="34" charset="0"/>
              <a:cs typeface="Courier New" panose="02070309020205020404" pitchFamily="49" charset="0"/>
            </a:endParaRPr>
          </a:p>
        </p:txBody>
      </p:sp>
      <p:sp>
        <p:nvSpPr>
          <p:cNvPr id="6" name="TextBox 5"/>
          <p:cNvSpPr txBox="1">
            <a:spLocks noChangeArrowheads="1"/>
          </p:cNvSpPr>
          <p:nvPr/>
        </p:nvSpPr>
        <p:spPr bwMode="auto">
          <a:xfrm>
            <a:off x="904225" y="1694522"/>
            <a:ext cx="5112127" cy="338554"/>
          </a:xfrm>
          <a:prstGeom prst="rect">
            <a:avLst/>
          </a:prstGeom>
          <a:noFill/>
          <a:ln>
            <a:noFill/>
          </a:ln>
        </p:spPr>
        <p:txBody>
          <a:bodyPr wrap="square">
            <a:spAutoFit/>
          </a:bodyPr>
          <a:lstStyle/>
          <a:p>
            <a:r>
              <a:rPr lang="en-US" altLang="zh-CN" sz="1600" dirty="0">
                <a:latin typeface="微软雅黑" panose="020B0503020204020204" pitchFamily="34" charset="-122"/>
                <a:ea typeface="微软雅黑" panose="020B0503020204020204" pitchFamily="34" charset="-122"/>
                <a:cs typeface="宋体" panose="02010600030101010101" pitchFamily="2" charset="-122"/>
              </a:rPr>
              <a:t>STEP 1: </a:t>
            </a:r>
            <a:r>
              <a:rPr lang="zh-CN" altLang="en-US" sz="1600" dirty="0">
                <a:latin typeface="微软雅黑" panose="020B0503020204020204" pitchFamily="34" charset="-122"/>
                <a:ea typeface="微软雅黑" panose="020B0503020204020204" pitchFamily="34" charset="-122"/>
                <a:cs typeface="宋体" panose="02010600030101010101" pitchFamily="2" charset="-122"/>
              </a:rPr>
              <a:t>选择“</a:t>
            </a:r>
            <a:r>
              <a:rPr lang="en-US" altLang="zh-CN" sz="1600" dirty="0">
                <a:latin typeface="微软雅黑" panose="020B0503020204020204" pitchFamily="34" charset="-122"/>
                <a:ea typeface="微软雅黑" panose="020B0503020204020204" pitchFamily="34" charset="-122"/>
                <a:cs typeface="宋体" panose="02010600030101010101" pitchFamily="2" charset="-122"/>
              </a:rPr>
              <a:t>Connect” </a:t>
            </a:r>
            <a:r>
              <a:rPr lang="zh-CN" altLang="en-US" sz="1600" dirty="0">
                <a:latin typeface="微软雅黑" panose="020B0503020204020204" pitchFamily="34" charset="-122"/>
                <a:ea typeface="微软雅黑" panose="020B0503020204020204" pitchFamily="34" charset="-122"/>
                <a:cs typeface="宋体" panose="02010600030101010101" pitchFamily="2" charset="-122"/>
              </a:rPr>
              <a:t>菜单项</a:t>
            </a:r>
          </a:p>
        </p:txBody>
      </p:sp>
      <p:sp>
        <p:nvSpPr>
          <p:cNvPr id="7" name="TextBox 6"/>
          <p:cNvSpPr txBox="1">
            <a:spLocks noChangeArrowheads="1"/>
          </p:cNvSpPr>
          <p:nvPr/>
        </p:nvSpPr>
        <p:spPr bwMode="auto">
          <a:xfrm>
            <a:off x="903784" y="3448432"/>
            <a:ext cx="7821461" cy="338554"/>
          </a:xfrm>
          <a:prstGeom prst="rect">
            <a:avLst/>
          </a:prstGeom>
          <a:noFill/>
          <a:ln>
            <a:noFill/>
          </a:ln>
        </p:spPr>
        <p:txBody>
          <a:bodyPr wrap="square">
            <a:spAutoFit/>
          </a:bodyPr>
          <a:lstStyle/>
          <a:p>
            <a:r>
              <a:rPr lang="en-US" altLang="zh-CN" sz="1600" dirty="0">
                <a:latin typeface="微软雅黑" panose="020B0503020204020204" pitchFamily="34" charset="-122"/>
                <a:ea typeface="微软雅黑" panose="020B0503020204020204" pitchFamily="34" charset="-122"/>
                <a:cs typeface="宋体" panose="02010600030101010101" pitchFamily="2" charset="-122"/>
              </a:rPr>
              <a:t>STEP 2: </a:t>
            </a:r>
            <a:r>
              <a:rPr lang="zh-CN" altLang="en-US" sz="1600" dirty="0">
                <a:latin typeface="微软雅黑" panose="020B0503020204020204" pitchFamily="34" charset="-122"/>
                <a:ea typeface="微软雅黑" panose="020B0503020204020204" pitchFamily="34" charset="-122"/>
                <a:cs typeface="宋体" panose="02010600030101010101" pitchFamily="2" charset="-122"/>
              </a:rPr>
              <a:t>在下方的数据库服务器列表上选择相应的服务器</a:t>
            </a:r>
          </a:p>
        </p:txBody>
      </p:sp>
      <p:sp>
        <p:nvSpPr>
          <p:cNvPr id="8" name="圆角矩形标注 8"/>
          <p:cNvSpPr>
            <a:spLocks noChangeArrowheads="1"/>
          </p:cNvSpPr>
          <p:nvPr/>
        </p:nvSpPr>
        <p:spPr bwMode="auto">
          <a:xfrm>
            <a:off x="2625802" y="5171924"/>
            <a:ext cx="3216198" cy="314475"/>
          </a:xfrm>
          <a:prstGeom prst="wedgeRoundRectCallout">
            <a:avLst>
              <a:gd name="adj1" fmla="val -55071"/>
              <a:gd name="adj2" fmla="val 11326"/>
              <a:gd name="adj3" fmla="val 16667"/>
            </a:avLst>
          </a:prstGeom>
          <a:noFill/>
          <a:ln w="12700">
            <a:solidFill>
              <a:srgbClr val="FF0000"/>
            </a:solidFill>
            <a:round/>
          </a:ln>
        </p:spPr>
        <p:txBody>
          <a:bodyPr/>
          <a:lstStyle/>
          <a:p>
            <a:r>
              <a:rPr lang="en-US" altLang="zh-CN" sz="1600" b="1" dirty="0">
                <a:ea typeface="宋体" panose="02010600030101010101" pitchFamily="2" charset="-122"/>
                <a:cs typeface="宋体" panose="02010600030101010101" pitchFamily="2" charset="-122"/>
              </a:rPr>
              <a:t>a Remote Server on </a:t>
            </a:r>
            <a:r>
              <a:rPr lang="en-US" altLang="zh-CN" sz="1600" b="1" dirty="0" err="1">
                <a:ea typeface="宋体" panose="02010600030101010101" pitchFamily="2" charset="-122"/>
                <a:cs typeface="宋体" panose="02010600030101010101" pitchFamily="2" charset="-122"/>
              </a:rPr>
              <a:t>demohost</a:t>
            </a:r>
            <a:endParaRPr lang="zh-CN" altLang="en-US" sz="1600" b="1" dirty="0">
              <a:ea typeface="宋体" panose="02010600030101010101" pitchFamily="2" charset="-122"/>
              <a:cs typeface="宋体" panose="02010600030101010101" pitchFamily="2" charset="-122"/>
            </a:endParaRPr>
          </a:p>
        </p:txBody>
      </p:sp>
      <p:sp>
        <p:nvSpPr>
          <p:cNvPr id="9" name="圆角矩形标注 8"/>
          <p:cNvSpPr>
            <a:spLocks noChangeArrowheads="1"/>
          </p:cNvSpPr>
          <p:nvPr/>
        </p:nvSpPr>
        <p:spPr bwMode="auto">
          <a:xfrm>
            <a:off x="2764896" y="4795156"/>
            <a:ext cx="3022675" cy="314477"/>
          </a:xfrm>
          <a:prstGeom prst="wedgeRoundRectCallout">
            <a:avLst>
              <a:gd name="adj1" fmla="val -55809"/>
              <a:gd name="adj2" fmla="val 1359"/>
              <a:gd name="adj3" fmla="val 16667"/>
            </a:avLst>
          </a:prstGeom>
          <a:noFill/>
          <a:ln w="12700">
            <a:solidFill>
              <a:srgbClr val="FF0000"/>
            </a:solidFill>
            <a:round/>
          </a:ln>
        </p:spPr>
        <p:txBody>
          <a:bodyPr/>
          <a:lstStyle/>
          <a:p>
            <a:r>
              <a:rPr lang="en-US" altLang="zh-CN" sz="1600" b="1" dirty="0">
                <a:ea typeface="宋体" panose="02010600030101010101" pitchFamily="2" charset="-122"/>
                <a:cs typeface="宋体" panose="02010600030101010101" pitchFamily="2" charset="-122"/>
              </a:rPr>
              <a:t>a Local Server on </a:t>
            </a:r>
            <a:r>
              <a:rPr lang="en-US" altLang="zh-CN" sz="1600" b="1" dirty="0" err="1">
                <a:ea typeface="宋体" panose="02010600030101010101" pitchFamily="2" charset="-122"/>
                <a:cs typeface="宋体" panose="02010600030101010101" pitchFamily="2" charset="-122"/>
              </a:rPr>
              <a:t>clienthost</a:t>
            </a:r>
            <a:endParaRPr lang="zh-CN" altLang="en-US" sz="1600" b="1" dirty="0">
              <a:ea typeface="宋体" panose="02010600030101010101" pitchFamily="2" charset="-122"/>
              <a:cs typeface="宋体" panose="02010600030101010101" pitchFamily="2" charset="-122"/>
            </a:endParaRPr>
          </a:p>
        </p:txBody>
      </p:sp>
      <p:sp>
        <p:nvSpPr>
          <p:cNvPr id="10" name="内容占位符 2"/>
          <p:cNvSpPr txBox="1"/>
          <p:nvPr/>
        </p:nvSpPr>
        <p:spPr>
          <a:xfrm>
            <a:off x="903784" y="5695032"/>
            <a:ext cx="9370516" cy="432048"/>
          </a:xfrm>
          <a:prstGeom prst="rect">
            <a:avLst/>
          </a:prstGeom>
          <a:solidFill>
            <a:srgbClr val="FBE5D6"/>
          </a:solidFill>
          <a:ln>
            <a:solidFill>
              <a:schemeClr val="tx1"/>
            </a:solidFill>
          </a:ln>
        </p:spPr>
        <p:txBody>
          <a:bodyPr>
            <a:no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宋体" panose="02010600030101010101" pitchFamily="2" charset="-122"/>
              </a:rPr>
              <a:t>在正确设置后，服务器端的数据库服务器出现在列表中</a:t>
            </a:r>
          </a:p>
          <a:p>
            <a:pPr marL="0" marR="0" lvl="0" indent="0" algn="l" defTabSz="914400" rtl="0" eaLnBrk="0" fontAlgn="base" latinLnBrk="0" hangingPunct="0">
              <a:lnSpc>
                <a:spcPct val="100000"/>
              </a:lnSpc>
              <a:spcBef>
                <a:spcPct val="20000"/>
              </a:spcBef>
              <a:spcAft>
                <a:spcPct val="0"/>
              </a:spcAft>
              <a:buClr>
                <a:schemeClr val="accent1"/>
              </a:buClr>
              <a:buSzTx/>
              <a:buFontTx/>
              <a:buNone/>
              <a:defRPr/>
            </a:pPr>
            <a:endParaRPr kumimoji="1"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dbaccess </a:t>
            </a:r>
            <a:r>
              <a:rPr lang="zh-CN" altLang="en-US" dirty="0"/>
              <a:t>连入服务器示例（</a:t>
            </a:r>
            <a:r>
              <a:rPr lang="en-US" altLang="zh-CN" dirty="0"/>
              <a:t>1</a:t>
            </a:r>
            <a:r>
              <a:rPr lang="zh-CN" altLang="en-US" dirty="0"/>
              <a:t>）</a:t>
            </a:r>
          </a:p>
        </p:txBody>
      </p:sp>
      <p:sp>
        <p:nvSpPr>
          <p:cNvPr id="10" name="内容占位符 2"/>
          <p:cNvSpPr txBox="1"/>
          <p:nvPr/>
        </p:nvSpPr>
        <p:spPr>
          <a:xfrm>
            <a:off x="736600" y="1209328"/>
            <a:ext cx="10248900" cy="5318472"/>
          </a:xfrm>
          <a:prstGeom prst="rect">
            <a:avLst/>
          </a:prstGeom>
        </p:spPr>
        <p:txBody>
          <a:bodyPr>
            <a:normAutofit/>
          </a:body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范例一：客户端</a:t>
            </a:r>
            <a:r>
              <a:rPr kumimoji="0" lang="zh-CN" altLang="en-US" sz="2000" b="1" i="0" u="none" strike="noStrike" kern="1200" cap="none" spc="0" normalizeH="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dbaccess </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连</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入服务器</a:t>
            </a:r>
            <a:endPar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endParaRPr kumimoji="0" lang="en-US"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3"/>
          <p:cNvSpPr txBox="1">
            <a:spLocks noChangeArrowheads="1"/>
          </p:cNvSpPr>
          <p:nvPr/>
        </p:nvSpPr>
        <p:spPr bwMode="auto">
          <a:xfrm>
            <a:off x="941710" y="2300288"/>
            <a:ext cx="9637390" cy="1308050"/>
          </a:xfrm>
          <a:prstGeom prst="rect">
            <a:avLst/>
          </a:prstGeom>
          <a:noFill/>
          <a:ln w="9525">
            <a:solidFill>
              <a:schemeClr val="tx1"/>
            </a:solidFill>
            <a:miter lim="800000"/>
          </a:ln>
        </p:spPr>
        <p:txBody>
          <a:bodyPr wrap="square">
            <a:spAutoFit/>
          </a:bodyPr>
          <a:lstStyle/>
          <a:p>
            <a:pPr>
              <a:spcAft>
                <a:spcPts val="600"/>
              </a:spcAft>
            </a:pPr>
            <a:r>
              <a:rPr lang="en-US" altLang="zh-CN" sz="1600" dirty="0">
                <a:latin typeface="Courier New" panose="02070309020205020404" pitchFamily="49" charset="0"/>
                <a:ea typeface="+mn-ea"/>
                <a:cs typeface="Courier New" panose="02070309020205020404" pitchFamily="49" charset="0"/>
              </a:rPr>
              <a:t>SELECT DATABASE &gt;&gt;</a:t>
            </a:r>
          </a:p>
          <a:p>
            <a:pPr>
              <a:spcAft>
                <a:spcPts val="600"/>
              </a:spcAft>
            </a:pPr>
            <a:r>
              <a:rPr lang="en-US" altLang="zh-CN" sz="1600" dirty="0">
                <a:latin typeface="Courier New" panose="02070309020205020404" pitchFamily="49" charset="0"/>
                <a:ea typeface="+mn-ea"/>
                <a:cs typeface="Courier New" panose="02070309020205020404" pitchFamily="49" charset="0"/>
              </a:rPr>
              <a:t>Select a database with the Arrow Keys, or enter a name, then press Return.</a:t>
            </a:r>
          </a:p>
          <a:p>
            <a:pPr>
              <a:spcAft>
                <a:spcPts val="600"/>
              </a:spcAft>
            </a:pPr>
            <a:r>
              <a:rPr lang="en-US" altLang="zh-CN" sz="1600" dirty="0">
                <a:latin typeface="Courier New" panose="02070309020205020404" pitchFamily="49" charset="0"/>
                <a:ea typeface="+mn-ea"/>
                <a:cs typeface="Courier New" panose="02070309020205020404" pitchFamily="49" charset="0"/>
              </a:rPr>
              <a:t>--------------------- @</a:t>
            </a:r>
            <a:r>
              <a:rPr lang="en-US" altLang="zh-CN" sz="1600" b="1" dirty="0">
                <a:solidFill>
                  <a:schemeClr val="accent1">
                    <a:lumMod val="75000"/>
                  </a:schemeClr>
                </a:solidFill>
                <a:latin typeface="Courier New" panose="02070309020205020404" pitchFamily="49" charset="0"/>
                <a:ea typeface="+mn-ea"/>
                <a:cs typeface="Courier New" panose="02070309020205020404" pitchFamily="49" charset="0"/>
              </a:rPr>
              <a:t>demoserver</a:t>
            </a:r>
            <a:r>
              <a:rPr lang="en-US" altLang="zh-CN" sz="1600" dirty="0">
                <a:latin typeface="Courier New" panose="02070309020205020404" pitchFamily="49" charset="0"/>
                <a:ea typeface="+mn-ea"/>
                <a:cs typeface="Courier New" panose="02070309020205020404" pitchFamily="49" charset="0"/>
              </a:rPr>
              <a:t> ------------ Press CTRL-W for Help --------</a:t>
            </a:r>
          </a:p>
          <a:p>
            <a:pPr>
              <a:spcAft>
                <a:spcPts val="600"/>
              </a:spcAft>
            </a:pPr>
            <a:r>
              <a:rPr lang="en-US" altLang="zh-CN" sz="1600" dirty="0">
                <a:latin typeface="Courier New" panose="02070309020205020404" pitchFamily="49" charset="0"/>
                <a:ea typeface="+mn-ea"/>
                <a:cs typeface="Courier New" panose="02070309020205020404" pitchFamily="49" charset="0"/>
              </a:rPr>
              <a:t> </a:t>
            </a:r>
            <a:r>
              <a:rPr lang="en-US" altLang="zh-CN" sz="1600" dirty="0" err="1">
                <a:latin typeface="Courier New" panose="02070309020205020404" pitchFamily="49" charset="0"/>
                <a:ea typeface="+mn-ea"/>
                <a:cs typeface="Courier New" panose="02070309020205020404" pitchFamily="49" charset="0"/>
              </a:rPr>
              <a:t>demodb@demoserver</a:t>
            </a:r>
            <a:endParaRPr lang="en-US" altLang="zh-CN" sz="1600" dirty="0">
              <a:latin typeface="Courier New" panose="02070309020205020404" pitchFamily="49" charset="0"/>
              <a:ea typeface="+mn-ea"/>
              <a:cs typeface="Courier New" panose="02070309020205020404" pitchFamily="49" charset="0"/>
            </a:endParaRPr>
          </a:p>
        </p:txBody>
      </p:sp>
      <p:sp>
        <p:nvSpPr>
          <p:cNvPr id="12" name="TextBox 4"/>
          <p:cNvSpPr txBox="1">
            <a:spLocks noChangeArrowheads="1"/>
          </p:cNvSpPr>
          <p:nvPr/>
        </p:nvSpPr>
        <p:spPr bwMode="auto">
          <a:xfrm>
            <a:off x="941710" y="4258590"/>
            <a:ext cx="9637390" cy="984885"/>
          </a:xfrm>
          <a:prstGeom prst="rect">
            <a:avLst/>
          </a:prstGeom>
          <a:noFill/>
          <a:ln w="9525">
            <a:solidFill>
              <a:schemeClr val="tx1"/>
            </a:solidFill>
            <a:miter lim="800000"/>
          </a:ln>
        </p:spPr>
        <p:txBody>
          <a:bodyPr wrap="square">
            <a:spAutoFit/>
          </a:bodyPr>
          <a:lstStyle/>
          <a:p>
            <a:pPr>
              <a:spcAft>
                <a:spcPts val="600"/>
              </a:spcAft>
            </a:pPr>
            <a:r>
              <a:rPr lang="en-US" altLang="zh-CN" sz="1600" dirty="0">
                <a:latin typeface="Courier New" panose="02070309020205020404" pitchFamily="49" charset="0"/>
                <a:ea typeface="+mn-ea"/>
                <a:cs typeface="Courier New" panose="02070309020205020404" pitchFamily="49" charset="0"/>
              </a:rPr>
              <a:t>CONNECTION:   Connect  Disconnect  Exit</a:t>
            </a:r>
          </a:p>
          <a:p>
            <a:pPr>
              <a:spcAft>
                <a:spcPts val="600"/>
              </a:spcAft>
            </a:pPr>
            <a:r>
              <a:rPr lang="en-US" altLang="zh-CN" sz="1600" dirty="0">
                <a:latin typeface="Courier New" panose="02070309020205020404" pitchFamily="49" charset="0"/>
                <a:ea typeface="+mn-ea"/>
                <a:cs typeface="Courier New" panose="02070309020205020404" pitchFamily="49" charset="0"/>
              </a:rPr>
              <a:t>Connect to a database environment.</a:t>
            </a:r>
          </a:p>
          <a:p>
            <a:pPr>
              <a:spcAft>
                <a:spcPts val="600"/>
              </a:spcAft>
            </a:pPr>
            <a:r>
              <a:rPr lang="en-US" altLang="zh-CN" sz="1600" dirty="0">
                <a:latin typeface="Courier New" panose="02070309020205020404" pitchFamily="49" charset="0"/>
                <a:ea typeface="+mn-ea"/>
                <a:cs typeface="Courier New" panose="02070309020205020404" pitchFamily="49" charset="0"/>
              </a:rPr>
              <a:t>--------------------- </a:t>
            </a:r>
            <a:r>
              <a:rPr lang="en-US" altLang="zh-CN" sz="1600" b="1" dirty="0" err="1">
                <a:solidFill>
                  <a:schemeClr val="accent1">
                    <a:lumMod val="75000"/>
                  </a:schemeClr>
                </a:solidFill>
                <a:latin typeface="Courier New" panose="02070309020205020404" pitchFamily="49" charset="0"/>
                <a:ea typeface="+mn-ea"/>
                <a:cs typeface="Courier New" panose="02070309020205020404" pitchFamily="49" charset="0"/>
              </a:rPr>
              <a:t>demodb@demoserver</a:t>
            </a:r>
            <a:r>
              <a:rPr lang="en-US" altLang="zh-CN" sz="1600" dirty="0">
                <a:latin typeface="Courier New" panose="02070309020205020404" pitchFamily="49" charset="0"/>
                <a:ea typeface="+mn-ea"/>
                <a:cs typeface="Courier New" panose="02070309020205020404" pitchFamily="49" charset="0"/>
              </a:rPr>
              <a:t> ------ Press CTRL-W for Help --------</a:t>
            </a:r>
          </a:p>
        </p:txBody>
      </p:sp>
      <p:sp>
        <p:nvSpPr>
          <p:cNvPr id="13" name="TextBox 5"/>
          <p:cNvSpPr txBox="1">
            <a:spLocks noChangeArrowheads="1"/>
          </p:cNvSpPr>
          <p:nvPr/>
        </p:nvSpPr>
        <p:spPr bwMode="auto">
          <a:xfrm>
            <a:off x="891084" y="1738784"/>
            <a:ext cx="6715125" cy="338138"/>
          </a:xfrm>
          <a:prstGeom prst="rect">
            <a:avLst/>
          </a:prstGeom>
          <a:noFill/>
          <a:ln>
            <a:noFill/>
          </a:ln>
        </p:spPr>
        <p:txBody>
          <a:bodyPr>
            <a:spAutoFit/>
          </a:bodyPr>
          <a:lstStyle/>
          <a:p>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STEP 3: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选择已选数据库服务器上的数据库</a:t>
            </a:r>
          </a:p>
        </p:txBody>
      </p:sp>
      <p:sp>
        <p:nvSpPr>
          <p:cNvPr id="14" name="TextBox 6"/>
          <p:cNvSpPr txBox="1">
            <a:spLocks noChangeArrowheads="1"/>
          </p:cNvSpPr>
          <p:nvPr/>
        </p:nvSpPr>
        <p:spPr bwMode="auto">
          <a:xfrm>
            <a:off x="891084" y="3721100"/>
            <a:ext cx="7202038" cy="338554"/>
          </a:xfrm>
          <a:prstGeom prst="rect">
            <a:avLst/>
          </a:prstGeom>
          <a:noFill/>
          <a:ln>
            <a:noFill/>
          </a:ln>
        </p:spPr>
        <p:txBody>
          <a:bodyPr wrap="square">
            <a:spAutoFit/>
          </a:bodyPr>
          <a:lstStyle/>
          <a:p>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STEP 4: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现在 </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dbaccess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已经连接到了具体的数据库</a:t>
            </a:r>
          </a:p>
        </p:txBody>
      </p:sp>
      <p:sp>
        <p:nvSpPr>
          <p:cNvPr id="15" name="圆角矩形 14"/>
          <p:cNvSpPr>
            <a:spLocks noChangeArrowheads="1"/>
          </p:cNvSpPr>
          <p:nvPr/>
        </p:nvSpPr>
        <p:spPr bwMode="auto">
          <a:xfrm>
            <a:off x="3492909" y="4882747"/>
            <a:ext cx="2540087" cy="357188"/>
          </a:xfrm>
          <a:prstGeom prst="roundRect">
            <a:avLst>
              <a:gd name="adj" fmla="val 16667"/>
            </a:avLst>
          </a:prstGeom>
          <a:noFill/>
          <a:ln w="28575">
            <a:solidFill>
              <a:srgbClr val="FF0000"/>
            </a:solidFill>
            <a:roun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内容占位符 2"/>
          <p:cNvSpPr txBox="1"/>
          <p:nvPr/>
        </p:nvSpPr>
        <p:spPr>
          <a:xfrm>
            <a:off x="950392" y="5479824"/>
            <a:ext cx="9628708" cy="842072"/>
          </a:xfrm>
          <a:prstGeom prst="rect">
            <a:avLst/>
          </a:prstGeom>
          <a:solidFill>
            <a:srgbClr val="FBE5D6"/>
          </a:solidFill>
          <a:ln>
            <a:solidFill>
              <a:schemeClr val="tx1"/>
            </a:solidFill>
          </a:ln>
        </p:spPr>
        <p:txBody>
          <a:bodyPr>
            <a:noAutofit/>
          </a:bodyPr>
          <a:lstStyle/>
          <a:p>
            <a:pPr>
              <a:lnSpc>
                <a:spcPct val="1500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dbaccess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成功连接至远端的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8s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服务器 </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demoserver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后，服务器名和数据库名会以</a:t>
            </a:r>
            <a:r>
              <a:rPr lang="en-US" altLang="zh-CN" sz="1600" b="1" dirty="0" err="1">
                <a:latin typeface="微软雅黑" panose="020B0503020204020204" pitchFamily="34" charset="-122"/>
                <a:ea typeface="微软雅黑" panose="020B0503020204020204" pitchFamily="34" charset="-122"/>
                <a:cs typeface="微软雅黑" panose="020B0503020204020204" pitchFamily="34" charset="-122"/>
              </a:rPr>
              <a:t>databasename@servername</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的形式出现在屏幕上。</a:t>
            </a:r>
          </a:p>
          <a:p>
            <a:pPr marL="0" marR="0" lvl="0" indent="0" algn="l" defTabSz="914400" rtl="0" eaLnBrk="0" fontAlgn="base" latinLnBrk="0" hangingPunct="0">
              <a:lnSpc>
                <a:spcPct val="150000"/>
              </a:lnSpc>
              <a:spcBef>
                <a:spcPct val="20000"/>
              </a:spcBef>
              <a:spcAft>
                <a:spcPct val="0"/>
              </a:spcAft>
              <a:buClr>
                <a:schemeClr val="accent1"/>
              </a:buClr>
              <a:buSzTx/>
              <a:buFontTx/>
              <a:buNone/>
              <a:defRPr/>
            </a:pPr>
            <a:endParaRPr kumimoji="1"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dbaccess </a:t>
            </a:r>
            <a:r>
              <a:rPr lang="zh-CN" altLang="en-US" dirty="0"/>
              <a:t>连入服务器示例（</a:t>
            </a:r>
            <a:r>
              <a:rPr lang="en-US" altLang="zh-CN" dirty="0"/>
              <a:t>2</a:t>
            </a:r>
            <a:r>
              <a:rPr lang="zh-CN" altLang="en-US" dirty="0"/>
              <a:t>）</a:t>
            </a:r>
          </a:p>
        </p:txBody>
      </p:sp>
      <p:sp>
        <p:nvSpPr>
          <p:cNvPr id="3" name="内容占位符 18"/>
          <p:cNvSpPr txBox="1"/>
          <p:nvPr/>
        </p:nvSpPr>
        <p:spPr>
          <a:xfrm>
            <a:off x="685800" y="1171228"/>
            <a:ext cx="9867900" cy="5293072"/>
          </a:xfrm>
          <a:prstGeom prst="rect">
            <a:avLst/>
          </a:prstGeom>
        </p:spPr>
        <p:txBody>
          <a:body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宋体" panose="02010600030101010101" pitchFamily="2" charset="-122"/>
              </a:rPr>
              <a:t> 范例二：客户端</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宋体" panose="02010600030101010101" pitchFamily="2" charset="-122"/>
              </a:rPr>
              <a:t> dbaccess </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宋体" panose="02010600030101010101" pitchFamily="2" charset="-122"/>
              </a:rPr>
              <a:t>连入不同的服务器</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23"/>
          <p:cNvGrpSpPr/>
          <p:nvPr/>
        </p:nvGrpSpPr>
        <p:grpSpPr bwMode="auto">
          <a:xfrm>
            <a:off x="5788025" y="1773238"/>
            <a:ext cx="2052638" cy="2160587"/>
            <a:chOff x="1383" y="1117"/>
            <a:chExt cx="1293" cy="1361"/>
          </a:xfrm>
        </p:grpSpPr>
        <p:sp>
          <p:nvSpPr>
            <p:cNvPr id="5" name="矩形 4"/>
            <p:cNvSpPr>
              <a:spLocks noChangeArrowheads="1"/>
            </p:cNvSpPr>
            <p:nvPr/>
          </p:nvSpPr>
          <p:spPr bwMode="auto">
            <a:xfrm>
              <a:off x="1497" y="1356"/>
              <a:ext cx="884" cy="1122"/>
            </a:xfrm>
            <a:prstGeom prst="rect">
              <a:avLst/>
            </a:prstGeom>
            <a:noFill/>
            <a:ln w="12700">
              <a:solidFill>
                <a:schemeClr val="tx1"/>
              </a:solidFill>
              <a:round/>
            </a:ln>
          </p:spPr>
          <p:txBody>
            <a:bodyPr/>
            <a:lstStyle/>
            <a:p>
              <a:endParaRPr lang="zh-CN" altLang="en-US">
                <a:ea typeface="宋体" panose="02010600030101010101" pitchFamily="2" charset="-122"/>
                <a:cs typeface="宋体" panose="02010600030101010101" pitchFamily="2" charset="-122"/>
              </a:endParaRPr>
            </a:p>
          </p:txBody>
        </p:sp>
        <p:sp>
          <p:nvSpPr>
            <p:cNvPr id="6" name="TextBox 10"/>
            <p:cNvSpPr txBox="1">
              <a:spLocks noChangeArrowheads="1"/>
            </p:cNvSpPr>
            <p:nvPr/>
          </p:nvSpPr>
          <p:spPr bwMode="auto">
            <a:xfrm>
              <a:off x="1383" y="1117"/>
              <a:ext cx="1293" cy="213"/>
            </a:xfrm>
            <a:prstGeom prst="rect">
              <a:avLst/>
            </a:prstGeom>
            <a:noFill/>
            <a:ln>
              <a:noFill/>
            </a:ln>
          </p:spPr>
          <p:txBody>
            <a:bodyPr>
              <a:spAutoFit/>
            </a:bodyPr>
            <a:lstStyle/>
            <a:p>
              <a:r>
                <a:rPr lang="en-US" altLang="zh-CN" sz="1600" dirty="0" err="1">
                  <a:ea typeface="宋体" panose="02010600030101010101" pitchFamily="2" charset="-122"/>
                  <a:cs typeface="宋体" panose="02010600030101010101" pitchFamily="2" charset="-122"/>
                </a:rPr>
                <a:t>demoServer</a:t>
              </a:r>
              <a:r>
                <a:rPr lang="en-US" altLang="zh-CN" sz="1600" dirty="0">
                  <a:ea typeface="宋体" panose="02010600030101010101" pitchFamily="2" charset="-122"/>
                  <a:cs typeface="宋体" panose="02010600030101010101" pitchFamily="2" charset="-122"/>
                </a:rPr>
                <a:t> / testdb</a:t>
              </a:r>
              <a:endParaRPr lang="zh-CN" altLang="en-US" dirty="0">
                <a:ea typeface="宋体" panose="02010600030101010101" pitchFamily="2" charset="-122"/>
                <a:cs typeface="宋体" panose="02010600030101010101" pitchFamily="2" charset="-122"/>
              </a:endParaRPr>
            </a:p>
          </p:txBody>
        </p:sp>
        <p:sp>
          <p:nvSpPr>
            <p:cNvPr id="7" name="流程图: 文档 7"/>
            <p:cNvSpPr>
              <a:spLocks noChangeArrowheads="1"/>
            </p:cNvSpPr>
            <p:nvPr/>
          </p:nvSpPr>
          <p:spPr bwMode="auto">
            <a:xfrm>
              <a:off x="1549" y="1574"/>
              <a:ext cx="696" cy="858"/>
            </a:xfrm>
            <a:prstGeom prst="flowChartDocument">
              <a:avLst/>
            </a:prstGeom>
            <a:solidFill>
              <a:srgbClr val="FFFF99"/>
            </a:solidFill>
            <a:ln w="9525">
              <a:solidFill>
                <a:schemeClr val="tx1"/>
              </a:solidFill>
              <a:round/>
            </a:ln>
          </p:spPr>
          <p:txBody>
            <a:bodyPr/>
            <a:lstStyle/>
            <a:p>
              <a:pPr>
                <a:spcBef>
                  <a:spcPct val="0"/>
                </a:spcBef>
              </a:pPr>
              <a:r>
                <a:rPr lang="en-US" altLang="zh-CN" sz="1600" dirty="0">
                  <a:ea typeface="宋体" panose="02010600030101010101" pitchFamily="2" charset="-122"/>
                  <a:cs typeface="宋体" panose="02010600030101010101" pitchFamily="2" charset="-122"/>
                </a:rPr>
                <a:t>101</a:t>
              </a:r>
            </a:p>
            <a:p>
              <a:pPr>
                <a:spcBef>
                  <a:spcPct val="0"/>
                </a:spcBef>
              </a:pPr>
              <a:r>
                <a:rPr lang="en-US" altLang="zh-CN" sz="1600" dirty="0">
                  <a:ea typeface="宋体" panose="02010600030101010101" pitchFamily="2" charset="-122"/>
                  <a:cs typeface="宋体" panose="02010600030101010101" pitchFamily="2" charset="-122"/>
                </a:rPr>
                <a:t>…</a:t>
              </a:r>
            </a:p>
            <a:p>
              <a:pPr>
                <a:spcBef>
                  <a:spcPct val="0"/>
                </a:spcBef>
              </a:pPr>
              <a:r>
                <a:rPr lang="en-US" altLang="zh-CN" sz="1600" dirty="0">
                  <a:ea typeface="宋体" panose="02010600030101010101" pitchFamily="2" charset="-122"/>
                  <a:cs typeface="宋体" panose="02010600030101010101" pitchFamily="2" charset="-122"/>
                </a:rPr>
                <a:t>112</a:t>
              </a:r>
            </a:p>
            <a:p>
              <a:pPr>
                <a:spcBef>
                  <a:spcPct val="0"/>
                </a:spcBef>
              </a:pPr>
              <a:r>
                <a:rPr lang="en-US" altLang="zh-CN" sz="1600" dirty="0">
                  <a:ea typeface="宋体" panose="02010600030101010101" pitchFamily="2" charset="-122"/>
                  <a:cs typeface="宋体" panose="02010600030101010101" pitchFamily="2" charset="-122"/>
                </a:rPr>
                <a:t>…</a:t>
              </a:r>
            </a:p>
            <a:p>
              <a:pPr>
                <a:spcBef>
                  <a:spcPct val="0"/>
                </a:spcBef>
              </a:pPr>
              <a:r>
                <a:rPr lang="en-US" altLang="zh-CN" sz="1600" dirty="0">
                  <a:ea typeface="宋体" panose="02010600030101010101" pitchFamily="2" charset="-122"/>
                  <a:cs typeface="宋体" panose="02010600030101010101" pitchFamily="2" charset="-122"/>
                </a:rPr>
                <a:t>130</a:t>
              </a:r>
            </a:p>
            <a:p>
              <a:endParaRPr lang="zh-CN" altLang="en-US" dirty="0">
                <a:ea typeface="宋体" panose="02010600030101010101" pitchFamily="2" charset="-122"/>
                <a:cs typeface="宋体" panose="02010600030101010101" pitchFamily="2" charset="-122"/>
              </a:endParaRPr>
            </a:p>
          </p:txBody>
        </p:sp>
        <p:sp>
          <p:nvSpPr>
            <p:cNvPr id="8" name="TextBox 8"/>
            <p:cNvSpPr txBox="1">
              <a:spLocks noChangeArrowheads="1"/>
            </p:cNvSpPr>
            <p:nvPr/>
          </p:nvSpPr>
          <p:spPr bwMode="auto">
            <a:xfrm>
              <a:off x="1565" y="1378"/>
              <a:ext cx="675" cy="194"/>
            </a:xfrm>
            <a:prstGeom prst="rect">
              <a:avLst/>
            </a:prstGeom>
            <a:noFill/>
            <a:ln>
              <a:noFill/>
            </a:ln>
          </p:spPr>
          <p:txBody>
            <a:bodyPr>
              <a:spAutoFit/>
            </a:bodyPr>
            <a:lstStyle/>
            <a:p>
              <a:r>
                <a:rPr lang="en-US" altLang="zh-CN" sz="1400" dirty="0">
                  <a:ea typeface="宋体" panose="02010600030101010101" pitchFamily="2" charset="-122"/>
                  <a:cs typeface="宋体" panose="02010600030101010101" pitchFamily="2" charset="-122"/>
                </a:rPr>
                <a:t>Customer</a:t>
              </a:r>
              <a:endParaRPr lang="zh-CN" altLang="en-US" sz="1400" dirty="0">
                <a:ea typeface="宋体" panose="02010600030101010101" pitchFamily="2" charset="-122"/>
                <a:cs typeface="宋体" panose="02010600030101010101" pitchFamily="2" charset="-122"/>
              </a:endParaRPr>
            </a:p>
          </p:txBody>
        </p:sp>
      </p:grpSp>
      <p:sp>
        <p:nvSpPr>
          <p:cNvPr id="9" name="TextBox 8"/>
          <p:cNvSpPr txBox="1"/>
          <p:nvPr/>
        </p:nvSpPr>
        <p:spPr>
          <a:xfrm>
            <a:off x="755650" y="4051300"/>
            <a:ext cx="9251950" cy="369332"/>
          </a:xfrm>
          <a:prstGeom prst="rect">
            <a:avLst/>
          </a:prstGeom>
          <a:solidFill>
            <a:schemeClr val="bg2">
              <a:lumMod val="20000"/>
              <a:lumOff val="80000"/>
            </a:schemeClr>
          </a:solidFill>
          <a:ln>
            <a:solidFill>
              <a:schemeClr val="bg2"/>
            </a:solidFill>
          </a:ln>
        </p:spPr>
        <p:txBody>
          <a:bodyPr wrap="square">
            <a:spAutoFit/>
          </a:bodyPr>
          <a:lstStyle/>
          <a:p>
            <a:r>
              <a:rPr lang="en-US" altLang="zh-CN" sz="1800" b="0" dirty="0">
                <a:ea typeface="宋体" panose="02010600030101010101" pitchFamily="2" charset="-122"/>
                <a:cs typeface="宋体" panose="02010600030101010101" pitchFamily="2" charset="-122"/>
              </a:rPr>
              <a:t>SELECT count(*) from  customer;</a:t>
            </a:r>
          </a:p>
        </p:txBody>
      </p:sp>
      <p:sp>
        <p:nvSpPr>
          <p:cNvPr id="10" name="Text Box 29"/>
          <p:cNvSpPr txBox="1">
            <a:spLocks noChangeArrowheads="1"/>
          </p:cNvSpPr>
          <p:nvPr/>
        </p:nvSpPr>
        <p:spPr bwMode="auto">
          <a:xfrm>
            <a:off x="755650" y="3690938"/>
            <a:ext cx="1223963" cy="336550"/>
          </a:xfrm>
          <a:prstGeom prst="rect">
            <a:avLst/>
          </a:prstGeom>
          <a:noFill/>
          <a:ln>
            <a:noFill/>
          </a:ln>
        </p:spPr>
        <p:txBody>
          <a:bodyPr>
            <a:spAutoFit/>
          </a:bodyPr>
          <a:lstStyle/>
          <a:p>
            <a:pPr>
              <a:spcBef>
                <a:spcPct val="50000"/>
              </a:spcBef>
            </a:pPr>
            <a:r>
              <a:rPr lang="en-US" altLang="zh-CN" sz="1600" b="0" dirty="0">
                <a:ea typeface="宋体" panose="02010600030101010101" pitchFamily="2" charset="-122"/>
                <a:cs typeface="宋体" panose="02010600030101010101" pitchFamily="2" charset="-122"/>
              </a:rPr>
              <a:t>count.sql</a:t>
            </a:r>
            <a:endParaRPr lang="zh-CN" altLang="en-US" sz="1600" b="0" dirty="0">
              <a:ea typeface="宋体" panose="02010600030101010101" pitchFamily="2" charset="-122"/>
              <a:cs typeface="宋体" panose="02010600030101010101" pitchFamily="2" charset="-122"/>
            </a:endParaRPr>
          </a:p>
        </p:txBody>
      </p:sp>
      <p:sp>
        <p:nvSpPr>
          <p:cNvPr id="11" name="TextBox 3"/>
          <p:cNvSpPr txBox="1">
            <a:spLocks noChangeArrowheads="1"/>
          </p:cNvSpPr>
          <p:nvPr/>
        </p:nvSpPr>
        <p:spPr bwMode="auto">
          <a:xfrm>
            <a:off x="755650" y="4483100"/>
            <a:ext cx="9239250" cy="1308050"/>
          </a:xfrm>
          <a:prstGeom prst="rect">
            <a:avLst/>
          </a:prstGeom>
          <a:noFill/>
          <a:ln w="9525">
            <a:solidFill>
              <a:schemeClr val="tx1"/>
            </a:solidFill>
            <a:miter lim="800000"/>
          </a:ln>
        </p:spPr>
        <p:txBody>
          <a:bodyPr wrap="square">
            <a:spAutoFit/>
          </a:bodyPr>
          <a:lstStyle/>
          <a:p>
            <a:pPr>
              <a:spcAft>
                <a:spcPts val="600"/>
              </a:spcAft>
            </a:pPr>
            <a:r>
              <a:rPr lang="en-US" altLang="zh-CN" sz="1600" dirty="0">
                <a:latin typeface="Courier New" panose="02070309020205020404" pitchFamily="49" charset="0"/>
                <a:ea typeface="+mn-ea"/>
                <a:cs typeface="Courier New" panose="02070309020205020404" pitchFamily="49" charset="0"/>
              </a:rPr>
              <a:t>$ dbaccess  </a:t>
            </a:r>
            <a:r>
              <a:rPr lang="en-US" altLang="zh-CN" sz="1600" dirty="0" err="1">
                <a:latin typeface="Courier New" panose="02070309020205020404" pitchFamily="49" charset="0"/>
                <a:ea typeface="+mn-ea"/>
                <a:cs typeface="Courier New" panose="02070309020205020404" pitchFamily="49" charset="0"/>
              </a:rPr>
              <a:t>testdb@</a:t>
            </a:r>
            <a:r>
              <a:rPr lang="en-US" altLang="zh-CN" sz="1600" b="1" dirty="0" err="1">
                <a:solidFill>
                  <a:srgbClr val="BE1007"/>
                </a:solidFill>
                <a:latin typeface="Courier New" panose="02070309020205020404" pitchFamily="49" charset="0"/>
                <a:ea typeface="+mn-ea"/>
                <a:cs typeface="Courier New" panose="02070309020205020404" pitchFamily="49" charset="0"/>
              </a:rPr>
              <a:t>demoserver</a:t>
            </a:r>
            <a:r>
              <a:rPr lang="en-US" altLang="zh-CN" sz="1600" dirty="0">
                <a:solidFill>
                  <a:srgbClr val="BE1007"/>
                </a:solidFill>
                <a:latin typeface="Courier New" panose="02070309020205020404" pitchFamily="49" charset="0"/>
                <a:ea typeface="+mn-ea"/>
                <a:cs typeface="Courier New" panose="02070309020205020404" pitchFamily="49" charset="0"/>
              </a:rPr>
              <a:t> </a:t>
            </a:r>
            <a:r>
              <a:rPr lang="en-US" altLang="zh-CN" sz="1600" dirty="0">
                <a:latin typeface="Courier New" panose="02070309020205020404" pitchFamily="49" charset="0"/>
                <a:ea typeface="+mn-ea"/>
                <a:cs typeface="Courier New" panose="02070309020205020404" pitchFamily="49" charset="0"/>
              </a:rPr>
              <a:t> </a:t>
            </a:r>
            <a:r>
              <a:rPr lang="en-US" altLang="zh-CN" sz="1600" dirty="0" err="1">
                <a:latin typeface="Courier New" panose="02070309020205020404" pitchFamily="49" charset="0"/>
                <a:ea typeface="+mn-ea"/>
                <a:cs typeface="Courier New" panose="02070309020205020404" pitchFamily="49" charset="0"/>
              </a:rPr>
              <a:t>count.sql</a:t>
            </a:r>
            <a:endParaRPr lang="en-US" altLang="zh-CN" sz="1600" dirty="0">
              <a:latin typeface="Courier New" panose="02070309020205020404" pitchFamily="49" charset="0"/>
              <a:ea typeface="+mn-ea"/>
              <a:cs typeface="Courier New" panose="02070309020205020404" pitchFamily="49" charset="0"/>
            </a:endParaRPr>
          </a:p>
          <a:p>
            <a:pPr>
              <a:spcAft>
                <a:spcPts val="600"/>
              </a:spcAft>
            </a:pPr>
            <a:r>
              <a:rPr lang="en-US" altLang="zh-CN" sz="1600" dirty="0">
                <a:latin typeface="Courier New" panose="02070309020205020404" pitchFamily="49" charset="0"/>
                <a:ea typeface="+mn-ea"/>
                <a:cs typeface="Courier New" panose="02070309020205020404" pitchFamily="49" charset="0"/>
              </a:rPr>
              <a:t>30</a:t>
            </a:r>
          </a:p>
          <a:p>
            <a:pPr>
              <a:spcAft>
                <a:spcPts val="600"/>
              </a:spcAft>
            </a:pPr>
            <a:r>
              <a:rPr lang="en-US" altLang="zh-CN" sz="1600" dirty="0">
                <a:latin typeface="Courier New" panose="02070309020205020404" pitchFamily="49" charset="0"/>
                <a:ea typeface="+mn-ea"/>
                <a:cs typeface="Courier New" panose="02070309020205020404" pitchFamily="49" charset="0"/>
              </a:rPr>
              <a:t>$ dbaccess  </a:t>
            </a:r>
            <a:r>
              <a:rPr lang="en-US" altLang="zh-CN" sz="1600" dirty="0" err="1">
                <a:latin typeface="Courier New" panose="02070309020205020404" pitchFamily="49" charset="0"/>
                <a:ea typeface="+mn-ea"/>
                <a:cs typeface="Courier New" panose="02070309020205020404" pitchFamily="49" charset="0"/>
              </a:rPr>
              <a:t>testdb@</a:t>
            </a:r>
            <a:r>
              <a:rPr lang="en-US" altLang="zh-CN" sz="1600" b="1" dirty="0" err="1">
                <a:solidFill>
                  <a:srgbClr val="BE1007"/>
                </a:solidFill>
                <a:latin typeface="Courier New" panose="02070309020205020404" pitchFamily="49" charset="0"/>
                <a:ea typeface="+mn-ea"/>
                <a:cs typeface="Courier New" panose="02070309020205020404" pitchFamily="49" charset="0"/>
              </a:rPr>
              <a:t>otherserver</a:t>
            </a:r>
            <a:r>
              <a:rPr lang="en-US" altLang="zh-CN" sz="1600" b="1" dirty="0">
                <a:latin typeface="Courier New" panose="02070309020205020404" pitchFamily="49" charset="0"/>
                <a:ea typeface="+mn-ea"/>
                <a:cs typeface="Courier New" panose="02070309020205020404" pitchFamily="49" charset="0"/>
              </a:rPr>
              <a:t> </a:t>
            </a:r>
            <a:r>
              <a:rPr lang="en-US" altLang="zh-CN" sz="1600" dirty="0">
                <a:latin typeface="Courier New" panose="02070309020205020404" pitchFamily="49" charset="0"/>
                <a:ea typeface="+mn-ea"/>
                <a:cs typeface="Courier New" panose="02070309020205020404" pitchFamily="49" charset="0"/>
              </a:rPr>
              <a:t> </a:t>
            </a:r>
            <a:r>
              <a:rPr lang="en-US" altLang="zh-CN" sz="1600" dirty="0" err="1">
                <a:latin typeface="Courier New" panose="02070309020205020404" pitchFamily="49" charset="0"/>
                <a:ea typeface="+mn-ea"/>
                <a:cs typeface="Courier New" panose="02070309020205020404" pitchFamily="49" charset="0"/>
              </a:rPr>
              <a:t>count.sql</a:t>
            </a:r>
            <a:endParaRPr lang="en-US" altLang="zh-CN" sz="1600" dirty="0">
              <a:latin typeface="Courier New" panose="02070309020205020404" pitchFamily="49" charset="0"/>
              <a:ea typeface="+mn-ea"/>
              <a:cs typeface="Courier New" panose="02070309020205020404" pitchFamily="49" charset="0"/>
            </a:endParaRPr>
          </a:p>
          <a:p>
            <a:pPr>
              <a:spcAft>
                <a:spcPts val="600"/>
              </a:spcAft>
            </a:pPr>
            <a:r>
              <a:rPr lang="en-US" altLang="zh-CN" sz="1600" dirty="0">
                <a:latin typeface="Courier New" panose="02070309020205020404" pitchFamily="49" charset="0"/>
                <a:ea typeface="+mn-ea"/>
                <a:cs typeface="Courier New" panose="02070309020205020404" pitchFamily="49" charset="0"/>
              </a:rPr>
              <a:t>20</a:t>
            </a:r>
          </a:p>
        </p:txBody>
      </p:sp>
      <p:sp>
        <p:nvSpPr>
          <p:cNvPr id="12" name="Text Box 18"/>
          <p:cNvSpPr txBox="1">
            <a:spLocks noChangeArrowheads="1"/>
          </p:cNvSpPr>
          <p:nvPr/>
        </p:nvSpPr>
        <p:spPr bwMode="auto">
          <a:xfrm>
            <a:off x="984250" y="2466975"/>
            <a:ext cx="2590800" cy="584775"/>
          </a:xfrm>
          <a:prstGeom prst="rect">
            <a:avLst/>
          </a:prstGeom>
          <a:noFill/>
          <a:ln>
            <a:noFill/>
          </a:ln>
          <a:effectLst/>
        </p:spPr>
        <p:txBody>
          <a:bodyPr>
            <a:spAutoFit/>
          </a:bodyPr>
          <a:lstStyle>
            <a:lvl1pPr marL="266700" indent="-266700" eaLnBrk="0" hangingPunct="0">
              <a:defRPr sz="1400" b="1">
                <a:solidFill>
                  <a:srgbClr val="000000"/>
                </a:solidFill>
                <a:latin typeface="Arial" panose="020B0604020202020204" pitchFamily="34" charset="0"/>
                <a:ea typeface="宋体" panose="02010600030101010101" pitchFamily="2" charset="-122"/>
                <a:cs typeface="Arial" panose="020B0604020202020204" pitchFamily="34" charset="0"/>
              </a:defRPr>
            </a:lvl1pPr>
            <a:lvl2pPr eaLnBrk="0" hangingPunct="0">
              <a:defRPr sz="1400" b="1">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81100" indent="-266700" eaLnBrk="0" hangingPunct="0">
              <a:defRPr sz="1400" b="1">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38300" indent="-266700" eaLnBrk="0" hangingPunct="0">
              <a:defRPr sz="1400" b="1">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95500" indent="-266700" eaLnBrk="0" hangingPunct="0">
              <a:defRPr sz="1400" b="1">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52700" indent="-266700" defTabSz="449580" eaLnBrk="0" fontAlgn="base" hangingPunct="0">
              <a:spcBef>
                <a:spcPts val="875"/>
              </a:spcBef>
              <a:spcAft>
                <a:spcPct val="0"/>
              </a:spcAft>
              <a:buClr>
                <a:srgbClr val="000000"/>
              </a:buClr>
              <a:buSzPct val="100000"/>
              <a:buFont typeface="Times New Roman" panose="02020603050405020304" pitchFamily="18" charset="0"/>
              <a:defRPr sz="1400" b="1">
                <a:solidFill>
                  <a:srgbClr val="000000"/>
                </a:solidFill>
                <a:latin typeface="Arial" panose="020B0604020202020204" pitchFamily="34" charset="0"/>
                <a:ea typeface="Arial" panose="020B0604020202020204" pitchFamily="34" charset="0"/>
                <a:cs typeface="Arial" panose="020B0604020202020204" pitchFamily="34" charset="0"/>
              </a:defRPr>
            </a:lvl6pPr>
            <a:lvl7pPr marL="3009900" indent="-266700" defTabSz="449580" eaLnBrk="0" fontAlgn="base" hangingPunct="0">
              <a:spcBef>
                <a:spcPts val="875"/>
              </a:spcBef>
              <a:spcAft>
                <a:spcPct val="0"/>
              </a:spcAft>
              <a:buClr>
                <a:srgbClr val="000000"/>
              </a:buClr>
              <a:buSzPct val="100000"/>
              <a:buFont typeface="Times New Roman" panose="02020603050405020304" pitchFamily="18" charset="0"/>
              <a:defRPr sz="1400" b="1">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67100" indent="-266700" defTabSz="449580" eaLnBrk="0" fontAlgn="base" hangingPunct="0">
              <a:spcBef>
                <a:spcPts val="875"/>
              </a:spcBef>
              <a:spcAft>
                <a:spcPct val="0"/>
              </a:spcAft>
              <a:buClr>
                <a:srgbClr val="000000"/>
              </a:buClr>
              <a:buSzPct val="100000"/>
              <a:buFont typeface="Times New Roman" panose="02020603050405020304" pitchFamily="18" charset="0"/>
              <a:defRPr sz="1400" b="1">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924300" indent="-266700" defTabSz="449580" eaLnBrk="0" fontAlgn="base" hangingPunct="0">
              <a:spcBef>
                <a:spcPts val="875"/>
              </a:spcBef>
              <a:spcAft>
                <a:spcPct val="0"/>
              </a:spcAft>
              <a:buClr>
                <a:srgbClr val="000000"/>
              </a:buClr>
              <a:buSzPct val="100000"/>
              <a:buFont typeface="Times New Roman" panose="02020603050405020304" pitchFamily="18" charset="0"/>
              <a:defRPr sz="1400" b="1">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r>
              <a:rPr lang="zh-CN" altLang="en-US" sz="1600" dirty="0">
                <a:ea typeface="宋体" panose="02010600030101010101" pitchFamily="2" charset="-122"/>
                <a:cs typeface="宋体" panose="02010600030101010101" pitchFamily="2" charset="-122"/>
              </a:rPr>
              <a:t> 连入</a:t>
            </a:r>
            <a:r>
              <a:rPr lang="en-US" altLang="zh-CN" sz="1600" dirty="0">
                <a:solidFill>
                  <a:srgbClr val="BE1007"/>
                </a:solidFill>
                <a:ea typeface="宋体" panose="02010600030101010101" pitchFamily="2" charset="-122"/>
                <a:cs typeface="宋体" panose="02010600030101010101" pitchFamily="2" charset="-122"/>
              </a:rPr>
              <a:t>demoserver</a:t>
            </a:r>
            <a:r>
              <a:rPr lang="zh-CN" altLang="en-US" sz="1600" dirty="0">
                <a:ea typeface="宋体" panose="02010600030101010101" pitchFamily="2" charset="-122"/>
                <a:cs typeface="宋体" panose="02010600030101010101" pitchFamily="2" charset="-122"/>
              </a:rPr>
              <a:t>服务器</a:t>
            </a:r>
            <a:endParaRPr lang="en-US" altLang="zh-CN" sz="1600" dirty="0">
              <a:ea typeface="宋体" panose="02010600030101010101" pitchFamily="2" charset="-122"/>
              <a:cs typeface="宋体" panose="02010600030101010101" pitchFamily="2" charset="-122"/>
            </a:endParaRPr>
          </a:p>
          <a:p>
            <a:pPr eaLnBrk="1" hangingPunct="1"/>
            <a:r>
              <a:rPr lang="zh-CN" altLang="en-US" sz="1600" dirty="0">
                <a:ea typeface="宋体" panose="02010600030101010101" pitchFamily="2" charset="-122"/>
                <a:cs typeface="宋体" panose="02010600030101010101" pitchFamily="2" charset="-122"/>
              </a:rPr>
              <a:t> 连入</a:t>
            </a:r>
            <a:r>
              <a:rPr lang="en-US" altLang="zh-CN" sz="1600" dirty="0" err="1">
                <a:solidFill>
                  <a:srgbClr val="BE1007"/>
                </a:solidFill>
                <a:ea typeface="宋体" panose="02010600030101010101" pitchFamily="2" charset="-122"/>
                <a:cs typeface="宋体" panose="02010600030101010101" pitchFamily="2" charset="-122"/>
              </a:rPr>
              <a:t>ohterserver</a:t>
            </a:r>
            <a:r>
              <a:rPr lang="zh-CN" altLang="en-US" sz="1600" dirty="0">
                <a:ea typeface="宋体" panose="02010600030101010101" pitchFamily="2" charset="-122"/>
                <a:cs typeface="宋体" panose="02010600030101010101" pitchFamily="2" charset="-122"/>
              </a:rPr>
              <a:t>服务器</a:t>
            </a:r>
          </a:p>
        </p:txBody>
      </p:sp>
      <p:sp>
        <p:nvSpPr>
          <p:cNvPr id="13" name="矩形 4"/>
          <p:cNvSpPr>
            <a:spLocks noChangeArrowheads="1"/>
          </p:cNvSpPr>
          <p:nvPr/>
        </p:nvSpPr>
        <p:spPr bwMode="auto">
          <a:xfrm>
            <a:off x="7848600" y="2166938"/>
            <a:ext cx="1403350" cy="1781175"/>
          </a:xfrm>
          <a:prstGeom prst="rect">
            <a:avLst/>
          </a:prstGeom>
          <a:noFill/>
          <a:ln w="12700">
            <a:solidFill>
              <a:schemeClr val="tx1"/>
            </a:solidFill>
            <a:round/>
          </a:ln>
        </p:spPr>
        <p:txBody>
          <a:bodyPr/>
          <a:lstStyle/>
          <a:p>
            <a:endParaRPr lang="zh-CN" altLang="en-US">
              <a:ea typeface="宋体" panose="02010600030101010101" pitchFamily="2" charset="-122"/>
              <a:cs typeface="宋体" panose="02010600030101010101" pitchFamily="2" charset="-122"/>
            </a:endParaRPr>
          </a:p>
        </p:txBody>
      </p:sp>
      <p:grpSp>
        <p:nvGrpSpPr>
          <p:cNvPr id="14" name="Group 24"/>
          <p:cNvGrpSpPr/>
          <p:nvPr/>
        </p:nvGrpSpPr>
        <p:grpSpPr bwMode="auto">
          <a:xfrm>
            <a:off x="7732713" y="1773238"/>
            <a:ext cx="2052637" cy="2087562"/>
            <a:chOff x="2630" y="1195"/>
            <a:chExt cx="1293" cy="1315"/>
          </a:xfrm>
        </p:grpSpPr>
        <p:sp>
          <p:nvSpPr>
            <p:cNvPr id="15" name="TextBox 10"/>
            <p:cNvSpPr txBox="1">
              <a:spLocks noChangeArrowheads="1"/>
            </p:cNvSpPr>
            <p:nvPr/>
          </p:nvSpPr>
          <p:spPr bwMode="auto">
            <a:xfrm>
              <a:off x="2630" y="1195"/>
              <a:ext cx="1293" cy="213"/>
            </a:xfrm>
            <a:prstGeom prst="rect">
              <a:avLst/>
            </a:prstGeom>
            <a:noFill/>
            <a:ln>
              <a:noFill/>
            </a:ln>
          </p:spPr>
          <p:txBody>
            <a:bodyPr>
              <a:spAutoFit/>
            </a:bodyPr>
            <a:lstStyle/>
            <a:p>
              <a:r>
                <a:rPr lang="en-US" altLang="zh-CN" sz="1600" dirty="0" err="1">
                  <a:ea typeface="宋体" panose="02010600030101010101" pitchFamily="2" charset="-122"/>
                  <a:cs typeface="宋体" panose="02010600030101010101" pitchFamily="2" charset="-122"/>
                </a:rPr>
                <a:t>otherServer</a:t>
              </a:r>
              <a:r>
                <a:rPr lang="en-US" altLang="zh-CN" sz="1600" dirty="0">
                  <a:ea typeface="宋体" panose="02010600030101010101" pitchFamily="2" charset="-122"/>
                  <a:cs typeface="宋体" panose="02010600030101010101" pitchFamily="2" charset="-122"/>
                </a:rPr>
                <a:t> /testdb</a:t>
              </a:r>
              <a:endParaRPr lang="zh-CN" altLang="en-US" dirty="0">
                <a:ea typeface="宋体" panose="02010600030101010101" pitchFamily="2" charset="-122"/>
                <a:cs typeface="宋体" panose="02010600030101010101" pitchFamily="2" charset="-122"/>
              </a:endParaRPr>
            </a:p>
          </p:txBody>
        </p:sp>
        <p:sp>
          <p:nvSpPr>
            <p:cNvPr id="16" name="流程图: 文档 7"/>
            <p:cNvSpPr>
              <a:spLocks noChangeArrowheads="1"/>
            </p:cNvSpPr>
            <p:nvPr/>
          </p:nvSpPr>
          <p:spPr bwMode="auto">
            <a:xfrm>
              <a:off x="2796" y="1652"/>
              <a:ext cx="696" cy="858"/>
            </a:xfrm>
            <a:prstGeom prst="flowChartDocument">
              <a:avLst/>
            </a:prstGeom>
            <a:solidFill>
              <a:srgbClr val="FFFF99"/>
            </a:solidFill>
            <a:ln w="9525">
              <a:solidFill>
                <a:schemeClr val="tx1"/>
              </a:solidFill>
              <a:round/>
            </a:ln>
          </p:spPr>
          <p:txBody>
            <a:bodyPr/>
            <a:lstStyle/>
            <a:p>
              <a:pPr>
                <a:spcBef>
                  <a:spcPct val="0"/>
                </a:spcBef>
              </a:pPr>
              <a:r>
                <a:rPr lang="en-US" altLang="zh-CN" sz="1600" dirty="0">
                  <a:ea typeface="宋体" panose="02010600030101010101" pitchFamily="2" charset="-122"/>
                  <a:cs typeface="宋体" panose="02010600030101010101" pitchFamily="2" charset="-122"/>
                </a:rPr>
                <a:t>101</a:t>
              </a:r>
            </a:p>
            <a:p>
              <a:pPr>
                <a:spcBef>
                  <a:spcPct val="0"/>
                </a:spcBef>
              </a:pPr>
              <a:r>
                <a:rPr lang="en-US" altLang="zh-CN" sz="1600" dirty="0">
                  <a:ea typeface="宋体" panose="02010600030101010101" pitchFamily="2" charset="-122"/>
                  <a:cs typeface="宋体" panose="02010600030101010101" pitchFamily="2" charset="-122"/>
                </a:rPr>
                <a:t>…</a:t>
              </a:r>
            </a:p>
            <a:p>
              <a:pPr>
                <a:spcBef>
                  <a:spcPct val="0"/>
                </a:spcBef>
              </a:pPr>
              <a:r>
                <a:rPr lang="en-US" altLang="zh-CN" sz="1600" dirty="0">
                  <a:ea typeface="宋体" panose="02010600030101010101" pitchFamily="2" charset="-122"/>
                  <a:cs typeface="宋体" panose="02010600030101010101" pitchFamily="2" charset="-122"/>
                </a:rPr>
                <a:t>112</a:t>
              </a:r>
            </a:p>
            <a:p>
              <a:pPr>
                <a:spcBef>
                  <a:spcPct val="0"/>
                </a:spcBef>
              </a:pPr>
              <a:r>
                <a:rPr lang="en-US" altLang="zh-CN" sz="1600" dirty="0">
                  <a:ea typeface="宋体" panose="02010600030101010101" pitchFamily="2" charset="-122"/>
                  <a:cs typeface="宋体" panose="02010600030101010101" pitchFamily="2" charset="-122"/>
                </a:rPr>
                <a:t>…</a:t>
              </a:r>
            </a:p>
            <a:p>
              <a:pPr>
                <a:spcBef>
                  <a:spcPct val="0"/>
                </a:spcBef>
              </a:pPr>
              <a:r>
                <a:rPr lang="en-US" altLang="zh-CN" sz="1600" dirty="0">
                  <a:ea typeface="宋体" panose="02010600030101010101" pitchFamily="2" charset="-122"/>
                  <a:cs typeface="宋体" panose="02010600030101010101" pitchFamily="2" charset="-122"/>
                </a:rPr>
                <a:t>120</a:t>
              </a:r>
            </a:p>
            <a:p>
              <a:endParaRPr lang="zh-CN" altLang="en-US" sz="1600" dirty="0">
                <a:ea typeface="宋体" panose="02010600030101010101" pitchFamily="2" charset="-122"/>
                <a:cs typeface="宋体" panose="02010600030101010101" pitchFamily="2" charset="-122"/>
              </a:endParaRPr>
            </a:p>
          </p:txBody>
        </p:sp>
        <p:sp>
          <p:nvSpPr>
            <p:cNvPr id="17" name="TextBox 8"/>
            <p:cNvSpPr txBox="1">
              <a:spLocks noChangeArrowheads="1"/>
            </p:cNvSpPr>
            <p:nvPr/>
          </p:nvSpPr>
          <p:spPr bwMode="auto">
            <a:xfrm>
              <a:off x="2812" y="1456"/>
              <a:ext cx="675" cy="194"/>
            </a:xfrm>
            <a:prstGeom prst="rect">
              <a:avLst/>
            </a:prstGeom>
            <a:noFill/>
            <a:ln>
              <a:noFill/>
            </a:ln>
          </p:spPr>
          <p:txBody>
            <a:bodyPr>
              <a:spAutoFit/>
            </a:bodyPr>
            <a:lstStyle/>
            <a:p>
              <a:r>
                <a:rPr lang="en-US" altLang="zh-CN" sz="1400" dirty="0">
                  <a:ea typeface="宋体" panose="02010600030101010101" pitchFamily="2" charset="-122"/>
                  <a:cs typeface="宋体" panose="02010600030101010101" pitchFamily="2" charset="-122"/>
                </a:rPr>
                <a:t>Customer</a:t>
              </a:r>
              <a:endParaRPr lang="zh-CN" altLang="en-US" sz="1400" dirty="0">
                <a:ea typeface="宋体" panose="02010600030101010101" pitchFamily="2" charset="-122"/>
                <a:cs typeface="宋体" panose="02010600030101010101" pitchFamily="2" charset="-122"/>
              </a:endParaRPr>
            </a:p>
          </p:txBody>
        </p:sp>
      </p:grpSp>
      <p:sp>
        <p:nvSpPr>
          <p:cNvPr id="18" name="内容占位符 2"/>
          <p:cNvSpPr txBox="1"/>
          <p:nvPr/>
        </p:nvSpPr>
        <p:spPr>
          <a:xfrm>
            <a:off x="755576" y="5851748"/>
            <a:ext cx="9277424" cy="432048"/>
          </a:xfrm>
          <a:prstGeom prst="rect">
            <a:avLst/>
          </a:prstGeom>
          <a:solidFill>
            <a:srgbClr val="FBE5D6"/>
          </a:solidFill>
          <a:ln>
            <a:solidFill>
              <a:schemeClr val="tx1"/>
            </a:solidFill>
          </a:ln>
        </p:spPr>
        <p:txBody>
          <a:bodyPr>
            <a:no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宋体" panose="02010600030101010101" pitchFamily="2" charset="-122"/>
              </a:rPr>
              <a:t>使用 </a:t>
            </a:r>
            <a:r>
              <a:rPr lang="en-US" altLang="zh-CN" sz="1600" dirty="0">
                <a:latin typeface="微软雅黑" panose="020B0503020204020204" pitchFamily="34" charset="-122"/>
                <a:ea typeface="微软雅黑" panose="020B0503020204020204" pitchFamily="34" charset="-122"/>
                <a:cs typeface="宋体" panose="02010600030101010101" pitchFamily="2" charset="-122"/>
              </a:rPr>
              <a:t>dbaccess </a:t>
            </a:r>
            <a:r>
              <a:rPr lang="zh-CN" altLang="en-US" sz="1600" dirty="0">
                <a:latin typeface="微软雅黑" panose="020B0503020204020204" pitchFamily="34" charset="-122"/>
                <a:ea typeface="微软雅黑" panose="020B0503020204020204" pitchFamily="34" charset="-122"/>
                <a:cs typeface="宋体" panose="02010600030101010101" pitchFamily="2" charset="-122"/>
              </a:rPr>
              <a:t>连接不同的服务器，执行相同的</a:t>
            </a:r>
            <a:r>
              <a:rPr lang="en-US" altLang="zh-CN" sz="1600" dirty="0">
                <a:latin typeface="微软雅黑" panose="020B0503020204020204" pitchFamily="34" charset="-122"/>
                <a:ea typeface="微软雅黑" panose="020B0503020204020204" pitchFamily="34" charset="-122"/>
                <a:cs typeface="宋体" panose="02010600030101010101" pitchFamily="2" charset="-122"/>
              </a:rPr>
              <a:t>SQL</a:t>
            </a:r>
            <a:r>
              <a:rPr lang="zh-CN" altLang="en-US" sz="1600" dirty="0">
                <a:latin typeface="微软雅黑" panose="020B0503020204020204" pitchFamily="34" charset="-122"/>
                <a:ea typeface="微软雅黑" panose="020B0503020204020204" pitchFamily="34" charset="-122"/>
                <a:cs typeface="宋体" panose="02010600030101010101" pitchFamily="2" charset="-122"/>
              </a:rPr>
              <a:t>语句，得到的结果不同。</a:t>
            </a:r>
          </a:p>
          <a:p>
            <a:pPr marL="0" marR="0" lvl="0" indent="0" algn="ctr" defTabSz="914400" rtl="0" eaLnBrk="0" fontAlgn="base" latinLnBrk="0" hangingPunct="0">
              <a:lnSpc>
                <a:spcPct val="150000"/>
              </a:lnSpc>
              <a:spcBef>
                <a:spcPct val="20000"/>
              </a:spcBef>
              <a:spcAft>
                <a:spcPct val="0"/>
              </a:spcAft>
              <a:buClr>
                <a:schemeClr val="accent1"/>
              </a:buClr>
              <a:buSzTx/>
              <a:buFontTx/>
              <a:buNone/>
              <a:defRPr/>
            </a:pPr>
            <a:endParaRPr kumimoji="1"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p>
        </p:txBody>
      </p:sp>
      <p:sp>
        <p:nvSpPr>
          <p:cNvPr id="3" name="内容占位符 5"/>
          <p:cNvSpPr txBox="1"/>
          <p:nvPr/>
        </p:nvSpPr>
        <p:spPr>
          <a:xfrm>
            <a:off x="334511" y="1223817"/>
            <a:ext cx="11505392" cy="5136040"/>
          </a:xfrm>
          <a:prstGeom prst="rect">
            <a:avLst/>
          </a:prstGeom>
        </p:spPr>
        <p:txBody>
          <a:bodyPr lIns="121914" tIns="60957" rIns="121914" bIns="60957"/>
          <a:lstStyle>
            <a:lvl1pPr marL="0" indent="0" algn="l" rtl="0" eaLnBrk="0" fontAlgn="base" hangingPunct="0">
              <a:spcBef>
                <a:spcPct val="0"/>
              </a:spcBef>
              <a:spcAft>
                <a:spcPct val="0"/>
              </a:spcAft>
              <a:buClr>
                <a:srgbClr val="FF0000"/>
              </a:buClr>
              <a:buFontTx/>
              <a:buNone/>
              <a:defRPr sz="1800" b="1" kern="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2pPr>
            <a:lvl3pPr marL="11430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1345" indent="-357505" algn="just" defTabSz="1270000">
              <a:lnSpc>
                <a:spcPct val="150000"/>
              </a:lnSpc>
              <a:spcBef>
                <a:spcPts val="0"/>
              </a:spcBef>
              <a:buFontTx/>
              <a:buChar char="•"/>
              <a:defRPr/>
            </a:pPr>
            <a:r>
              <a:rPr lang="zh-CN" altLang="en-US" sz="2000" dirty="0">
                <a:solidFill>
                  <a:schemeClr val="tx1"/>
                </a:solidFill>
              </a:rPr>
              <a:t>使用 </a:t>
            </a:r>
            <a:r>
              <a:rPr lang="en-US" altLang="zh-CN" sz="2000" dirty="0">
                <a:solidFill>
                  <a:schemeClr val="tx1"/>
                </a:solidFill>
              </a:rPr>
              <a:t>DB-Access </a:t>
            </a:r>
            <a:endParaRPr lang="zh-CN" altLang="en-US" sz="2000" dirty="0">
              <a:solidFill>
                <a:schemeClr val="tx1"/>
              </a:solidFill>
            </a:endParaRPr>
          </a:p>
          <a:p>
            <a:pPr marL="956945" lvl="2" indent="-355600" algn="just" defTabSz="1270000">
              <a:lnSpc>
                <a:spcPct val="150000"/>
              </a:lnSpc>
              <a:spcBef>
                <a:spcPts val="0"/>
              </a:spcBef>
              <a:buFont typeface="Tahoma" panose="020B0604030504040204" pitchFamily="34" charset="0"/>
              <a:buChar char="−"/>
              <a:defRPr/>
            </a:pPr>
            <a:r>
              <a:rPr lang="zh-CN" altLang="en-US" sz="1800" dirty="0">
                <a:latin typeface="微软雅黑" panose="020B0503020204020204" pitchFamily="34" charset="-122"/>
                <a:ea typeface="微软雅黑" panose="020B0503020204020204" pitchFamily="34" charset="-122"/>
              </a:rPr>
              <a:t>菜单界面       </a:t>
            </a:r>
            <a:r>
              <a:rPr lang="en-US" altLang="zh-CN" sz="1800" dirty="0">
                <a:latin typeface="微软雅黑" panose="020B0503020204020204" pitchFamily="34" charset="-122"/>
                <a:ea typeface="微软雅黑" panose="020B0503020204020204" pitchFamily="34" charset="-122"/>
              </a:rPr>
              <a:t>                 dbaccess  </a:t>
            </a:r>
            <a:r>
              <a:rPr lang="zh-CN" altLang="en-US" sz="1800" dirty="0">
                <a:latin typeface="微软雅黑" panose="020B0503020204020204" pitchFamily="34" charset="-122"/>
                <a:ea typeface="微软雅黑" panose="020B0503020204020204" pitchFamily="34" charset="-122"/>
              </a:rPr>
              <a:t>或 </a:t>
            </a:r>
            <a:r>
              <a:rPr lang="en-US" altLang="zh-CN" sz="1800" dirty="0">
                <a:latin typeface="微软雅黑" panose="020B0503020204020204" pitchFamily="34" charset="-122"/>
                <a:ea typeface="微软雅黑" panose="020B0503020204020204" pitchFamily="34" charset="-122"/>
              </a:rPr>
              <a:t>dbaccess </a:t>
            </a:r>
            <a:r>
              <a:rPr lang="zh-CN" altLang="en-US" sz="1800" dirty="0">
                <a:latin typeface="微软雅黑" panose="020B0503020204020204" pitchFamily="34" charset="-122"/>
                <a:ea typeface="微软雅黑" panose="020B0503020204020204" pitchFamily="34" charset="-122"/>
              </a:rPr>
              <a:t>数据库名</a:t>
            </a:r>
            <a:endParaRPr lang="en-US" altLang="zh-CN" sz="1800" dirty="0">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r>
              <a:rPr lang="zh-CN" altLang="en-US" sz="1800" dirty="0">
                <a:latin typeface="微软雅黑" panose="020B0503020204020204" pitchFamily="34" charset="-122"/>
                <a:ea typeface="微软雅黑" panose="020B0503020204020204" pitchFamily="34" charset="-122"/>
              </a:rPr>
              <a:t>命令行交互    </a:t>
            </a:r>
            <a:r>
              <a:rPr lang="en-US" altLang="zh-CN" sz="1800" dirty="0">
                <a:latin typeface="微软雅黑" panose="020B0503020204020204" pitchFamily="34" charset="-122"/>
                <a:ea typeface="微软雅黑" panose="020B0503020204020204" pitchFamily="34" charset="-122"/>
              </a:rPr>
              <a:t>                 dbaccess  - -  </a:t>
            </a:r>
            <a:r>
              <a:rPr lang="zh-CN" altLang="en-US" sz="1800" dirty="0">
                <a:latin typeface="微软雅黑" panose="020B0503020204020204" pitchFamily="34" charset="-122"/>
                <a:ea typeface="微软雅黑" panose="020B0503020204020204" pitchFamily="34" charset="-122"/>
              </a:rPr>
              <a:t>或</a:t>
            </a:r>
            <a:r>
              <a:rPr lang="en-US" altLang="zh-CN" sz="1800" dirty="0">
                <a:latin typeface="微软雅黑" panose="020B0503020204020204" pitchFamily="34" charset="-122"/>
                <a:ea typeface="微软雅黑" panose="020B0503020204020204" pitchFamily="34" charset="-122"/>
              </a:rPr>
              <a:t> dbaccess  </a:t>
            </a:r>
            <a:r>
              <a:rPr lang="zh-CN" altLang="en-US" sz="1800" dirty="0">
                <a:latin typeface="微软雅黑" panose="020B0503020204020204" pitchFamily="34" charset="-122"/>
                <a:ea typeface="微软雅黑" panose="020B0503020204020204" pitchFamily="34" charset="-122"/>
              </a:rPr>
              <a:t>数据库名 </a:t>
            </a:r>
            <a:r>
              <a:rPr lang="en-US" altLang="zh-CN" sz="1800" dirty="0">
                <a:latin typeface="微软雅黑" panose="020B0503020204020204" pitchFamily="34" charset="-122"/>
                <a:ea typeface="微软雅黑" panose="020B0503020204020204" pitchFamily="34" charset="-122"/>
              </a:rPr>
              <a:t>-</a:t>
            </a:r>
          </a:p>
          <a:p>
            <a:pPr marL="956945" lvl="2" indent="-355600" algn="just" defTabSz="1270000">
              <a:lnSpc>
                <a:spcPct val="150000"/>
              </a:lnSpc>
              <a:spcBef>
                <a:spcPts val="0"/>
              </a:spcBef>
              <a:buFont typeface="Tahoma" panose="020B0604030504040204" pitchFamily="34" charset="0"/>
              <a:buChar char="−"/>
              <a:defRPr/>
            </a:pPr>
            <a:r>
              <a:rPr lang="zh-CN" altLang="en-US" sz="1800" dirty="0">
                <a:latin typeface="微软雅黑" panose="020B0503020204020204" pitchFamily="34" charset="-122"/>
                <a:ea typeface="微软雅黑" panose="020B0503020204020204" pitchFamily="34" charset="-122"/>
              </a:rPr>
              <a:t>执行  </a:t>
            </a:r>
            <a:r>
              <a:rPr lang="en-US" altLang="zh-CN" sz="1800" dirty="0">
                <a:latin typeface="微软雅黑" panose="020B0503020204020204" pitchFamily="34" charset="-122"/>
                <a:ea typeface="微软雅黑" panose="020B0503020204020204" pitchFamily="34" charset="-122"/>
              </a:rPr>
              <a:t>SQL  </a:t>
            </a:r>
            <a:r>
              <a:rPr lang="zh-CN" altLang="en-US" sz="1800" dirty="0">
                <a:latin typeface="微软雅黑" panose="020B0503020204020204" pitchFamily="34" charset="-122"/>
                <a:ea typeface="微软雅黑" panose="020B0503020204020204" pitchFamily="34" charset="-122"/>
              </a:rPr>
              <a:t>脚本文件 </a:t>
            </a:r>
            <a:r>
              <a:rPr lang="en-US" altLang="zh-CN" sz="1800" dirty="0">
                <a:latin typeface="微软雅黑" panose="020B0503020204020204" pitchFamily="34" charset="-122"/>
                <a:ea typeface="微软雅黑" panose="020B0503020204020204" pitchFamily="34" charset="-122"/>
              </a:rPr>
              <a:t>      dbaccess -e </a:t>
            </a:r>
            <a:r>
              <a:rPr lang="zh-CN" altLang="en-US" sz="1800" dirty="0">
                <a:latin typeface="微软雅黑" panose="020B0503020204020204" pitchFamily="34" charset="-122"/>
                <a:ea typeface="微软雅黑" panose="020B0503020204020204" pitchFamily="34" charset="-122"/>
              </a:rPr>
              <a:t>数据库名</a:t>
            </a:r>
            <a:r>
              <a:rPr lang="en-US" altLang="zh-CN" sz="1800" dirty="0">
                <a:latin typeface="微软雅黑" panose="020B0503020204020204" pitchFamily="34" charset="-122"/>
                <a:ea typeface="微软雅黑" panose="020B0503020204020204" pitchFamily="34" charset="-122"/>
              </a:rPr>
              <a:t> </a:t>
            </a:r>
            <a:r>
              <a:rPr lang="en-US" altLang="zh-CN" sz="1800" dirty="0" err="1">
                <a:latin typeface="微软雅黑" panose="020B0503020204020204" pitchFamily="34" charset="-122"/>
                <a:ea typeface="微软雅黑" panose="020B0503020204020204" pitchFamily="34" charset="-122"/>
              </a:rPr>
              <a:t>count.sql</a:t>
            </a:r>
            <a:r>
              <a:rPr lang="en-US" altLang="zh-CN" sz="1800" dirty="0">
                <a:latin typeface="微软雅黑" panose="020B0503020204020204" pitchFamily="34" charset="-122"/>
                <a:ea typeface="微软雅黑" panose="020B0503020204020204" pitchFamily="34" charset="-122"/>
              </a:rPr>
              <a:t>  </a:t>
            </a:r>
          </a:p>
          <a:p>
            <a:pPr marL="956945" lvl="2" indent="-355600" algn="just" defTabSz="1270000">
              <a:lnSpc>
                <a:spcPct val="150000"/>
              </a:lnSpc>
              <a:spcBef>
                <a:spcPts val="0"/>
              </a:spcBef>
              <a:buFont typeface="Tahoma" panose="020B0604030504040204" pitchFamily="34" charset="0"/>
              <a:buChar char="−"/>
              <a:defRPr/>
            </a:pPr>
            <a:r>
              <a:rPr lang="zh-CN" altLang="en-US" sz="1800" dirty="0">
                <a:latin typeface="微软雅黑" panose="020B0503020204020204" pitchFamily="34" charset="-122"/>
                <a:ea typeface="微软雅黑" panose="020B0503020204020204" pitchFamily="34" charset="-122"/>
              </a:rPr>
              <a:t>运行 </a:t>
            </a:r>
            <a:r>
              <a:rPr lang="en-US" altLang="zh-CN" sz="1800" dirty="0">
                <a:latin typeface="微软雅黑" panose="020B0503020204020204" pitchFamily="34" charset="-122"/>
                <a:ea typeface="微软雅黑" panose="020B0503020204020204" pitchFamily="34" charset="-122"/>
              </a:rPr>
              <a:t>UNIX </a:t>
            </a:r>
            <a:r>
              <a:rPr lang="zh-CN" altLang="en-US" sz="1800" dirty="0">
                <a:latin typeface="微软雅黑" panose="020B0503020204020204" pitchFamily="34" charset="-122"/>
                <a:ea typeface="微软雅黑" panose="020B0503020204020204" pitchFamily="34" charset="-122"/>
              </a:rPr>
              <a:t>命令，加 ！   </a:t>
            </a:r>
            <a:r>
              <a:rPr lang="en-US" altLang="zh-CN" sz="1800" dirty="0">
                <a:latin typeface="微软雅黑" panose="020B0503020204020204" pitchFamily="34" charset="-122"/>
                <a:ea typeface="微软雅黑" panose="020B0503020204020204" pitchFamily="34" charset="-122"/>
              </a:rPr>
              <a:t>&gt;</a:t>
            </a:r>
            <a:r>
              <a:rPr lang="zh-CN" altLang="en-US" sz="1800" b="1"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echo hello</a:t>
            </a:r>
            <a:r>
              <a:rPr lang="zh-CN" altLang="en-US" sz="1800" dirty="0">
                <a:latin typeface="微软雅黑" panose="020B0503020204020204" pitchFamily="34" charset="-122"/>
                <a:ea typeface="微软雅黑" panose="020B0503020204020204" pitchFamily="34" charset="-122"/>
              </a:rPr>
              <a:t> </a:t>
            </a:r>
            <a:endParaRPr lang="en-US" altLang="zh-CN" sz="1800" dirty="0">
              <a:latin typeface="微软雅黑" panose="020B0503020204020204" pitchFamily="34" charset="-122"/>
              <a:ea typeface="微软雅黑" panose="020B0503020204020204" pitchFamily="34" charset="-122"/>
            </a:endParaRPr>
          </a:p>
          <a:p>
            <a:pPr marL="601345" indent="-357505" algn="just" defTabSz="1270000">
              <a:lnSpc>
                <a:spcPct val="150000"/>
              </a:lnSpc>
              <a:spcBef>
                <a:spcPts val="0"/>
              </a:spcBef>
              <a:buFontTx/>
              <a:buChar char="•"/>
              <a:defRPr/>
            </a:pPr>
            <a:r>
              <a:rPr lang="zh-CN" altLang="en-US" sz="2000" dirty="0">
                <a:solidFill>
                  <a:schemeClr val="tx1"/>
                </a:solidFill>
              </a:rPr>
              <a:t>创建演示数据库</a:t>
            </a:r>
          </a:p>
          <a:p>
            <a:pPr marL="956945" lvl="2" indent="-355600" algn="just" defTabSz="1270000">
              <a:lnSpc>
                <a:spcPct val="150000"/>
              </a:lnSpc>
              <a:spcBef>
                <a:spcPts val="0"/>
              </a:spcBef>
              <a:buFont typeface="Tahoma" panose="020B0604030504040204" pitchFamily="34" charset="0"/>
              <a:buChar char="−"/>
              <a:defRPr/>
            </a:pPr>
            <a:r>
              <a:rPr lang="zh-CN" altLang="en-US" sz="1800" kern="0" dirty="0">
                <a:solidFill>
                  <a:prstClr val="black"/>
                </a:solidFill>
                <a:latin typeface="微软雅黑" panose="020B0503020204020204" pitchFamily="34" charset="-122"/>
                <a:ea typeface="微软雅黑" panose="020B0503020204020204" pitchFamily="34" charset="-122"/>
              </a:rPr>
              <a:t>创建 </a:t>
            </a:r>
            <a:r>
              <a:rPr lang="en-US" altLang="zh-CN" sz="1800" kern="0" dirty="0">
                <a:solidFill>
                  <a:prstClr val="black"/>
                </a:solidFill>
                <a:latin typeface="微软雅黑" panose="020B0503020204020204" pitchFamily="34" charset="-122"/>
                <a:ea typeface="微软雅黑" panose="020B0503020204020204" pitchFamily="34" charset="-122"/>
              </a:rPr>
              <a:t>stores_demo </a:t>
            </a:r>
            <a:r>
              <a:rPr lang="zh-CN" altLang="en-US" sz="1800" kern="0" dirty="0">
                <a:solidFill>
                  <a:prstClr val="black"/>
                </a:solidFill>
                <a:latin typeface="微软雅黑" panose="020B0503020204020204" pitchFamily="34" charset="-122"/>
                <a:ea typeface="微软雅黑" panose="020B0503020204020204" pitchFamily="34" charset="-122"/>
              </a:rPr>
              <a:t>数据库            </a:t>
            </a:r>
            <a:r>
              <a:rPr lang="en-US" altLang="zh-CN" sz="1800" kern="0" dirty="0">
                <a:solidFill>
                  <a:prstClr val="black"/>
                </a:solidFill>
                <a:latin typeface="微软雅黑" panose="020B0503020204020204" pitchFamily="34" charset="-122"/>
                <a:ea typeface="微软雅黑" panose="020B0503020204020204" pitchFamily="34" charset="-122"/>
              </a:rPr>
              <a:t>dbaccessdemo</a:t>
            </a:r>
          </a:p>
          <a:p>
            <a:pPr marL="956945" lvl="2" indent="-355600" algn="just" defTabSz="1270000">
              <a:lnSpc>
                <a:spcPct val="150000"/>
              </a:lnSpc>
              <a:spcBef>
                <a:spcPts val="0"/>
              </a:spcBef>
              <a:buFont typeface="Tahoma" panose="020B0604030504040204" pitchFamily="34" charset="0"/>
              <a:buChar char="−"/>
              <a:defRPr/>
            </a:pPr>
            <a:r>
              <a:rPr lang="zh-CN" altLang="en-US" sz="1800" kern="0" dirty="0">
                <a:solidFill>
                  <a:prstClr val="black"/>
                </a:solidFill>
                <a:latin typeface="微软雅黑" panose="020B0503020204020204" pitchFamily="34" charset="-122"/>
                <a:ea typeface="微软雅黑" panose="020B0503020204020204" pitchFamily="34" charset="-122"/>
              </a:rPr>
              <a:t>创建 </a:t>
            </a:r>
            <a:r>
              <a:rPr lang="en-US" altLang="zh-CN" sz="1800" kern="0" dirty="0">
                <a:solidFill>
                  <a:prstClr val="black"/>
                </a:solidFill>
                <a:latin typeface="微软雅黑" panose="020B0503020204020204" pitchFamily="34" charset="-122"/>
                <a:ea typeface="微软雅黑" panose="020B0503020204020204" pitchFamily="34" charset="-122"/>
              </a:rPr>
              <a:t>superstores_demo </a:t>
            </a:r>
            <a:r>
              <a:rPr lang="zh-CN" altLang="en-US" sz="1800" kern="0" dirty="0">
                <a:solidFill>
                  <a:prstClr val="black"/>
                </a:solidFill>
                <a:latin typeface="微软雅黑" panose="020B0503020204020204" pitchFamily="34" charset="-122"/>
                <a:ea typeface="微软雅黑" panose="020B0503020204020204" pitchFamily="34" charset="-122"/>
              </a:rPr>
              <a:t>数据库   </a:t>
            </a:r>
            <a:r>
              <a:rPr lang="en-US" altLang="zh-CN" sz="1800" kern="0" dirty="0">
                <a:solidFill>
                  <a:prstClr val="black"/>
                </a:solidFill>
                <a:latin typeface="微软雅黑" panose="020B0503020204020204" pitchFamily="34" charset="-122"/>
                <a:ea typeface="微软雅黑" panose="020B0503020204020204" pitchFamily="34" charset="-122"/>
              </a:rPr>
              <a:t>dbaccessdemo_ud</a:t>
            </a:r>
          </a:p>
          <a:p>
            <a:pPr marL="601345" indent="-357505" algn="just" defTabSz="1270000">
              <a:lnSpc>
                <a:spcPct val="150000"/>
              </a:lnSpc>
              <a:spcBef>
                <a:spcPts val="0"/>
              </a:spcBef>
              <a:buFontTx/>
              <a:buChar char="•"/>
              <a:defRPr/>
            </a:pPr>
            <a:r>
              <a:rPr lang="zh-CN" altLang="en-US" sz="2000" dirty="0">
                <a:solidFill>
                  <a:schemeClr val="tx1"/>
                </a:solidFill>
              </a:rPr>
              <a:t>多客户端 </a:t>
            </a:r>
            <a:r>
              <a:rPr lang="en-US" altLang="zh-CN" sz="2000" dirty="0">
                <a:solidFill>
                  <a:schemeClr val="tx1"/>
                </a:solidFill>
              </a:rPr>
              <a:t>dbaccess </a:t>
            </a:r>
            <a:r>
              <a:rPr lang="zh-CN" altLang="en-US" sz="2000" dirty="0">
                <a:solidFill>
                  <a:schemeClr val="tx1"/>
                </a:solidFill>
              </a:rPr>
              <a:t>连接服务器</a:t>
            </a:r>
          </a:p>
          <a:p>
            <a:pPr marL="956945" lvl="2" indent="-355600" algn="just" defTabSz="1270000">
              <a:lnSpc>
                <a:spcPct val="150000"/>
              </a:lnSpc>
              <a:spcBef>
                <a:spcPts val="0"/>
              </a:spcBef>
              <a:buFont typeface="Tahoma" panose="020B0604030504040204" pitchFamily="34" charset="0"/>
              <a:buChar char="−"/>
              <a:defRPr/>
            </a:pPr>
            <a:r>
              <a:rPr lang="zh-CN" altLang="en-US" sz="1800" kern="0" dirty="0">
                <a:solidFill>
                  <a:prstClr val="black"/>
                </a:solidFill>
                <a:latin typeface="微软雅黑" panose="020B0503020204020204" pitchFamily="34" charset="-122"/>
                <a:ea typeface="微软雅黑" panose="020B0503020204020204" pitchFamily="34" charset="-122"/>
              </a:rPr>
              <a:t>必须在服务器端和客户端上建立互信</a:t>
            </a:r>
            <a:endParaRPr lang="en-US" altLang="zh-CN" sz="1800" kern="0" dirty="0">
              <a:solidFill>
                <a:prstClr val="black"/>
              </a:solidFill>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r>
              <a:rPr lang="en-US" altLang="zh-CN" sz="1800" kern="0" dirty="0">
                <a:solidFill>
                  <a:prstClr val="black"/>
                </a:solidFill>
                <a:latin typeface="微软雅黑" panose="020B0503020204020204" pitchFamily="34" charset="-122"/>
                <a:ea typeface="微软雅黑" panose="020B0503020204020204" pitchFamily="34" charset="-122"/>
              </a:rPr>
              <a:t>dbaccess </a:t>
            </a:r>
            <a:r>
              <a:rPr lang="en-US" altLang="zh-CN" sz="1800" b="1" kern="0" dirty="0">
                <a:solidFill>
                  <a:srgbClr val="BE1007"/>
                </a:solidFill>
                <a:latin typeface="微软雅黑" panose="020B0503020204020204" pitchFamily="34" charset="-122"/>
                <a:ea typeface="微软雅黑" panose="020B0503020204020204" pitchFamily="34" charset="-122"/>
              </a:rPr>
              <a:t> </a:t>
            </a:r>
            <a:r>
              <a:rPr lang="zh-CN" altLang="en-US" sz="1800" kern="0" dirty="0">
                <a:solidFill>
                  <a:srgbClr val="BE1007"/>
                </a:solidFill>
                <a:latin typeface="微软雅黑" panose="020B0503020204020204" pitchFamily="34" charset="-122"/>
                <a:ea typeface="微软雅黑" panose="020B0503020204020204" pitchFamily="34" charset="-122"/>
              </a:rPr>
              <a:t>数据库名</a:t>
            </a:r>
            <a:r>
              <a:rPr lang="en-US" altLang="zh-CN" sz="1800" kern="0" dirty="0">
                <a:solidFill>
                  <a:srgbClr val="BE1007"/>
                </a:solidFill>
                <a:latin typeface="微软雅黑" panose="020B0503020204020204" pitchFamily="34" charset="-122"/>
                <a:ea typeface="微软雅黑" panose="020B0503020204020204" pitchFamily="34" charset="-122"/>
              </a:rPr>
              <a:t>@</a:t>
            </a:r>
            <a:r>
              <a:rPr lang="zh-CN" altLang="en-US" sz="1800" kern="0" dirty="0">
                <a:solidFill>
                  <a:srgbClr val="BE1007"/>
                </a:solidFill>
                <a:latin typeface="微软雅黑" panose="020B0503020204020204" pitchFamily="34" charset="-122"/>
                <a:ea typeface="微软雅黑" panose="020B0503020204020204" pitchFamily="34" charset="-122"/>
              </a:rPr>
              <a:t>实例名</a:t>
            </a:r>
            <a:r>
              <a:rPr lang="en-US" altLang="zh-CN" sz="1800" kern="0" dirty="0">
                <a:solidFill>
                  <a:srgbClr val="BE1007"/>
                </a:solidFill>
                <a:latin typeface="微软雅黑" panose="020B0503020204020204" pitchFamily="34" charset="-122"/>
                <a:ea typeface="微软雅黑" panose="020B0503020204020204" pitchFamily="34" charset="-122"/>
              </a:rPr>
              <a:t> </a:t>
            </a:r>
          </a:p>
          <a:p>
            <a:pPr marL="956945" lvl="2" indent="-355600" algn="just" defTabSz="1270000">
              <a:lnSpc>
                <a:spcPct val="150000"/>
              </a:lnSpc>
              <a:spcBef>
                <a:spcPts val="0"/>
              </a:spcBef>
              <a:buFont typeface="Tahoma" panose="020B0604030504040204" pitchFamily="34" charset="0"/>
              <a:buChar char="−"/>
              <a:defRPr/>
            </a:pPr>
            <a:endParaRPr lang="en-US" altLang="zh-CN" sz="1800" kern="0" dirty="0">
              <a:solidFill>
                <a:prstClr val="black"/>
              </a:solidFill>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endParaRPr lang="en-US" altLang="zh-CN" sz="1800" dirty="0">
              <a:latin typeface="微软雅黑" panose="020B0503020204020204" pitchFamily="34" charset="-122"/>
              <a:ea typeface="微软雅黑" panose="020B0503020204020204" pitchFamily="34" charset="-122"/>
            </a:endParaRPr>
          </a:p>
          <a:p>
            <a:pPr marL="601345" lvl="2" indent="0" algn="just" defTabSz="1270000">
              <a:lnSpc>
                <a:spcPct val="150000"/>
              </a:lnSpc>
              <a:spcBef>
                <a:spcPts val="0"/>
              </a:spcBef>
              <a:buNone/>
              <a:defRPr/>
            </a:pPr>
            <a:endParaRPr lang="zh-CN" altLang="en-US" sz="1800" dirty="0">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endParaRPr lang="zh-CN" altLang="en-US" sz="1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6371" y="3381035"/>
            <a:ext cx="7816361" cy="611845"/>
          </a:xfrm>
          <a:prstGeom prst="rect">
            <a:avLst/>
          </a:prstGeom>
        </p:spPr>
        <p:txBody>
          <a:bodyPr/>
          <a:lstStyle/>
          <a:p>
            <a:r>
              <a:rPr lang="en-US" altLang="zh-CN" dirty="0"/>
              <a:t>Thank you !</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4" name="圆角矩形 3"/>
          <p:cNvSpPr/>
          <p:nvPr/>
        </p:nvSpPr>
        <p:spPr>
          <a:xfrm>
            <a:off x="3329815" y="1998404"/>
            <a:ext cx="740979" cy="67341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34" name="文本框 48"/>
          <p:cNvSpPr txBox="1">
            <a:spLocks noChangeArrowheads="1"/>
          </p:cNvSpPr>
          <p:nvPr/>
        </p:nvSpPr>
        <p:spPr bwMode="auto">
          <a:xfrm>
            <a:off x="3463965" y="2135057"/>
            <a:ext cx="441146" cy="400110"/>
          </a:xfrm>
          <a:prstGeom prst="rect">
            <a:avLst/>
          </a:prstGeom>
          <a:noFill/>
          <a:ln w="9525">
            <a:noFill/>
            <a:miter lim="800000"/>
          </a:ln>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一</a:t>
            </a:r>
          </a:p>
        </p:txBody>
      </p:sp>
      <p:sp>
        <p:nvSpPr>
          <p:cNvPr id="29" name="圆角矩形 28"/>
          <p:cNvSpPr/>
          <p:nvPr/>
        </p:nvSpPr>
        <p:spPr>
          <a:xfrm>
            <a:off x="4207994" y="1998404"/>
            <a:ext cx="4570412" cy="67341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48" name="文本框 55"/>
          <p:cNvSpPr txBox="1">
            <a:spLocks noChangeArrowheads="1"/>
          </p:cNvSpPr>
          <p:nvPr/>
        </p:nvSpPr>
        <p:spPr bwMode="auto">
          <a:xfrm>
            <a:off x="4374840" y="2145752"/>
            <a:ext cx="4236720" cy="400110"/>
          </a:xfrm>
          <a:prstGeom prst="rect">
            <a:avLst/>
          </a:prstGeom>
          <a:noFill/>
          <a:ln w="9525">
            <a:noFill/>
            <a:miter lim="800000"/>
          </a:ln>
        </p:spPr>
        <p:txBody>
          <a:bodyPr wrap="square">
            <a:spAutoFit/>
          </a:bodyPr>
          <a:lstStyle/>
          <a:p>
            <a:r>
              <a:rPr lang="en-US" altLang="zh-CN" sz="2000" spc="200" dirty="0">
                <a:solidFill>
                  <a:schemeClr val="bg1"/>
                </a:solidFill>
                <a:latin typeface="微软雅黑" panose="020B0503020204020204" pitchFamily="34" charset="-122"/>
                <a:ea typeface="微软雅黑" panose="020B0503020204020204" pitchFamily="34" charset="-122"/>
              </a:rPr>
              <a:t>DB-Access </a:t>
            </a:r>
            <a:r>
              <a:rPr lang="zh-CN" altLang="en-US" sz="2000" spc="200" dirty="0">
                <a:solidFill>
                  <a:schemeClr val="bg1"/>
                </a:solidFill>
                <a:latin typeface="微软雅黑" panose="020B0503020204020204" pitchFamily="34" charset="-122"/>
                <a:ea typeface="微软雅黑" panose="020B0503020204020204" pitchFamily="34" charset="-122"/>
              </a:rPr>
              <a:t>工具介绍</a:t>
            </a:r>
          </a:p>
        </p:txBody>
      </p:sp>
      <p:sp>
        <p:nvSpPr>
          <p:cNvPr id="49" name="圆角矩形 48"/>
          <p:cNvSpPr/>
          <p:nvPr/>
        </p:nvSpPr>
        <p:spPr>
          <a:xfrm>
            <a:off x="3340321" y="2923338"/>
            <a:ext cx="740979" cy="673416"/>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51" name="圆角矩形 50"/>
          <p:cNvSpPr/>
          <p:nvPr/>
        </p:nvSpPr>
        <p:spPr>
          <a:xfrm>
            <a:off x="4218500" y="2923338"/>
            <a:ext cx="4570412" cy="673416"/>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39" name="文本框 54"/>
          <p:cNvSpPr txBox="1">
            <a:spLocks noChangeArrowheads="1"/>
          </p:cNvSpPr>
          <p:nvPr/>
        </p:nvSpPr>
        <p:spPr bwMode="auto">
          <a:xfrm>
            <a:off x="3482031" y="3052022"/>
            <a:ext cx="441146" cy="400110"/>
          </a:xfrm>
          <a:prstGeom prst="rect">
            <a:avLst/>
          </a:prstGeom>
          <a:noFill/>
          <a:ln w="9525">
            <a:noFill/>
            <a:miter lim="800000"/>
          </a:ln>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二</a:t>
            </a:r>
          </a:p>
        </p:txBody>
      </p:sp>
      <p:sp>
        <p:nvSpPr>
          <p:cNvPr id="41" name="文本框 55"/>
          <p:cNvSpPr txBox="1">
            <a:spLocks noChangeArrowheads="1"/>
          </p:cNvSpPr>
          <p:nvPr/>
        </p:nvSpPr>
        <p:spPr bwMode="auto">
          <a:xfrm>
            <a:off x="4374840" y="3043519"/>
            <a:ext cx="4236720" cy="400110"/>
          </a:xfrm>
          <a:prstGeom prst="rect">
            <a:avLst/>
          </a:prstGeom>
          <a:noFill/>
          <a:ln w="9525">
            <a:noFill/>
            <a:miter lim="800000"/>
          </a:ln>
        </p:spPr>
        <p:txBody>
          <a:bodyPr wrap="square">
            <a:spAutoFit/>
          </a:bodyPr>
          <a:lstStyle>
            <a:defPPr>
              <a:defRPr lang="zh-CN"/>
            </a:defPPr>
            <a:lvl1pPr algn="ctr">
              <a:defRPr sz="2000" b="1" spc="200">
                <a:solidFill>
                  <a:schemeClr val="bg1"/>
                </a:solidFill>
                <a:latin typeface="微软雅黑" panose="020B0503020204020204" pitchFamily="34" charset="-122"/>
                <a:ea typeface="微软雅黑" panose="020B0503020204020204" pitchFamily="34" charset="-122"/>
              </a:defRPr>
            </a:lvl1pPr>
          </a:lstStyle>
          <a:p>
            <a:pPr algn="l"/>
            <a:r>
              <a:rPr lang="zh-CN" altLang="en-US" b="0" dirty="0"/>
              <a:t>使用 </a:t>
            </a:r>
            <a:r>
              <a:rPr lang="en-US" altLang="zh-CN" b="0" dirty="0"/>
              <a:t>DB-Access</a:t>
            </a:r>
            <a:endParaRPr lang="zh-CN" altLang="en-US" b="0" dirty="0"/>
          </a:p>
        </p:txBody>
      </p:sp>
      <p:sp>
        <p:nvSpPr>
          <p:cNvPr id="61" name="圆角矩形 60"/>
          <p:cNvSpPr/>
          <p:nvPr/>
        </p:nvSpPr>
        <p:spPr>
          <a:xfrm>
            <a:off x="3335061" y="3864038"/>
            <a:ext cx="740979" cy="673416"/>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62" name="圆角矩形 61"/>
          <p:cNvSpPr/>
          <p:nvPr/>
        </p:nvSpPr>
        <p:spPr>
          <a:xfrm>
            <a:off x="4213240" y="3864038"/>
            <a:ext cx="4570412" cy="673416"/>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63" name="文本框 54"/>
          <p:cNvSpPr txBox="1">
            <a:spLocks noChangeArrowheads="1"/>
          </p:cNvSpPr>
          <p:nvPr/>
        </p:nvSpPr>
        <p:spPr bwMode="auto">
          <a:xfrm>
            <a:off x="3476771" y="3992722"/>
            <a:ext cx="441146" cy="400110"/>
          </a:xfrm>
          <a:prstGeom prst="rect">
            <a:avLst/>
          </a:prstGeom>
          <a:noFill/>
          <a:ln w="9525">
            <a:noFill/>
            <a:miter lim="800000"/>
          </a:ln>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64" name="文本框 55"/>
          <p:cNvSpPr txBox="1">
            <a:spLocks noChangeArrowheads="1"/>
          </p:cNvSpPr>
          <p:nvPr/>
        </p:nvSpPr>
        <p:spPr bwMode="auto">
          <a:xfrm>
            <a:off x="4369580" y="3993743"/>
            <a:ext cx="4236720" cy="400110"/>
          </a:xfrm>
          <a:prstGeom prst="rect">
            <a:avLst/>
          </a:prstGeom>
          <a:noFill/>
          <a:ln w="9525">
            <a:noFill/>
            <a:miter lim="800000"/>
          </a:ln>
        </p:spPr>
        <p:txBody>
          <a:bodyPr wrap="square">
            <a:spAutoFit/>
          </a:bodyPr>
          <a:lstStyle>
            <a:defPPr>
              <a:defRPr lang="zh-CN"/>
            </a:defPPr>
            <a:lvl1pPr algn="ctr">
              <a:defRPr sz="2000" b="1" spc="200">
                <a:solidFill>
                  <a:schemeClr val="bg1"/>
                </a:solidFill>
                <a:latin typeface="微软雅黑" panose="020B0503020204020204" pitchFamily="34" charset="-122"/>
                <a:ea typeface="微软雅黑" panose="020B0503020204020204" pitchFamily="34" charset="-122"/>
              </a:defRPr>
            </a:lvl1pPr>
          </a:lstStyle>
          <a:p>
            <a:pPr algn="l"/>
            <a:r>
              <a:rPr lang="zh-CN" altLang="en-US" b="0" dirty="0"/>
              <a:t>多客户端 </a:t>
            </a:r>
            <a:r>
              <a:rPr lang="en-US" altLang="zh-CN" b="0" dirty="0"/>
              <a:t>DB-Access </a:t>
            </a:r>
            <a:r>
              <a:rPr lang="zh-CN" altLang="en-US" b="0" dirty="0"/>
              <a:t>连接</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5"/>
          <p:cNvSpPr txBox="1"/>
          <p:nvPr/>
        </p:nvSpPr>
        <p:spPr>
          <a:xfrm>
            <a:off x="525583" y="1305705"/>
            <a:ext cx="10174262" cy="5067800"/>
          </a:xfrm>
          <a:prstGeom prst="rect">
            <a:avLst/>
          </a:prstGeom>
        </p:spPr>
        <p:txBody>
          <a:bodyPr lIns="121914" tIns="60957" rIns="121914" bIns="60957"/>
          <a:lstStyle>
            <a:lvl1pPr marL="0" indent="0" algn="l" rtl="0" eaLnBrk="0" fontAlgn="base" hangingPunct="0">
              <a:spcBef>
                <a:spcPct val="0"/>
              </a:spcBef>
              <a:spcAft>
                <a:spcPct val="0"/>
              </a:spcAft>
              <a:buClr>
                <a:srgbClr val="FF0000"/>
              </a:buClr>
              <a:buFontTx/>
              <a:buNone/>
              <a:defRPr sz="1800" b="1" kern="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2pPr>
            <a:lvl3pPr marL="11430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Malgun Gothic" panose="020B0503020000020004" pitchFamily="34" charset="-127"/>
                <a:cs typeface="Malgun Gothic" panose="020B0503020000020004" pitchFamily="34" charset="-127"/>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1345" indent="-357505" defTabSz="1270000">
              <a:lnSpc>
                <a:spcPct val="150000"/>
              </a:lnSpc>
              <a:spcBef>
                <a:spcPts val="0"/>
              </a:spcBef>
              <a:defRPr/>
            </a:pPr>
            <a:r>
              <a:rPr lang="en-US" altLang="zh-CN" sz="2000" b="0" dirty="0">
                <a:solidFill>
                  <a:schemeClr val="tx1"/>
                </a:solidFill>
              </a:rPr>
              <a:t> DB-Access </a:t>
            </a:r>
            <a:r>
              <a:rPr lang="zh-CN" altLang="en-US" sz="2000" b="0" dirty="0">
                <a:solidFill>
                  <a:schemeClr val="tx1"/>
                </a:solidFill>
              </a:rPr>
              <a:t>是 </a:t>
            </a:r>
            <a:r>
              <a:rPr lang="en-US" altLang="zh-CN" sz="2000" b="0" dirty="0" err="1">
                <a:solidFill>
                  <a:schemeClr val="tx1"/>
                </a:solidFill>
              </a:rPr>
              <a:t>GBase</a:t>
            </a:r>
            <a:r>
              <a:rPr lang="en-US" altLang="zh-CN" sz="2000" b="0" dirty="0">
                <a:solidFill>
                  <a:schemeClr val="tx1"/>
                </a:solidFill>
              </a:rPr>
              <a:t> 8s </a:t>
            </a:r>
            <a:r>
              <a:rPr lang="zh-CN" altLang="en-US" sz="2000" b="0" dirty="0">
                <a:solidFill>
                  <a:schemeClr val="tx1"/>
                </a:solidFill>
              </a:rPr>
              <a:t>客户端工具。</a:t>
            </a:r>
            <a:endParaRPr lang="en-US" altLang="zh-CN" sz="2000" b="0" dirty="0">
              <a:solidFill>
                <a:schemeClr val="tx1"/>
              </a:solidFill>
            </a:endParaRPr>
          </a:p>
          <a:p>
            <a:pPr marL="601345" indent="-357505" defTabSz="1270000">
              <a:lnSpc>
                <a:spcPct val="150000"/>
              </a:lnSpc>
              <a:spcBef>
                <a:spcPts val="0"/>
              </a:spcBef>
              <a:defRPr/>
            </a:pPr>
            <a:r>
              <a:rPr lang="en-US" altLang="zh-CN" sz="2000" b="0" dirty="0">
                <a:solidFill>
                  <a:schemeClr val="tx1"/>
                </a:solidFill>
              </a:rPr>
              <a:t> </a:t>
            </a:r>
            <a:r>
              <a:rPr lang="zh-CN" altLang="en-US" sz="2000" b="0" dirty="0">
                <a:solidFill>
                  <a:schemeClr val="tx1"/>
                </a:solidFill>
              </a:rPr>
              <a:t>它提供了用于输入、执行和调试 </a:t>
            </a:r>
            <a:r>
              <a:rPr lang="en-US" altLang="zh-CN" sz="2000" b="0" dirty="0">
                <a:solidFill>
                  <a:schemeClr val="tx1"/>
                </a:solidFill>
              </a:rPr>
              <a:t>SQL </a:t>
            </a:r>
            <a:r>
              <a:rPr lang="zh-CN" altLang="en-US" sz="2000" b="0" dirty="0">
                <a:solidFill>
                  <a:schemeClr val="tx1"/>
                </a:solidFill>
              </a:rPr>
              <a:t>语句和存储过程（</a:t>
            </a:r>
            <a:r>
              <a:rPr lang="en-US" altLang="zh-CN" sz="2000" b="0" dirty="0">
                <a:solidFill>
                  <a:schemeClr val="tx1"/>
                </a:solidFill>
              </a:rPr>
              <a:t>SPL</a:t>
            </a:r>
            <a:r>
              <a:rPr lang="zh-CN" altLang="en-US" sz="2000" b="0" dirty="0">
                <a:solidFill>
                  <a:schemeClr val="tx1"/>
                </a:solidFill>
              </a:rPr>
              <a:t>）的用户界面。</a:t>
            </a:r>
            <a:endParaRPr lang="en-US" altLang="zh-CN" sz="2000" b="0" dirty="0">
              <a:solidFill>
                <a:schemeClr val="tx1"/>
              </a:solidFill>
            </a:endParaRPr>
          </a:p>
          <a:p>
            <a:pPr marL="601345" indent="-357505" algn="just" defTabSz="1270000">
              <a:lnSpc>
                <a:spcPct val="150000"/>
              </a:lnSpc>
              <a:spcBef>
                <a:spcPts val="0"/>
              </a:spcBef>
              <a:defRPr/>
            </a:pPr>
            <a:endParaRPr lang="en-US" altLang="zh-CN" sz="2000" b="0" dirty="0">
              <a:solidFill>
                <a:schemeClr val="tx1"/>
              </a:solidFill>
            </a:endParaRPr>
          </a:p>
          <a:p>
            <a:pPr marL="601345" indent="-357505" algn="just" defTabSz="1270000">
              <a:lnSpc>
                <a:spcPct val="150000"/>
              </a:lnSpc>
              <a:spcBef>
                <a:spcPts val="0"/>
              </a:spcBef>
              <a:defRPr/>
            </a:pPr>
            <a:r>
              <a:rPr lang="en-US" altLang="zh-CN" sz="2000" b="0" dirty="0">
                <a:solidFill>
                  <a:schemeClr val="tx1"/>
                </a:solidFill>
              </a:rPr>
              <a:t>DB-Access </a:t>
            </a:r>
            <a:r>
              <a:rPr lang="zh-CN" altLang="en-US" sz="2000" b="0" dirty="0">
                <a:solidFill>
                  <a:schemeClr val="tx1"/>
                </a:solidFill>
              </a:rPr>
              <a:t>可以实现以下功能：</a:t>
            </a:r>
            <a:endParaRPr lang="en-US" altLang="zh-CN" sz="2000" b="0" dirty="0">
              <a:solidFill>
                <a:schemeClr val="tx1"/>
              </a:solidFill>
              <a:latin typeface="微软雅黑" panose="020B0503020204020204" pitchFamily="34" charset="-122"/>
              <a:ea typeface="微软雅黑" panose="020B0503020204020204" pitchFamily="34" charset="-122"/>
            </a:endParaRPr>
          </a:p>
          <a:p>
            <a:pPr marL="601345" indent="-357505" algn="just" defTabSz="1270000">
              <a:lnSpc>
                <a:spcPct val="150000"/>
              </a:lnSpc>
              <a:spcBef>
                <a:spcPts val="0"/>
              </a:spcBef>
              <a:buFontTx/>
              <a:buChar char="•"/>
              <a:defRPr/>
            </a:pPr>
            <a:r>
              <a:rPr lang="zh-CN" altLang="en-US" b="0" dirty="0">
                <a:solidFill>
                  <a:schemeClr val="tx1"/>
                </a:solidFill>
              </a:rPr>
              <a:t>调试、执行  </a:t>
            </a:r>
            <a:r>
              <a:rPr lang="en-US" altLang="zh-CN" b="0" dirty="0">
                <a:solidFill>
                  <a:schemeClr val="tx1"/>
                </a:solidFill>
              </a:rPr>
              <a:t>SQL </a:t>
            </a:r>
            <a:r>
              <a:rPr lang="zh-CN" altLang="en-US" b="0" dirty="0">
                <a:solidFill>
                  <a:schemeClr val="tx1"/>
                </a:solidFill>
              </a:rPr>
              <a:t>查询</a:t>
            </a:r>
            <a:endParaRPr lang="en-US" altLang="zh-CN" b="0" dirty="0">
              <a:solidFill>
                <a:schemeClr val="tx1"/>
              </a:solidFill>
            </a:endParaRPr>
          </a:p>
          <a:p>
            <a:pPr marL="601345" indent="-357505" algn="just" defTabSz="1270000">
              <a:lnSpc>
                <a:spcPct val="150000"/>
              </a:lnSpc>
              <a:spcBef>
                <a:spcPts val="0"/>
              </a:spcBef>
              <a:buFontTx/>
              <a:buChar char="•"/>
              <a:defRPr/>
            </a:pPr>
            <a:r>
              <a:rPr lang="zh-CN" altLang="en-US" b="0" dirty="0">
                <a:solidFill>
                  <a:schemeClr val="tx1"/>
                </a:solidFill>
              </a:rPr>
              <a:t>连接到一个或多个数据库</a:t>
            </a:r>
            <a:endParaRPr lang="en-US" altLang="zh-CN" b="0" dirty="0">
              <a:solidFill>
                <a:schemeClr val="tx1"/>
              </a:solidFill>
            </a:endParaRPr>
          </a:p>
          <a:p>
            <a:pPr marL="601345" indent="-357505" algn="just" defTabSz="1270000">
              <a:lnSpc>
                <a:spcPct val="150000"/>
              </a:lnSpc>
              <a:spcBef>
                <a:spcPts val="0"/>
              </a:spcBef>
              <a:defRPr/>
            </a:pPr>
            <a:r>
              <a:rPr lang="en-US" altLang="zh-CN" b="0" dirty="0">
                <a:solidFill>
                  <a:schemeClr val="tx1"/>
                </a:solidFill>
              </a:rPr>
              <a:t>      </a:t>
            </a:r>
            <a:r>
              <a:rPr lang="zh-CN" altLang="en-US" b="0" dirty="0">
                <a:solidFill>
                  <a:schemeClr val="tx1"/>
                </a:solidFill>
              </a:rPr>
              <a:t>在数据库服务器和外部文件之间传输数据以及显示数据库的相关信息</a:t>
            </a:r>
            <a:endParaRPr lang="en-US" altLang="zh-CN" b="0" dirty="0">
              <a:solidFill>
                <a:schemeClr val="tx1"/>
              </a:solidFill>
            </a:endParaRPr>
          </a:p>
          <a:p>
            <a:pPr marL="601345" indent="-357505" algn="just" defTabSz="1270000">
              <a:lnSpc>
                <a:spcPct val="150000"/>
              </a:lnSpc>
              <a:spcBef>
                <a:spcPts val="0"/>
              </a:spcBef>
              <a:buFontTx/>
              <a:buChar char="•"/>
              <a:defRPr/>
            </a:pPr>
            <a:r>
              <a:rPr lang="zh-CN" altLang="en-US" b="0" dirty="0">
                <a:solidFill>
                  <a:schemeClr val="tx1"/>
                </a:solidFill>
              </a:rPr>
              <a:t>显示系统数据表和数据模式的信息</a:t>
            </a:r>
            <a:endParaRPr lang="en-US" altLang="zh-CN" b="0" dirty="0">
              <a:solidFill>
                <a:schemeClr val="tx1"/>
              </a:solidFill>
            </a:endParaRPr>
          </a:p>
          <a:p>
            <a:pPr marL="601345" indent="-357505" algn="just" defTabSz="1270000">
              <a:lnSpc>
                <a:spcPct val="150000"/>
              </a:lnSpc>
              <a:spcBef>
                <a:spcPts val="0"/>
              </a:spcBef>
              <a:buFontTx/>
              <a:buChar char="•"/>
              <a:defRPr/>
            </a:pPr>
            <a:r>
              <a:rPr lang="en-US" altLang="zh-CN" b="0" dirty="0">
                <a:solidFill>
                  <a:schemeClr val="tx1"/>
                </a:solidFill>
              </a:rPr>
              <a:t>SQL </a:t>
            </a:r>
            <a:r>
              <a:rPr lang="zh-CN" altLang="en-US" b="0" dirty="0">
                <a:solidFill>
                  <a:schemeClr val="tx1"/>
                </a:solidFill>
              </a:rPr>
              <a:t>语言的学习环境</a:t>
            </a:r>
            <a:endParaRPr lang="en-US" altLang="zh-CN" b="0" dirty="0">
              <a:solidFill>
                <a:schemeClr val="tx1"/>
              </a:solidFill>
            </a:endParaRPr>
          </a:p>
          <a:p>
            <a:pPr marL="601345" indent="-357505" algn="just" defTabSz="1270000">
              <a:lnSpc>
                <a:spcPct val="150000"/>
              </a:lnSpc>
              <a:spcBef>
                <a:spcPts val="0"/>
              </a:spcBef>
              <a:buFontTx/>
              <a:buChar char="•"/>
              <a:defRPr/>
            </a:pPr>
            <a:r>
              <a:rPr lang="zh-CN" altLang="en-US" b="0" dirty="0">
                <a:solidFill>
                  <a:schemeClr val="tx1"/>
                </a:solidFill>
              </a:rPr>
              <a:t>作为应用程序的测试工具</a:t>
            </a:r>
            <a:endParaRPr lang="en-US" altLang="zh-CN" b="0" dirty="0">
              <a:solidFill>
                <a:schemeClr val="tx1"/>
              </a:solidFill>
            </a:endParaRPr>
          </a:p>
          <a:p>
            <a:pPr marL="601345" indent="-357505" algn="just" defTabSz="1270000">
              <a:lnSpc>
                <a:spcPct val="150000"/>
              </a:lnSpc>
              <a:spcBef>
                <a:spcPts val="0"/>
              </a:spcBef>
              <a:buFontTx/>
              <a:buChar char="•"/>
              <a:defRPr/>
            </a:pPr>
            <a:r>
              <a:rPr lang="zh-CN" altLang="en-US" b="0" dirty="0">
                <a:solidFill>
                  <a:schemeClr val="tx1"/>
                </a:solidFill>
              </a:rPr>
              <a:t>创建和使用演示数据库</a:t>
            </a:r>
            <a:endParaRPr lang="en-US" altLang="zh-CN" b="0" dirty="0">
              <a:solidFill>
                <a:schemeClr val="tx1"/>
              </a:solidFill>
            </a:endParaRPr>
          </a:p>
          <a:p>
            <a:pPr marL="956945" lvl="2" indent="-355600" algn="just" defTabSz="1270000">
              <a:lnSpc>
                <a:spcPct val="150000"/>
              </a:lnSpc>
              <a:spcBef>
                <a:spcPts val="0"/>
              </a:spcBef>
              <a:buFont typeface="Tahoma" panose="020B0604030504040204" pitchFamily="34" charset="0"/>
              <a:buChar char="−"/>
              <a:defRPr/>
            </a:pPr>
            <a:endParaRPr lang="en-US" altLang="zh-CN" sz="1800" dirty="0">
              <a:latin typeface="微软雅黑" panose="020B0503020204020204" pitchFamily="34" charset="-122"/>
              <a:ea typeface="微软雅黑" panose="020B0503020204020204" pitchFamily="34" charset="-122"/>
            </a:endParaRPr>
          </a:p>
          <a:p>
            <a:pPr marL="601345" lvl="2" indent="0" algn="just" defTabSz="1270000">
              <a:lnSpc>
                <a:spcPct val="150000"/>
              </a:lnSpc>
              <a:spcBef>
                <a:spcPts val="0"/>
              </a:spcBef>
              <a:buNone/>
              <a:defRPr/>
            </a:pPr>
            <a:endParaRPr lang="zh-CN" altLang="en-US" sz="1800" dirty="0">
              <a:latin typeface="微软雅黑" panose="020B0503020204020204" pitchFamily="34" charset="-122"/>
              <a:ea typeface="微软雅黑" panose="020B0503020204020204" pitchFamily="34" charset="-122"/>
            </a:endParaRPr>
          </a:p>
          <a:p>
            <a:pPr marL="956945" lvl="2" indent="-355600" algn="just" defTabSz="1270000">
              <a:lnSpc>
                <a:spcPct val="150000"/>
              </a:lnSpc>
              <a:spcBef>
                <a:spcPts val="0"/>
              </a:spcBef>
              <a:buFont typeface="Tahoma" panose="020B0604030504040204" pitchFamily="34" charset="0"/>
              <a:buChar char="−"/>
              <a:defRPr/>
            </a:pP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en-US" altLang="zh-CN" dirty="0"/>
              <a:t>DB-Access </a:t>
            </a:r>
            <a:r>
              <a:rPr lang="zh-CN" altLang="en-US" dirty="0"/>
              <a:t>工具介绍</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27" name="圆角矩形 26"/>
          <p:cNvSpPr/>
          <p:nvPr/>
        </p:nvSpPr>
        <p:spPr>
          <a:xfrm>
            <a:off x="3329815" y="1998404"/>
            <a:ext cx="740979" cy="673416"/>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28" name="文本框 48"/>
          <p:cNvSpPr txBox="1">
            <a:spLocks noChangeArrowheads="1"/>
          </p:cNvSpPr>
          <p:nvPr/>
        </p:nvSpPr>
        <p:spPr bwMode="auto">
          <a:xfrm>
            <a:off x="3463965" y="2135057"/>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a:t>
            </a:r>
          </a:p>
        </p:txBody>
      </p:sp>
      <p:sp>
        <p:nvSpPr>
          <p:cNvPr id="29" name="圆角矩形 28"/>
          <p:cNvSpPr/>
          <p:nvPr/>
        </p:nvSpPr>
        <p:spPr>
          <a:xfrm>
            <a:off x="4207994" y="1998404"/>
            <a:ext cx="4570412" cy="673416"/>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48" name="文本框 55"/>
          <p:cNvSpPr txBox="1">
            <a:spLocks noChangeArrowheads="1"/>
          </p:cNvSpPr>
          <p:nvPr/>
        </p:nvSpPr>
        <p:spPr bwMode="auto">
          <a:xfrm>
            <a:off x="4374840" y="2145752"/>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DB-Access </a:t>
            </a:r>
            <a:r>
              <a:rPr lang="zh-CN" altLang="en-US" sz="2000" spc="200" dirty="0">
                <a:solidFill>
                  <a:schemeClr val="bg1"/>
                </a:solidFill>
                <a:latin typeface="微软雅黑" panose="020B0503020204020204" pitchFamily="34" charset="-122"/>
                <a:ea typeface="微软雅黑" panose="020B0503020204020204" pitchFamily="34" charset="-122"/>
              </a:rPr>
              <a:t>工具介绍</a:t>
            </a:r>
          </a:p>
        </p:txBody>
      </p:sp>
      <p:sp>
        <p:nvSpPr>
          <p:cNvPr id="49" name="圆角矩形 48"/>
          <p:cNvSpPr/>
          <p:nvPr/>
        </p:nvSpPr>
        <p:spPr>
          <a:xfrm>
            <a:off x="3340321" y="2923338"/>
            <a:ext cx="740979" cy="67341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50" name="圆角矩形 49"/>
          <p:cNvSpPr/>
          <p:nvPr/>
        </p:nvSpPr>
        <p:spPr>
          <a:xfrm>
            <a:off x="4218500" y="2923338"/>
            <a:ext cx="4570412" cy="67341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51" name="文本框 54"/>
          <p:cNvSpPr txBox="1">
            <a:spLocks noChangeArrowheads="1"/>
          </p:cNvSpPr>
          <p:nvPr/>
        </p:nvSpPr>
        <p:spPr bwMode="auto">
          <a:xfrm>
            <a:off x="3482031" y="3052022"/>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a:t>
            </a:r>
          </a:p>
        </p:txBody>
      </p:sp>
      <p:sp>
        <p:nvSpPr>
          <p:cNvPr id="52" name="文本框 55"/>
          <p:cNvSpPr txBox="1">
            <a:spLocks noChangeArrowheads="1"/>
          </p:cNvSpPr>
          <p:nvPr/>
        </p:nvSpPr>
        <p:spPr bwMode="auto">
          <a:xfrm>
            <a:off x="4374840" y="3043519"/>
            <a:ext cx="4236720" cy="400110"/>
          </a:xfrm>
          <a:prstGeom prst="rect">
            <a:avLst/>
          </a:prstGeom>
          <a:noFill/>
          <a:ln w="9525">
            <a:noFill/>
            <a:miter lim="800000"/>
          </a:ln>
        </p:spPr>
        <p:txBody>
          <a:bodyPr wrap="square">
            <a:spAutoFit/>
          </a:bodyPr>
          <a:lstStyle/>
          <a:p>
            <a:pPr algn="ctr"/>
            <a:r>
              <a:rPr lang="zh-CN" altLang="en-US" sz="2000" spc="200" dirty="0">
                <a:solidFill>
                  <a:schemeClr val="bg1"/>
                </a:solidFill>
                <a:latin typeface="微软雅黑" panose="020B0503020204020204" pitchFamily="34" charset="-122"/>
                <a:ea typeface="微软雅黑" panose="020B0503020204020204" pitchFamily="34" charset="-122"/>
              </a:rPr>
              <a:t>使用 </a:t>
            </a:r>
            <a:r>
              <a:rPr lang="en-US" altLang="zh-CN" sz="2000" spc="200" dirty="0">
                <a:solidFill>
                  <a:schemeClr val="bg1"/>
                </a:solidFill>
                <a:latin typeface="微软雅黑" panose="020B0503020204020204" pitchFamily="34" charset="-122"/>
                <a:ea typeface="微软雅黑" panose="020B0503020204020204" pitchFamily="34" charset="-122"/>
              </a:rPr>
              <a:t>DB-Access</a:t>
            </a:r>
            <a:endParaRPr lang="zh-CN" altLang="en-US" sz="2000" spc="200" dirty="0">
              <a:solidFill>
                <a:schemeClr val="bg1"/>
              </a:solidFill>
              <a:latin typeface="微软雅黑" panose="020B0503020204020204" pitchFamily="34" charset="-122"/>
              <a:ea typeface="微软雅黑" panose="020B0503020204020204" pitchFamily="34" charset="-122"/>
            </a:endParaRPr>
          </a:p>
        </p:txBody>
      </p:sp>
      <p:sp>
        <p:nvSpPr>
          <p:cNvPr id="53" name="圆角矩形 52"/>
          <p:cNvSpPr/>
          <p:nvPr/>
        </p:nvSpPr>
        <p:spPr>
          <a:xfrm>
            <a:off x="3335061" y="3864038"/>
            <a:ext cx="740979" cy="673416"/>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54" name="圆角矩形 53"/>
          <p:cNvSpPr/>
          <p:nvPr/>
        </p:nvSpPr>
        <p:spPr>
          <a:xfrm>
            <a:off x="4213240" y="3864038"/>
            <a:ext cx="4570412" cy="673416"/>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sp>
        <p:nvSpPr>
          <p:cNvPr id="55" name="文本框 54"/>
          <p:cNvSpPr txBox="1">
            <a:spLocks noChangeArrowheads="1"/>
          </p:cNvSpPr>
          <p:nvPr/>
        </p:nvSpPr>
        <p:spPr bwMode="auto">
          <a:xfrm>
            <a:off x="3476771" y="3992722"/>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56" name="文本框 55"/>
          <p:cNvSpPr txBox="1">
            <a:spLocks noChangeArrowheads="1"/>
          </p:cNvSpPr>
          <p:nvPr/>
        </p:nvSpPr>
        <p:spPr bwMode="auto">
          <a:xfrm>
            <a:off x="4369580" y="3984219"/>
            <a:ext cx="4236720" cy="400110"/>
          </a:xfrm>
          <a:prstGeom prst="rect">
            <a:avLst/>
          </a:prstGeom>
          <a:noFill/>
          <a:ln w="9525">
            <a:noFill/>
            <a:miter lim="800000"/>
          </a:ln>
        </p:spPr>
        <p:txBody>
          <a:bodyPr wrap="square">
            <a:spAutoFit/>
          </a:bodyPr>
          <a:lstStyle/>
          <a:p>
            <a:pPr algn="ctr"/>
            <a:r>
              <a:rPr lang="zh-CN" altLang="en-US" sz="2000" spc="200" dirty="0">
                <a:solidFill>
                  <a:schemeClr val="bg1"/>
                </a:solidFill>
                <a:latin typeface="微软雅黑" panose="020B0503020204020204" pitchFamily="34" charset="-122"/>
                <a:ea typeface="微软雅黑" panose="020B0503020204020204" pitchFamily="34" charset="-122"/>
              </a:rPr>
              <a:t>多客户端 </a:t>
            </a:r>
            <a:r>
              <a:rPr lang="en-US" altLang="zh-CN" sz="2000" spc="200" dirty="0">
                <a:solidFill>
                  <a:schemeClr val="bg1"/>
                </a:solidFill>
                <a:latin typeface="微软雅黑" panose="020B0503020204020204" pitchFamily="34" charset="-122"/>
                <a:ea typeface="微软雅黑" panose="020B0503020204020204" pitchFamily="34" charset="-122"/>
              </a:rPr>
              <a:t>DB-Access </a:t>
            </a:r>
            <a:r>
              <a:rPr lang="zh-CN" altLang="en-US" sz="2000" spc="200" dirty="0">
                <a:solidFill>
                  <a:schemeClr val="bg1"/>
                </a:solidFill>
                <a:latin typeface="微软雅黑" panose="020B0503020204020204" pitchFamily="34" charset="-122"/>
                <a:ea typeface="微软雅黑" panose="020B0503020204020204" pitchFamily="34" charset="-122"/>
              </a:rPr>
              <a:t>连接</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275491" y="538406"/>
            <a:ext cx="11207263" cy="481500"/>
          </a:xfrm>
        </p:spPr>
        <p:txBody>
          <a:bodyPr/>
          <a:lstStyle/>
          <a:p>
            <a:r>
              <a:rPr lang="zh-CN" altLang="en-US" dirty="0"/>
              <a:t>调用 </a:t>
            </a:r>
            <a:r>
              <a:rPr lang="en-US" altLang="zh-CN" dirty="0"/>
              <a:t>DB-Access </a:t>
            </a:r>
            <a:endParaRPr lang="zh-CN" altLang="en-US" dirty="0"/>
          </a:p>
        </p:txBody>
      </p:sp>
      <p:sp>
        <p:nvSpPr>
          <p:cNvPr id="3" name="圆角矩形 2"/>
          <p:cNvSpPr/>
          <p:nvPr/>
        </p:nvSpPr>
        <p:spPr bwMode="auto">
          <a:xfrm>
            <a:off x="709017" y="1206372"/>
            <a:ext cx="1747580" cy="2260159"/>
          </a:xfrm>
          <a:prstGeom prst="roundRect">
            <a:avLst/>
          </a:prstGeom>
          <a:solidFill>
            <a:schemeClr val="tx2">
              <a:lumMod val="65000"/>
              <a:lumOff val="35000"/>
            </a:schemeClr>
          </a:solidFill>
          <a:ln w="6350">
            <a:noFill/>
            <a:miter lim="800000"/>
          </a:ln>
          <a:effectLst/>
        </p:spPr>
        <p:txBody>
          <a:bodyPr lIns="102259" tIns="53175" rIns="102259" bIns="53175" anchor="ctr"/>
          <a:lstStyle/>
          <a:p>
            <a:pPr algn="ctr">
              <a:lnSpc>
                <a:spcPct val="150000"/>
              </a:lnSpc>
              <a:defRPr/>
            </a:pPr>
            <a:r>
              <a:rPr lang="zh-CN" altLang="en-US" sz="2000" b="1" dirty="0">
                <a:solidFill>
                  <a:schemeClr val="bg1"/>
                </a:solidFill>
                <a:latin typeface="微软雅黑" panose="020B0503020204020204" pitchFamily="34" charset="-122"/>
                <a:ea typeface="微软雅黑" panose="020B0503020204020204" pitchFamily="34" charset="-122"/>
              </a:rPr>
              <a:t>菜单界面</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defRPr/>
            </a:pPr>
            <a:r>
              <a:rPr lang="zh-CN" altLang="en-US" sz="2000" b="1" dirty="0">
                <a:solidFill>
                  <a:schemeClr val="bg1"/>
                </a:solidFill>
                <a:latin typeface="微软雅黑" panose="020B0503020204020204" pitchFamily="34" charset="-122"/>
                <a:ea typeface="微软雅黑" panose="020B0503020204020204" pitchFamily="34" charset="-122"/>
              </a:rPr>
              <a:t>模式</a:t>
            </a:r>
          </a:p>
        </p:txBody>
      </p:sp>
      <p:sp>
        <p:nvSpPr>
          <p:cNvPr id="4" name="圆角矩形 3"/>
          <p:cNvSpPr/>
          <p:nvPr/>
        </p:nvSpPr>
        <p:spPr bwMode="auto">
          <a:xfrm>
            <a:off x="2580968" y="1260964"/>
            <a:ext cx="8844270" cy="2260158"/>
          </a:xfrm>
          <a:prstGeom prst="roundRect">
            <a:avLst/>
          </a:prstGeom>
          <a:noFill/>
          <a:ln w="25400">
            <a:solidFill>
              <a:srgbClr val="7A8EAA"/>
            </a:solidFill>
            <a:miter lim="800000"/>
          </a:ln>
        </p:spPr>
        <p:txBody>
          <a:bodyPr lIns="119994" tIns="62397" rIns="119994" bIns="62397" anchor="ctr"/>
          <a:lstStyle/>
          <a:p>
            <a:pPr marL="360045" indent="-239395">
              <a:lnSpc>
                <a:spcPct val="150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p:nvSpPr>
        <p:spPr>
          <a:xfrm>
            <a:off x="2696723" y="859809"/>
            <a:ext cx="9495277" cy="2681503"/>
          </a:xfrm>
          <a:prstGeom prst="rect">
            <a:avLst/>
          </a:prstGeom>
        </p:spPr>
        <p:txBody>
          <a:bodyPr wrap="square">
            <a:spAutoFit/>
          </a:bodyPr>
          <a:lstStyle/>
          <a:p>
            <a:pPr marL="306705" indent="-203835">
              <a:lnSpc>
                <a:spcPct val="150000"/>
              </a:lnSpc>
              <a:defRPr/>
            </a:pPr>
            <a:endParaRPr lang="en-US" altLang="zh-CN" sz="2000" dirty="0">
              <a:latin typeface="微软雅黑" panose="020B0503020204020204" pitchFamily="34" charset="-122"/>
              <a:ea typeface="微软雅黑" panose="020B0503020204020204" pitchFamily="34" charset="-122"/>
            </a:endParaRPr>
          </a:p>
          <a:p>
            <a:pPr marL="306705" indent="-203835">
              <a:lnSpc>
                <a:spcPct val="150000"/>
              </a:lnSpc>
              <a:defRPr/>
            </a:pPr>
            <a:r>
              <a:rPr lang="zh-CN" altLang="en-US" b="1" dirty="0">
                <a:latin typeface="微软雅黑" panose="020B0503020204020204" pitchFamily="34" charset="-122"/>
                <a:ea typeface="微软雅黑" panose="020B0503020204020204" pitchFamily="34" charset="-122"/>
              </a:rPr>
              <a:t>命令语法：</a:t>
            </a:r>
            <a:r>
              <a:rPr lang="en-US" altLang="zh-CN" b="1" dirty="0">
                <a:latin typeface="微软雅黑" panose="020B0503020204020204" pitchFamily="34" charset="-122"/>
                <a:ea typeface="微软雅黑" panose="020B0503020204020204" pitchFamily="34" charset="-122"/>
              </a:rPr>
              <a:t>dbaccess    / dbaccess </a:t>
            </a:r>
            <a:r>
              <a:rPr lang="zh-CN" altLang="en-US" b="1" dirty="0">
                <a:latin typeface="微软雅黑" panose="020B0503020204020204" pitchFamily="34" charset="-122"/>
                <a:ea typeface="微软雅黑" panose="020B0503020204020204" pitchFamily="34" charset="-122"/>
              </a:rPr>
              <a:t>数据库名称</a:t>
            </a:r>
            <a:endParaRPr lang="en-US" altLang="zh-CN" b="1" dirty="0">
              <a:latin typeface="微软雅黑" panose="020B0503020204020204" pitchFamily="34" charset="-122"/>
              <a:ea typeface="微软雅黑" panose="020B0503020204020204" pitchFamily="34" charset="-122"/>
            </a:endParaRPr>
          </a:p>
          <a:p>
            <a:pPr marL="306705" indent="-203835">
              <a:lnSpc>
                <a:spcPct val="150000"/>
              </a:lnSpc>
              <a:defRPr/>
            </a:pPr>
            <a:r>
              <a:rPr lang="zh-CN" altLang="en-US" b="1" dirty="0">
                <a:latin typeface="微软雅黑" panose="020B0503020204020204" pitchFamily="34" charset="-122"/>
                <a:ea typeface="微软雅黑" panose="020B0503020204020204" pitchFamily="34" charset="-122"/>
              </a:rPr>
              <a:t>示例：</a:t>
            </a:r>
            <a:endParaRPr lang="en-US" altLang="zh-CN" b="1" dirty="0">
              <a:latin typeface="微软雅黑" panose="020B0503020204020204" pitchFamily="34" charset="-122"/>
              <a:ea typeface="微软雅黑" panose="020B0503020204020204" pitchFamily="34" charset="-122"/>
            </a:endParaRPr>
          </a:p>
          <a:p>
            <a:pPr marL="306705" indent="-203835">
              <a:lnSpc>
                <a:spcPct val="150000"/>
              </a:lnSpc>
              <a:defRPr/>
            </a:pPr>
            <a:r>
              <a:rPr lang="en-US" altLang="zh-CN" sz="1650" dirty="0">
                <a:latin typeface="微软雅黑" panose="020B0503020204020204" pitchFamily="34" charset="-122"/>
                <a:ea typeface="微软雅黑" panose="020B0503020204020204" pitchFamily="34" charset="-122"/>
              </a:rPr>
              <a:t>dbaccess</a:t>
            </a:r>
          </a:p>
          <a:p>
            <a:pPr marL="306705" indent="-203835">
              <a:spcAft>
                <a:spcPts val="600"/>
              </a:spcAft>
              <a:defRPr/>
            </a:pPr>
            <a:r>
              <a:rPr lang="en-US" altLang="zh-CN" sz="1650" dirty="0">
                <a:latin typeface="微软雅黑" panose="020B0503020204020204" pitchFamily="34" charset="-122"/>
                <a:ea typeface="微软雅黑" panose="020B0503020204020204" pitchFamily="34" charset="-122"/>
              </a:rPr>
              <a:t>DBACCESS:   Query-language  Connection  Database  Table  Session  Exit </a:t>
            </a:r>
          </a:p>
          <a:p>
            <a:pPr marL="306705" indent="-203835">
              <a:spcAft>
                <a:spcPts val="600"/>
              </a:spcAft>
              <a:defRPr/>
            </a:pPr>
            <a:r>
              <a:rPr lang="en-US" altLang="zh-CN" sz="1650" dirty="0">
                <a:latin typeface="微软雅黑" panose="020B0503020204020204" pitchFamily="34" charset="-122"/>
                <a:ea typeface="微软雅黑" panose="020B0503020204020204" pitchFamily="34" charset="-122"/>
              </a:rPr>
              <a:t>Use SQL query language.  </a:t>
            </a:r>
          </a:p>
          <a:p>
            <a:pPr marL="306705" indent="-203835">
              <a:spcAft>
                <a:spcPts val="600"/>
              </a:spcAft>
              <a:defRPr/>
            </a:pPr>
            <a:r>
              <a:rPr lang="en-US" altLang="zh-CN" sz="1650" dirty="0">
                <a:latin typeface="微软雅黑" panose="020B0503020204020204" pitchFamily="34" charset="-122"/>
                <a:ea typeface="微软雅黑" panose="020B0503020204020204" pitchFamily="34" charset="-122"/>
              </a:rPr>
              <a:t>-------------------——————----------- Press CTRL-W for Help --------</a:t>
            </a:r>
            <a:endParaRPr lang="zh-CN" altLang="en-US" sz="1650" dirty="0">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705875" y="3797783"/>
            <a:ext cx="1723426" cy="2111698"/>
          </a:xfrm>
          <a:prstGeom prst="roundRect">
            <a:avLst/>
          </a:prstGeom>
          <a:solidFill>
            <a:schemeClr val="tx2">
              <a:lumMod val="65000"/>
              <a:lumOff val="35000"/>
            </a:schemeClr>
          </a:solidFill>
          <a:ln w="6350">
            <a:noFill/>
            <a:miter lim="800000"/>
          </a:ln>
          <a:effectLst/>
        </p:spPr>
        <p:txBody>
          <a:bodyPr lIns="102259" tIns="53175" rIns="102259" bIns="53175" anchor="ctr"/>
          <a:lstStyle/>
          <a:p>
            <a:pPr algn="ctr">
              <a:lnSpc>
                <a:spcPct val="150000"/>
              </a:lnSpc>
              <a:defRPr/>
            </a:pPr>
            <a:r>
              <a:rPr lang="zh-CN" altLang="en-US" sz="2000" b="1" dirty="0">
                <a:solidFill>
                  <a:schemeClr val="bg1"/>
                </a:solidFill>
                <a:latin typeface="微软雅黑" panose="020B0503020204020204" pitchFamily="34" charset="-122"/>
                <a:ea typeface="微软雅黑" panose="020B0503020204020204" pitchFamily="34" charset="-122"/>
              </a:rPr>
              <a:t>命令行</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defRPr/>
            </a:pPr>
            <a:r>
              <a:rPr lang="zh-CN" altLang="en-US" sz="2000" b="1" dirty="0">
                <a:solidFill>
                  <a:schemeClr val="bg1"/>
                </a:solidFill>
                <a:latin typeface="微软雅黑" panose="020B0503020204020204" pitchFamily="34" charset="-122"/>
                <a:ea typeface="微软雅黑" panose="020B0503020204020204" pitchFamily="34" charset="-122"/>
              </a:rPr>
              <a:t>模式</a:t>
            </a:r>
          </a:p>
        </p:txBody>
      </p:sp>
      <p:sp>
        <p:nvSpPr>
          <p:cNvPr id="13" name="矩形 12"/>
          <p:cNvSpPr/>
          <p:nvPr/>
        </p:nvSpPr>
        <p:spPr>
          <a:xfrm>
            <a:off x="2842342" y="3803150"/>
            <a:ext cx="7475364" cy="2169825"/>
          </a:xfrm>
          <a:prstGeom prst="rect">
            <a:avLst/>
          </a:prstGeom>
        </p:spPr>
        <p:txBody>
          <a:bodyPr wrap="square">
            <a:spAutoFit/>
          </a:bodyPr>
          <a:lstStyle/>
          <a:p>
            <a:pPr marL="306705" indent="-203835">
              <a:lnSpc>
                <a:spcPct val="150000"/>
              </a:lnSpc>
              <a:defRPr/>
            </a:pPr>
            <a:r>
              <a:rPr lang="zh-CN" altLang="en-US" b="1" dirty="0">
                <a:latin typeface="微软雅黑" panose="020B0503020204020204" pitchFamily="34" charset="-122"/>
                <a:ea typeface="微软雅黑" panose="020B0503020204020204" pitchFamily="34" charset="-122"/>
              </a:rPr>
              <a:t>命令语法：</a:t>
            </a:r>
            <a:r>
              <a:rPr lang="en-US" altLang="zh-CN" b="1" dirty="0">
                <a:latin typeface="微软雅黑" panose="020B0503020204020204" pitchFamily="34" charset="-122"/>
                <a:ea typeface="微软雅黑" panose="020B0503020204020204" pitchFamily="34" charset="-122"/>
              </a:rPr>
              <a:t>dbaccess  - -   / dbaccess </a:t>
            </a:r>
            <a:r>
              <a:rPr lang="zh-CN" altLang="en-US" b="1" dirty="0">
                <a:latin typeface="微软雅黑" panose="020B0503020204020204" pitchFamily="34" charset="-122"/>
                <a:ea typeface="微软雅黑" panose="020B0503020204020204" pitchFamily="34" charset="-122"/>
              </a:rPr>
              <a:t>数据库名称  </a:t>
            </a:r>
            <a:r>
              <a:rPr lang="en-US" altLang="zh-CN" b="1" dirty="0">
                <a:latin typeface="微软雅黑" panose="020B0503020204020204" pitchFamily="34" charset="-122"/>
                <a:ea typeface="微软雅黑" panose="020B0503020204020204" pitchFamily="34" charset="-122"/>
              </a:rPr>
              <a:t>-</a:t>
            </a:r>
          </a:p>
          <a:p>
            <a:pPr marL="306705" indent="-203835">
              <a:lnSpc>
                <a:spcPct val="150000"/>
              </a:lnSpc>
              <a:defRPr/>
            </a:pPr>
            <a:r>
              <a:rPr lang="zh-CN" altLang="en-US" b="1" dirty="0">
                <a:latin typeface="微软雅黑" panose="020B0503020204020204" pitchFamily="34" charset="-122"/>
                <a:ea typeface="微软雅黑" panose="020B0503020204020204" pitchFamily="34" charset="-122"/>
              </a:rPr>
              <a:t>示例：</a:t>
            </a:r>
            <a:endParaRPr lang="en-US" altLang="zh-CN" b="1" dirty="0">
              <a:latin typeface="微软雅黑" panose="020B0503020204020204" pitchFamily="34" charset="-122"/>
              <a:ea typeface="微软雅黑" panose="020B0503020204020204" pitchFamily="34" charset="-122"/>
            </a:endParaRPr>
          </a:p>
          <a:p>
            <a:pPr marL="306705" indent="-203835">
              <a:spcAft>
                <a:spcPts val="600"/>
              </a:spcAft>
              <a:defRPr/>
            </a:pPr>
            <a:r>
              <a:rPr lang="en-US" altLang="zh-CN" sz="1650" dirty="0">
                <a:latin typeface="微软雅黑" panose="020B0503020204020204" pitchFamily="34" charset="-122"/>
                <a:ea typeface="微软雅黑" panose="020B0503020204020204" pitchFamily="34" charset="-122"/>
              </a:rPr>
              <a:t>dbaccess  -  - </a:t>
            </a:r>
          </a:p>
          <a:p>
            <a:pPr marL="306705" indent="-203835">
              <a:spcAft>
                <a:spcPts val="600"/>
              </a:spcAft>
              <a:defRPr/>
            </a:pPr>
            <a:r>
              <a:rPr lang="en-US" altLang="zh-CN" sz="1650" dirty="0">
                <a:latin typeface="微软雅黑" panose="020B0503020204020204" pitchFamily="34" charset="-122"/>
                <a:ea typeface="微软雅黑" panose="020B0503020204020204" pitchFamily="34" charset="-122"/>
              </a:rPr>
              <a:t>&gt;create database testdb in datadbs1 with log;</a:t>
            </a:r>
          </a:p>
          <a:p>
            <a:pPr marL="306705" indent="-203835">
              <a:spcAft>
                <a:spcPts val="600"/>
              </a:spcAft>
              <a:defRPr/>
            </a:pPr>
            <a:r>
              <a:rPr lang="en-US" altLang="zh-CN" sz="1650" dirty="0">
                <a:latin typeface="微软雅黑" panose="020B0503020204020204" pitchFamily="34" charset="-122"/>
                <a:ea typeface="微软雅黑" panose="020B0503020204020204" pitchFamily="34" charset="-122"/>
              </a:rPr>
              <a:t>dbaccess testdb  –</a:t>
            </a:r>
          </a:p>
          <a:p>
            <a:pPr marL="306705" indent="-203835">
              <a:spcAft>
                <a:spcPts val="600"/>
              </a:spcAft>
              <a:defRPr/>
            </a:pPr>
            <a:r>
              <a:rPr lang="en-US" altLang="zh-CN" sz="1650" dirty="0">
                <a:latin typeface="微软雅黑" panose="020B0503020204020204" pitchFamily="34" charset="-122"/>
                <a:ea typeface="微软雅黑" panose="020B0503020204020204" pitchFamily="34" charset="-122"/>
              </a:rPr>
              <a:t>&gt;……</a:t>
            </a:r>
          </a:p>
        </p:txBody>
      </p:sp>
      <p:sp>
        <p:nvSpPr>
          <p:cNvPr id="10" name="圆角矩形 9"/>
          <p:cNvSpPr/>
          <p:nvPr/>
        </p:nvSpPr>
        <p:spPr bwMode="auto">
          <a:xfrm>
            <a:off x="2594615" y="3825080"/>
            <a:ext cx="8844271" cy="2070754"/>
          </a:xfrm>
          <a:prstGeom prst="roundRect">
            <a:avLst/>
          </a:prstGeom>
          <a:noFill/>
          <a:ln w="25400">
            <a:solidFill>
              <a:srgbClr val="7A8EAA"/>
            </a:solidFill>
            <a:miter lim="800000"/>
          </a:ln>
        </p:spPr>
        <p:txBody>
          <a:bodyPr lIns="119994" tIns="62397" rIns="119994" bIns="62397" anchor="ctr"/>
          <a:lstStyle/>
          <a:p>
            <a:pPr marL="360045" indent="-239395">
              <a:lnSpc>
                <a:spcPct val="150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sp>
        <p:nvSpPr>
          <p:cNvPr id="16" name="圆角矩形 15"/>
          <p:cNvSpPr>
            <a:spLocks noChangeArrowheads="1"/>
          </p:cNvSpPr>
          <p:nvPr/>
        </p:nvSpPr>
        <p:spPr bwMode="auto">
          <a:xfrm>
            <a:off x="7042244" y="3888735"/>
            <a:ext cx="1678675" cy="369365"/>
          </a:xfrm>
          <a:prstGeom prst="roundRect">
            <a:avLst>
              <a:gd name="adj" fmla="val 50000"/>
            </a:avLst>
          </a:prstGeom>
          <a:noFill/>
          <a:ln w="28575">
            <a:solidFill>
              <a:srgbClr val="FF0000"/>
            </a:solidFill>
            <a:roun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8" name="组合 17"/>
          <p:cNvGrpSpPr/>
          <p:nvPr/>
        </p:nvGrpSpPr>
        <p:grpSpPr>
          <a:xfrm>
            <a:off x="5254387" y="3941052"/>
            <a:ext cx="2006223" cy="808369"/>
            <a:chOff x="5254387" y="4295894"/>
            <a:chExt cx="2006223" cy="808369"/>
          </a:xfrm>
        </p:grpSpPr>
        <p:sp>
          <p:nvSpPr>
            <p:cNvPr id="15" name="圆角矩形 14"/>
            <p:cNvSpPr>
              <a:spLocks noChangeArrowheads="1"/>
            </p:cNvSpPr>
            <p:nvPr/>
          </p:nvSpPr>
          <p:spPr bwMode="auto">
            <a:xfrm>
              <a:off x="5254387" y="4295894"/>
              <a:ext cx="450377" cy="357188"/>
            </a:xfrm>
            <a:prstGeom prst="roundRect">
              <a:avLst>
                <a:gd name="adj" fmla="val 16667"/>
              </a:avLst>
            </a:prstGeom>
            <a:noFill/>
            <a:ln w="28575">
              <a:solidFill>
                <a:srgbClr val="FF0000"/>
              </a:solidFill>
              <a:roun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标注 16"/>
            <p:cNvSpPr>
              <a:spLocks noChangeArrowheads="1"/>
            </p:cNvSpPr>
            <p:nvPr/>
          </p:nvSpPr>
          <p:spPr bwMode="auto">
            <a:xfrm>
              <a:off x="5589984" y="4767861"/>
              <a:ext cx="1670626" cy="336402"/>
            </a:xfrm>
            <a:prstGeom prst="wedgeRoundRectCallout">
              <a:avLst>
                <a:gd name="adj1" fmla="val -58127"/>
                <a:gd name="adj2" fmla="val -83838"/>
                <a:gd name="adj3" fmla="val 16667"/>
              </a:avLst>
            </a:prstGeom>
            <a:noFill/>
            <a:ln w="12700">
              <a:solidFill>
                <a:srgbClr val="FF0000"/>
              </a:solidFill>
              <a:round/>
            </a:ln>
          </p:spPr>
          <p:txBody>
            <a:bodyPr/>
            <a:lstStyle/>
            <a:p>
              <a:r>
                <a:rPr lang="zh-CN" altLang="en-US" sz="1600" b="1" dirty="0">
                  <a:ea typeface="宋体" panose="02010600030101010101" pitchFamily="2" charset="-122"/>
                  <a:cs typeface="宋体" panose="02010600030101010101" pitchFamily="2" charset="-122"/>
                </a:rPr>
                <a:t>注意要有空格</a:t>
              </a:r>
            </a:p>
          </p:txBody>
        </p:sp>
      </p:grpSp>
      <p:sp>
        <p:nvSpPr>
          <p:cNvPr id="19" name="内容占位符 2"/>
          <p:cNvSpPr txBox="1"/>
          <p:nvPr/>
        </p:nvSpPr>
        <p:spPr>
          <a:xfrm>
            <a:off x="2688071" y="6018445"/>
            <a:ext cx="8707810" cy="473636"/>
          </a:xfrm>
          <a:prstGeom prst="rect">
            <a:avLst/>
          </a:prstGeom>
          <a:solidFill>
            <a:srgbClr val="FBE5D6"/>
          </a:solidFill>
          <a:ln>
            <a:solidFill>
              <a:schemeClr val="tx1"/>
            </a:solidFill>
          </a:ln>
        </p:spPr>
        <p:txBody>
          <a:bodyPr anchor="ctr">
            <a:no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如果操作系统找不到 </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dbaccess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，请输入完整路径：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$GBASEDBTDIR/bin/dbaccess</a:t>
            </a:r>
            <a:endParaRPr kumimoji="1"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DB-Access </a:t>
            </a:r>
            <a:r>
              <a:rPr lang="zh-CN" altLang="en-US" dirty="0"/>
              <a:t>全屏菜单界面</a:t>
            </a:r>
          </a:p>
        </p:txBody>
      </p:sp>
      <p:sp>
        <p:nvSpPr>
          <p:cNvPr id="3" name="矩形 2"/>
          <p:cNvSpPr/>
          <p:nvPr/>
        </p:nvSpPr>
        <p:spPr bwMode="auto">
          <a:xfrm>
            <a:off x="781146" y="1308479"/>
            <a:ext cx="10682974" cy="1694028"/>
          </a:xfrm>
          <a:prstGeom prst="rect">
            <a:avLst/>
          </a:prstGeom>
          <a:solidFill>
            <a:schemeClr val="bg1">
              <a:lumMod val="95000"/>
            </a:schemeClr>
          </a:solidFill>
          <a:ln w="12700">
            <a:solidFill>
              <a:schemeClr val="tx2">
                <a:lumMod val="65000"/>
                <a:lumOff val="35000"/>
              </a:schemeClr>
            </a:solidFill>
            <a:miter lim="800000"/>
          </a:ln>
        </p:spPr>
        <p:txBody>
          <a:bodyPr lIns="122761" tIns="61381" rIns="122761" bIns="61381" rtlCol="0" anchor="ctr"/>
          <a:lstStyle/>
          <a:p>
            <a:pPr marL="152400" indent="-152400" eaLnBrk="0" hangingPunct="0">
              <a:spcBef>
                <a:spcPts val="0"/>
              </a:spcBef>
              <a:spcAft>
                <a:spcPts val="600"/>
              </a:spcAft>
            </a:pPr>
            <a:r>
              <a:rPr lang="en-US" altLang="zh-CN" dirty="0">
                <a:latin typeface="Courier New" panose="02070309020205020404" pitchFamily="49" charset="0"/>
                <a:ea typeface="微软雅黑" panose="020B0503020204020204" pitchFamily="34" charset="-122"/>
                <a:cs typeface="Courier New" panose="02070309020205020404" pitchFamily="49" charset="0"/>
              </a:rPr>
              <a:t>[gbasedbt@localhost ~]$ dbaccess</a:t>
            </a:r>
          </a:p>
          <a:p>
            <a:pPr marL="152400" indent="-152400" eaLnBrk="0" hangingPunct="0">
              <a:spcBef>
                <a:spcPts val="600"/>
              </a:spcBef>
              <a:spcAft>
                <a:spcPts val="600"/>
              </a:spcAft>
            </a:pPr>
            <a:r>
              <a:rPr lang="en-US" altLang="zh-CN" dirty="0">
                <a:latin typeface="Courier New" panose="02070309020205020404" pitchFamily="49" charset="0"/>
                <a:ea typeface="微软雅黑" panose="020B0503020204020204" pitchFamily="34" charset="-122"/>
                <a:cs typeface="Courier New" panose="02070309020205020404" pitchFamily="49" charset="0"/>
              </a:rPr>
              <a:t>DBACCESS:   Query-language  Connection  Database  Table  Session  Exit </a:t>
            </a:r>
          </a:p>
          <a:p>
            <a:pPr marL="152400" indent="-152400" eaLnBrk="0" hangingPunct="0">
              <a:spcBef>
                <a:spcPts val="600"/>
              </a:spcBef>
              <a:spcAft>
                <a:spcPts val="600"/>
              </a:spcAft>
            </a:pPr>
            <a:r>
              <a:rPr lang="en-US" altLang="zh-CN" dirty="0">
                <a:latin typeface="Courier New" panose="02070309020205020404" pitchFamily="49" charset="0"/>
                <a:ea typeface="微软雅黑" panose="020B0503020204020204" pitchFamily="34" charset="-122"/>
                <a:cs typeface="Courier New" panose="02070309020205020404" pitchFamily="49" charset="0"/>
              </a:rPr>
              <a:t>Use SQL language.  </a:t>
            </a:r>
          </a:p>
          <a:p>
            <a:pPr marL="152400" indent="-152400" eaLnBrk="0" hangingPunct="0">
              <a:spcBef>
                <a:spcPts val="600"/>
              </a:spcBef>
              <a:spcAft>
                <a:spcPts val="600"/>
              </a:spcAft>
            </a:pPr>
            <a:r>
              <a:rPr lang="en-US" altLang="zh-CN" dirty="0">
                <a:latin typeface="Courier New" panose="02070309020205020404" pitchFamily="49" charset="0"/>
                <a:ea typeface="微软雅黑" panose="020B0503020204020204" pitchFamily="34" charset="-122"/>
                <a:cs typeface="Courier New" panose="02070309020205020404" pitchFamily="49" charset="0"/>
              </a:rPr>
              <a:t>--------------------------------------- Press CTRL-W for Help --------</a:t>
            </a:r>
            <a:endParaRPr lang="zh-CN" altLang="en-US" dirty="0">
              <a:latin typeface="Courier New" panose="02070309020205020404" pitchFamily="49" charset="0"/>
              <a:ea typeface="微软雅黑" panose="020B0503020204020204" pitchFamily="34" charset="-122"/>
              <a:cs typeface="Courier New" panose="02070309020205020404" pitchFamily="49" charset="0"/>
            </a:endParaRPr>
          </a:p>
        </p:txBody>
      </p:sp>
      <p:sp>
        <p:nvSpPr>
          <p:cNvPr id="4" name="TextBox 3"/>
          <p:cNvSpPr txBox="1"/>
          <p:nvPr/>
        </p:nvSpPr>
        <p:spPr bwMode="auto">
          <a:xfrm>
            <a:off x="739836" y="3534007"/>
            <a:ext cx="10546861" cy="2714589"/>
          </a:xfrm>
          <a:prstGeom prst="rect">
            <a:avLst/>
          </a:prstGeom>
          <a:noFill/>
          <a:ln w="9525">
            <a:noFill/>
            <a:miter lim="800000"/>
          </a:ln>
        </p:spPr>
        <p:txBody>
          <a:bodyPr wrap="square" rtlCol="0" anchor="b">
            <a:spAutoFit/>
          </a:bodyPr>
          <a:lstStyle/>
          <a:p>
            <a:pPr>
              <a:spcBef>
                <a:spcPct val="20000"/>
              </a:spcBef>
              <a:spcAft>
                <a:spcPts val="600"/>
              </a:spcAft>
              <a:buClr>
                <a:schemeClr val="hlink"/>
              </a:buClr>
              <a:buFont typeface="Wingdings" panose="05000000000000000000" pitchFamily="2" charset="2"/>
              <a:buNone/>
            </a:pPr>
            <a:r>
              <a:rPr lang="en-US" altLang="zh-CN" b="1" kern="0" dirty="0">
                <a:latin typeface="微软雅黑" panose="020B0503020204020204" pitchFamily="34" charset="-122"/>
                <a:ea typeface="微软雅黑" panose="020B0503020204020204" pitchFamily="34" charset="-122"/>
                <a:cs typeface="+mj-cs"/>
              </a:rPr>
              <a:t>DB-Access  </a:t>
            </a:r>
            <a:r>
              <a:rPr lang="zh-CN" altLang="en-US" b="1" kern="0" dirty="0">
                <a:latin typeface="微软雅黑" panose="020B0503020204020204" pitchFamily="34" charset="-122"/>
                <a:ea typeface="微软雅黑" panose="020B0503020204020204" pitchFamily="34" charset="-122"/>
                <a:cs typeface="+mj-cs"/>
              </a:rPr>
              <a:t>全屏菜单界面包含以下选项：</a:t>
            </a:r>
            <a:endParaRPr lang="en-US" altLang="zh-CN" b="1" kern="0" dirty="0">
              <a:latin typeface="微软雅黑" panose="020B0503020204020204" pitchFamily="34" charset="-122"/>
              <a:ea typeface="微软雅黑" panose="020B0503020204020204" pitchFamily="34" charset="-122"/>
              <a:cs typeface="+mj-cs"/>
            </a:endParaRPr>
          </a:p>
          <a:p>
            <a:pPr>
              <a:spcBef>
                <a:spcPct val="20000"/>
              </a:spcBef>
              <a:spcAft>
                <a:spcPts val="600"/>
              </a:spcAft>
              <a:buClr>
                <a:srgbClr val="BE1007"/>
              </a:buClr>
              <a:buSzPct val="68000"/>
              <a:buFont typeface="Wingdings" panose="05000000000000000000" pitchFamily="2" charset="2"/>
              <a:buChar char="l"/>
            </a:pPr>
            <a:r>
              <a:rPr lang="en-US" altLang="zh-CN" sz="1700" kern="0" dirty="0">
                <a:latin typeface="微软雅黑" panose="020B0503020204020204" pitchFamily="34" charset="-122"/>
                <a:ea typeface="微软雅黑" panose="020B0503020204020204" pitchFamily="34" charset="-122"/>
                <a:cs typeface="+mj-cs"/>
              </a:rPr>
              <a:t> Query-language</a:t>
            </a:r>
            <a:r>
              <a:rPr lang="zh-CN" altLang="en-US" sz="1700" kern="0" dirty="0">
                <a:latin typeface="微软雅黑" panose="020B0503020204020204" pitchFamily="34" charset="-122"/>
                <a:ea typeface="微软雅黑" panose="020B0503020204020204" pitchFamily="34" charset="-122"/>
                <a:cs typeface="+mj-cs"/>
              </a:rPr>
              <a:t>（查询语言选项）：</a:t>
            </a:r>
            <a:r>
              <a:rPr lang="en-US" altLang="zh-CN" sz="1700" kern="0" dirty="0">
                <a:latin typeface="微软雅黑" panose="020B0503020204020204" pitchFamily="34" charset="-122"/>
                <a:ea typeface="微软雅黑" panose="020B0503020204020204" pitchFamily="34" charset="-122"/>
                <a:cs typeface="+mj-cs"/>
              </a:rPr>
              <a:t> </a:t>
            </a:r>
            <a:r>
              <a:rPr lang="zh-CN" altLang="en-US" sz="1700" kern="0" dirty="0">
                <a:latin typeface="微软雅黑" panose="020B0503020204020204" pitchFamily="34" charset="-122"/>
                <a:ea typeface="微软雅黑" panose="020B0503020204020204" pitchFamily="34" charset="-122"/>
                <a:cs typeface="+mj-cs"/>
              </a:rPr>
              <a:t>输入、修改、保存、检索和运行 </a:t>
            </a:r>
            <a:r>
              <a:rPr lang="en-US" altLang="zh-CN" sz="1700" kern="0" dirty="0">
                <a:latin typeface="微软雅黑" panose="020B0503020204020204" pitchFamily="34" charset="-122"/>
                <a:ea typeface="微软雅黑" panose="020B0503020204020204" pitchFamily="34" charset="-122"/>
                <a:cs typeface="+mj-cs"/>
              </a:rPr>
              <a:t>SQL </a:t>
            </a:r>
            <a:r>
              <a:rPr lang="zh-CN" altLang="en-US" sz="1700" kern="0" dirty="0">
                <a:latin typeface="微软雅黑" panose="020B0503020204020204" pitchFamily="34" charset="-122"/>
                <a:ea typeface="微软雅黑" panose="020B0503020204020204" pitchFamily="34" charset="-122"/>
                <a:cs typeface="+mj-cs"/>
              </a:rPr>
              <a:t>语句</a:t>
            </a:r>
            <a:endParaRPr lang="en-US" altLang="zh-CN" sz="1700" kern="0" dirty="0">
              <a:latin typeface="微软雅黑" panose="020B0503020204020204" pitchFamily="34" charset="-122"/>
              <a:ea typeface="微软雅黑" panose="020B0503020204020204" pitchFamily="34" charset="-122"/>
              <a:cs typeface="+mj-cs"/>
            </a:endParaRPr>
          </a:p>
          <a:p>
            <a:pPr>
              <a:spcBef>
                <a:spcPct val="20000"/>
              </a:spcBef>
              <a:spcAft>
                <a:spcPts val="600"/>
              </a:spcAft>
              <a:buClr>
                <a:srgbClr val="BE1007"/>
              </a:buClr>
              <a:buSzPct val="68000"/>
              <a:buFont typeface="Wingdings" panose="05000000000000000000" pitchFamily="2" charset="2"/>
              <a:buChar char="l"/>
            </a:pPr>
            <a:r>
              <a:rPr lang="en-US" altLang="zh-CN" sz="1700" kern="0" dirty="0">
                <a:latin typeface="微软雅黑" panose="020B0503020204020204" pitchFamily="34" charset="-122"/>
                <a:ea typeface="微软雅黑" panose="020B0503020204020204" pitchFamily="34" charset="-122"/>
                <a:cs typeface="+mj-cs"/>
              </a:rPr>
              <a:t> Connection </a:t>
            </a:r>
            <a:r>
              <a:rPr lang="zh-CN" altLang="en-US" sz="1700" kern="0" dirty="0">
                <a:latin typeface="微软雅黑" panose="020B0503020204020204" pitchFamily="34" charset="-122"/>
                <a:ea typeface="微软雅黑" panose="020B0503020204020204" pitchFamily="34" charset="-122"/>
                <a:cs typeface="+mj-cs"/>
              </a:rPr>
              <a:t>（连接选项）：</a:t>
            </a:r>
            <a:r>
              <a:rPr lang="en-US" altLang="zh-CN" sz="1700" kern="0" dirty="0">
                <a:latin typeface="微软雅黑" panose="020B0503020204020204" pitchFamily="34" charset="-122"/>
                <a:ea typeface="微软雅黑" panose="020B0503020204020204" pitchFamily="34" charset="-122"/>
                <a:cs typeface="+mj-cs"/>
              </a:rPr>
              <a:t> </a:t>
            </a:r>
            <a:r>
              <a:rPr lang="zh-CN" altLang="en-US" sz="1700" kern="0" dirty="0">
                <a:latin typeface="微软雅黑" panose="020B0503020204020204" pitchFamily="34" charset="-122"/>
                <a:ea typeface="微软雅黑" panose="020B0503020204020204" pitchFamily="34" charset="-122"/>
                <a:cs typeface="+mj-cs"/>
              </a:rPr>
              <a:t>连接至特定的数据库服务器或从当前环境断开连接</a:t>
            </a:r>
            <a:endParaRPr lang="en-US" altLang="zh-CN" sz="1700" kern="0" dirty="0">
              <a:latin typeface="微软雅黑" panose="020B0503020204020204" pitchFamily="34" charset="-122"/>
              <a:ea typeface="微软雅黑" panose="020B0503020204020204" pitchFamily="34" charset="-122"/>
              <a:cs typeface="+mj-cs"/>
            </a:endParaRPr>
          </a:p>
          <a:p>
            <a:pPr>
              <a:spcBef>
                <a:spcPct val="20000"/>
              </a:spcBef>
              <a:spcAft>
                <a:spcPts val="600"/>
              </a:spcAft>
              <a:buClr>
                <a:srgbClr val="BE1007"/>
              </a:buClr>
              <a:buSzPct val="68000"/>
              <a:buFont typeface="Wingdings" panose="05000000000000000000" pitchFamily="2" charset="2"/>
              <a:buChar char="l"/>
            </a:pPr>
            <a:r>
              <a:rPr lang="en-US" altLang="zh-CN" sz="1700" kern="0" dirty="0">
                <a:latin typeface="微软雅黑" panose="020B0503020204020204" pitchFamily="34" charset="-122"/>
                <a:ea typeface="微软雅黑" panose="020B0503020204020204" pitchFamily="34" charset="-122"/>
                <a:cs typeface="+mj-cs"/>
              </a:rPr>
              <a:t> Database</a:t>
            </a:r>
            <a:r>
              <a:rPr lang="zh-CN" altLang="en-US" sz="1700" kern="0" dirty="0">
                <a:latin typeface="微软雅黑" panose="020B0503020204020204" pitchFamily="34" charset="-122"/>
                <a:ea typeface="微软雅黑" panose="020B0503020204020204" pitchFamily="34" charset="-122"/>
                <a:cs typeface="+mj-cs"/>
              </a:rPr>
              <a:t>（数据库选项）：</a:t>
            </a:r>
            <a:r>
              <a:rPr lang="en-US" altLang="zh-CN" sz="1700" kern="0" dirty="0">
                <a:latin typeface="微软雅黑" panose="020B0503020204020204" pitchFamily="34" charset="-122"/>
                <a:ea typeface="微软雅黑" panose="020B0503020204020204" pitchFamily="34" charset="-122"/>
                <a:cs typeface="+mj-cs"/>
              </a:rPr>
              <a:t>  </a:t>
            </a:r>
            <a:r>
              <a:rPr lang="zh-CN" altLang="en-US" sz="1700" kern="0" dirty="0">
                <a:latin typeface="微软雅黑" panose="020B0503020204020204" pitchFamily="34" charset="-122"/>
                <a:ea typeface="微软雅黑" panose="020B0503020204020204" pitchFamily="34" charset="-122"/>
                <a:cs typeface="+mj-cs"/>
              </a:rPr>
              <a:t>处理数据库和事务</a:t>
            </a:r>
            <a:endParaRPr lang="en-US" altLang="zh-CN" sz="1700" kern="0" dirty="0">
              <a:latin typeface="微软雅黑" panose="020B0503020204020204" pitchFamily="34" charset="-122"/>
              <a:ea typeface="微软雅黑" panose="020B0503020204020204" pitchFamily="34" charset="-122"/>
              <a:cs typeface="+mj-cs"/>
            </a:endParaRPr>
          </a:p>
          <a:p>
            <a:pPr>
              <a:spcBef>
                <a:spcPct val="20000"/>
              </a:spcBef>
              <a:spcAft>
                <a:spcPts val="600"/>
              </a:spcAft>
              <a:buClr>
                <a:srgbClr val="BE1007"/>
              </a:buClr>
              <a:buSzPct val="68000"/>
              <a:buFont typeface="Wingdings" panose="05000000000000000000" pitchFamily="2" charset="2"/>
              <a:buChar char="l"/>
            </a:pPr>
            <a:r>
              <a:rPr lang="en-US" altLang="zh-CN" sz="1700" kern="0" dirty="0">
                <a:latin typeface="微软雅黑" panose="020B0503020204020204" pitchFamily="34" charset="-122"/>
                <a:ea typeface="微软雅黑" panose="020B0503020204020204" pitchFamily="34" charset="-122"/>
                <a:cs typeface="+mj-cs"/>
              </a:rPr>
              <a:t> Table</a:t>
            </a:r>
            <a:r>
              <a:rPr lang="zh-CN" altLang="en-US" sz="1700" kern="0" dirty="0">
                <a:latin typeface="微软雅黑" panose="020B0503020204020204" pitchFamily="34" charset="-122"/>
                <a:ea typeface="微软雅黑" panose="020B0503020204020204" pitchFamily="34" charset="-122"/>
                <a:cs typeface="+mj-cs"/>
              </a:rPr>
              <a:t>（表选项）：处理表</a:t>
            </a:r>
            <a:endParaRPr lang="en-US" altLang="zh-CN" sz="1700" kern="0" dirty="0">
              <a:latin typeface="微软雅黑" panose="020B0503020204020204" pitchFamily="34" charset="-122"/>
              <a:ea typeface="微软雅黑" panose="020B0503020204020204" pitchFamily="34" charset="-122"/>
              <a:cs typeface="+mj-cs"/>
            </a:endParaRPr>
          </a:p>
          <a:p>
            <a:pPr>
              <a:spcBef>
                <a:spcPct val="20000"/>
              </a:spcBef>
              <a:spcAft>
                <a:spcPts val="600"/>
              </a:spcAft>
              <a:buClr>
                <a:srgbClr val="BE1007"/>
              </a:buClr>
              <a:buSzPct val="68000"/>
              <a:buFont typeface="Wingdings" panose="05000000000000000000" pitchFamily="2" charset="2"/>
              <a:buChar char="l"/>
            </a:pPr>
            <a:r>
              <a:rPr lang="en-US" altLang="zh-CN" sz="1700" kern="0" dirty="0">
                <a:latin typeface="微软雅黑" panose="020B0503020204020204" pitchFamily="34" charset="-122"/>
                <a:ea typeface="微软雅黑" panose="020B0503020204020204" pitchFamily="34" charset="-122"/>
                <a:cs typeface="+mj-cs"/>
              </a:rPr>
              <a:t> Session</a:t>
            </a:r>
            <a:r>
              <a:rPr lang="zh-CN" altLang="en-US" sz="1700" kern="0" dirty="0">
                <a:latin typeface="微软雅黑" panose="020B0503020204020204" pitchFamily="34" charset="-122"/>
                <a:ea typeface="微软雅黑" panose="020B0503020204020204" pitchFamily="34" charset="-122"/>
                <a:cs typeface="+mj-cs"/>
              </a:rPr>
              <a:t>（会话选项）：显示当前会话的信息</a:t>
            </a:r>
            <a:endParaRPr lang="en-US" altLang="zh-CN" sz="1700" kern="0" dirty="0">
              <a:latin typeface="微软雅黑" panose="020B0503020204020204" pitchFamily="34" charset="-122"/>
              <a:ea typeface="微软雅黑" panose="020B0503020204020204" pitchFamily="34" charset="-122"/>
              <a:cs typeface="+mj-cs"/>
            </a:endParaRPr>
          </a:p>
          <a:p>
            <a:pPr>
              <a:spcBef>
                <a:spcPct val="20000"/>
              </a:spcBef>
              <a:spcAft>
                <a:spcPts val="600"/>
              </a:spcAft>
              <a:buClr>
                <a:srgbClr val="BE1007"/>
              </a:buClr>
              <a:buSzPct val="68000"/>
              <a:buFont typeface="Wingdings" panose="05000000000000000000" pitchFamily="2" charset="2"/>
              <a:buChar char="l"/>
            </a:pPr>
            <a:r>
              <a:rPr lang="en-US" altLang="zh-CN" sz="1700" kern="0" dirty="0">
                <a:latin typeface="微软雅黑" panose="020B0503020204020204" pitchFamily="34" charset="-122"/>
                <a:ea typeface="微软雅黑" panose="020B0503020204020204" pitchFamily="34" charset="-122"/>
                <a:cs typeface="+mj-cs"/>
              </a:rPr>
              <a:t> Exit</a:t>
            </a:r>
            <a:r>
              <a:rPr lang="zh-CN" altLang="en-US" sz="1700" kern="0" dirty="0">
                <a:latin typeface="微软雅黑" panose="020B0503020204020204" pitchFamily="34" charset="-122"/>
                <a:ea typeface="微软雅黑" panose="020B0503020204020204" pitchFamily="34" charset="-122"/>
                <a:cs typeface="+mj-cs"/>
              </a:rPr>
              <a:t>（退出选项）：退出或返回上一级菜单</a:t>
            </a:r>
          </a:p>
        </p:txBody>
      </p:sp>
      <p:sp>
        <p:nvSpPr>
          <p:cNvPr id="5" name="TextBox 4"/>
          <p:cNvSpPr txBox="1"/>
          <p:nvPr/>
        </p:nvSpPr>
        <p:spPr bwMode="auto">
          <a:xfrm>
            <a:off x="4100440" y="3112251"/>
            <a:ext cx="2711000"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r>
              <a:rPr lang="en-US" altLang="zh-CN" sz="1600" kern="0" dirty="0">
                <a:latin typeface="微软雅黑" panose="020B0503020204020204" pitchFamily="34" charset="-122"/>
                <a:ea typeface="微软雅黑" panose="020B0503020204020204" pitchFamily="34" charset="-122"/>
                <a:cs typeface="+mj-cs"/>
              </a:rPr>
              <a:t>DB-Access </a:t>
            </a:r>
            <a:r>
              <a:rPr lang="zh-CN" altLang="en-US" sz="1600" kern="0" dirty="0">
                <a:latin typeface="微软雅黑" panose="020B0503020204020204" pitchFamily="34" charset="-122"/>
                <a:ea typeface="微软雅黑" panose="020B0503020204020204" pitchFamily="34" charset="-122"/>
                <a:cs typeface="+mj-cs"/>
              </a:rPr>
              <a:t>全屏菜单界面图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DB-Access </a:t>
            </a:r>
            <a:r>
              <a:rPr lang="zh-CN" altLang="en-US" dirty="0"/>
              <a:t>主要菜单选项概述（</a:t>
            </a:r>
            <a:r>
              <a:rPr lang="en-US" altLang="zh-CN" dirty="0"/>
              <a:t>1</a:t>
            </a:r>
            <a:r>
              <a:rPr lang="zh-CN" altLang="en-US" dirty="0"/>
              <a:t>）</a:t>
            </a:r>
          </a:p>
        </p:txBody>
      </p:sp>
      <p:graphicFrame>
        <p:nvGraphicFramePr>
          <p:cNvPr id="5" name="内容占位符 3"/>
          <p:cNvGraphicFramePr/>
          <p:nvPr/>
        </p:nvGraphicFramePr>
        <p:xfrm>
          <a:off x="977024" y="1183038"/>
          <a:ext cx="9881476" cy="4539898"/>
        </p:xfrm>
        <a:graphic>
          <a:graphicData uri="http://schemas.openxmlformats.org/drawingml/2006/table">
            <a:tbl>
              <a:tblPr firstRow="1" bandRow="1">
                <a:tableStyleId>{F5AB1C69-6EDB-4FF4-983F-18BD219EF322}</a:tableStyleId>
              </a:tblPr>
              <a:tblGrid>
                <a:gridCol w="2812795">
                  <a:extLst>
                    <a:ext uri="{9D8B030D-6E8A-4147-A177-3AD203B41FA5}">
                      <a16:colId xmlns:a16="http://schemas.microsoft.com/office/drawing/2014/main" xmlns="" val="20000"/>
                    </a:ext>
                  </a:extLst>
                </a:gridCol>
                <a:gridCol w="1696581">
                  <a:extLst>
                    <a:ext uri="{9D8B030D-6E8A-4147-A177-3AD203B41FA5}">
                      <a16:colId xmlns:a16="http://schemas.microsoft.com/office/drawing/2014/main" xmlns="" val="20001"/>
                    </a:ext>
                  </a:extLst>
                </a:gridCol>
                <a:gridCol w="5372100">
                  <a:extLst>
                    <a:ext uri="{9D8B030D-6E8A-4147-A177-3AD203B41FA5}">
                      <a16:colId xmlns:a16="http://schemas.microsoft.com/office/drawing/2014/main" xmlns="" val="20002"/>
                    </a:ext>
                  </a:extLst>
                </a:gridCol>
              </a:tblGrid>
              <a:tr h="517922">
                <a:tc>
                  <a:txBody>
                    <a:bodyPr/>
                    <a:lstStyle/>
                    <a:p>
                      <a:pPr indent="127000" algn="ctr">
                        <a:spcBef>
                          <a:spcPts val="600"/>
                        </a:spcBef>
                        <a:spcAft>
                          <a:spcPts val="0"/>
                        </a:spcAft>
                      </a:pPr>
                      <a:r>
                        <a:rPr lang="zh-CN" altLang="en-US" sz="1800" b="1" kern="100" dirty="0">
                          <a:effectLst/>
                          <a:latin typeface="微软雅黑" panose="020B0503020204020204" pitchFamily="34" charset="-122"/>
                          <a:ea typeface="微软雅黑" panose="020B0503020204020204" pitchFamily="34" charset="-122"/>
                          <a:cs typeface="Times New Roman" panose="02020603050405020304"/>
                        </a:rPr>
                        <a:t>主要菜单选项</a:t>
                      </a:r>
                      <a:endParaRPr lang="zh-CN" sz="1800" b="1"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solidFill>
                      <a:srgbClr val="7A8EAA"/>
                    </a:solidFill>
                  </a:tcPr>
                </a:tc>
                <a:tc>
                  <a:txBody>
                    <a:bodyPr/>
                    <a:lstStyle/>
                    <a:p>
                      <a:pPr marL="0" indent="127000" algn="l" defTabSz="914400" rtl="0" eaLnBrk="1" latinLnBrk="0" hangingPunct="1">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rPr>
                        <a:t>子选项</a:t>
                      </a:r>
                      <a:endParaRPr lang="zh-CN" sz="1800" b="1"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solidFill>
                      <a:srgbClr val="7A8EAA"/>
                    </a:solidFill>
                  </a:tcPr>
                </a:tc>
                <a:tc>
                  <a:txBody>
                    <a:bodyPr/>
                    <a:lstStyle/>
                    <a:p>
                      <a:pPr marL="0" indent="127000" algn="ctr" defTabSz="914400" rtl="0" eaLnBrk="1" latinLnBrk="0" hangingPunct="1">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rPr>
                        <a:t>操作</a:t>
                      </a:r>
                      <a:endParaRPr lang="zh-CN" sz="1800" b="1"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solidFill>
                      <a:srgbClr val="7A8EAA"/>
                    </a:solidFill>
                  </a:tcPr>
                </a:tc>
                <a:extLst>
                  <a:ext uri="{0D108BD9-81ED-4DB2-BD59-A6C34878D82A}">
                    <a16:rowId xmlns:a16="http://schemas.microsoft.com/office/drawing/2014/main" xmlns="" val="10000"/>
                  </a:ext>
                </a:extLst>
              </a:tr>
              <a:tr h="500797">
                <a:tc rowSpan="9">
                  <a:txBody>
                    <a:bodyPr/>
                    <a:lstStyle/>
                    <a:p>
                      <a:pPr indent="127000" algn="ctr">
                        <a:spcBef>
                          <a:spcPts val="600"/>
                        </a:spcBef>
                        <a:spcAft>
                          <a:spcPts val="0"/>
                        </a:spcAft>
                      </a:pPr>
                      <a:r>
                        <a:rPr lang="en-US" altLang="zh-CN" sz="1800" b="1" kern="100" dirty="0">
                          <a:solidFill>
                            <a:srgbClr val="BE1007"/>
                          </a:solidFill>
                          <a:effectLst/>
                          <a:latin typeface="微软雅黑" panose="020B0503020204020204" pitchFamily="34" charset="-122"/>
                          <a:ea typeface="微软雅黑" panose="020B0503020204020204" pitchFamily="34" charset="-122"/>
                          <a:cs typeface="Times New Roman" panose="02020603050405020304"/>
                        </a:rPr>
                        <a:t>Query-language</a:t>
                      </a:r>
                      <a:endParaRPr lang="zh-CN" sz="1800" b="1" kern="100" dirty="0">
                        <a:solidFill>
                          <a:srgbClr val="BE1007"/>
                        </a:solidFill>
                        <a:effectLst/>
                        <a:latin typeface="微软雅黑" panose="020B0503020204020204" pitchFamily="34" charset="-122"/>
                        <a:ea typeface="微软雅黑" panose="020B0503020204020204" pitchFamily="34" charset="-122"/>
                        <a:cs typeface="Times New Roman" panose="02020603050405020304"/>
                      </a:endParaRPr>
                    </a:p>
                    <a:p>
                      <a:pPr indent="127000" algn="ctr">
                        <a:spcBef>
                          <a:spcPts val="600"/>
                        </a:spcBef>
                        <a:spcAft>
                          <a:spcPts val="0"/>
                        </a:spcAft>
                      </a:pPr>
                      <a:r>
                        <a:rPr lang="en-US" sz="1800" b="1" kern="100" dirty="0">
                          <a:effectLst/>
                          <a:latin typeface="微软雅黑" panose="020B0503020204020204" pitchFamily="34" charset="-122"/>
                          <a:ea typeface="微软雅黑" panose="020B0503020204020204" pitchFamily="34" charset="-122"/>
                        </a:rPr>
                        <a:t> </a:t>
                      </a:r>
                      <a:endParaRPr lang="zh-CN" sz="1800" b="1"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New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在文本编辑器中输入新的 </a:t>
                      </a:r>
                      <a:r>
                        <a:rPr lang="en-US" altLang="zh-CN" sz="1800" kern="100" dirty="0">
                          <a:solidFill>
                            <a:schemeClr val="tx1"/>
                          </a:solidFill>
                          <a:effectLst/>
                          <a:latin typeface="微软雅黑" panose="020B0503020204020204" pitchFamily="34" charset="-122"/>
                          <a:ea typeface="微软雅黑" panose="020B0503020204020204" pitchFamily="34" charset="-122"/>
                          <a:cs typeface="+mn-cs"/>
                        </a:rPr>
                        <a:t>SQL </a:t>
                      </a: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语句</a:t>
                      </a:r>
                      <a:endParaRPr 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tc>
                <a:extLst>
                  <a:ext uri="{0D108BD9-81ED-4DB2-BD59-A6C34878D82A}">
                    <a16:rowId xmlns:a16="http://schemas.microsoft.com/office/drawing/2014/main" xmlns="" val="10001"/>
                  </a:ext>
                </a:extLst>
              </a:tr>
              <a:tr h="424398">
                <a:tc vMerge="1">
                  <a:txBody>
                    <a:bodyPr/>
                    <a:lstStyle/>
                    <a:p>
                      <a:endParaRPr lang="zh-CN"/>
                    </a:p>
                  </a:txBody>
                  <a:tcPr marL="68577" marR="68577" marT="0" marB="0" anchor="ctr"/>
                </a:tc>
                <a:tc>
                  <a:txBody>
                    <a:bodyPr/>
                    <a:lstStyle/>
                    <a:p>
                      <a:pPr indent="127000" algn="l">
                        <a:spcBef>
                          <a:spcPts val="600"/>
                        </a:spcBef>
                        <a:spcAft>
                          <a:spcPts val="0"/>
                        </a:spcAft>
                      </a:pPr>
                      <a:r>
                        <a:rPr lang="en-US" altLang="zh-CN" sz="1800" kern="100" dirty="0">
                          <a:solidFill>
                            <a:schemeClr val="tx1"/>
                          </a:solidFill>
                          <a:effectLst/>
                          <a:latin typeface="微软雅黑" panose="020B0503020204020204" pitchFamily="34" charset="-122"/>
                          <a:ea typeface="微软雅黑" panose="020B0503020204020204" pitchFamily="34" charset="-122"/>
                          <a:cs typeface="+mn-cs"/>
                        </a:rPr>
                        <a:t>Run</a:t>
                      </a:r>
                      <a:endParaRPr 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tc>
                <a:tc>
                  <a:txBody>
                    <a:bodyPr/>
                    <a:lstStyle/>
                    <a:p>
                      <a:pPr indent="127000" algn="l">
                        <a:spcBef>
                          <a:spcPts val="600"/>
                        </a:spcBef>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执行当前的 </a:t>
                      </a:r>
                      <a:r>
                        <a:rPr lang="en-US" altLang="zh-CN" sz="1800" kern="100" dirty="0">
                          <a:solidFill>
                            <a:schemeClr val="tx1"/>
                          </a:solidFill>
                          <a:effectLst/>
                          <a:latin typeface="微软雅黑" panose="020B0503020204020204" pitchFamily="34" charset="-122"/>
                          <a:ea typeface="微软雅黑" panose="020B0503020204020204" pitchFamily="34" charset="-122"/>
                          <a:cs typeface="+mn-cs"/>
                        </a:rPr>
                        <a:t>SQL </a:t>
                      </a: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语句</a:t>
                      </a:r>
                      <a:endParaRPr 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tc>
                <a:extLst>
                  <a:ext uri="{0D108BD9-81ED-4DB2-BD59-A6C34878D82A}">
                    <a16:rowId xmlns:a16="http://schemas.microsoft.com/office/drawing/2014/main" xmlns="" val="10002"/>
                  </a:ext>
                </a:extLst>
              </a:tr>
              <a:tr h="500797">
                <a:tc vMerge="1">
                  <a:txBody>
                    <a:bodyPr/>
                    <a:lstStyle/>
                    <a:p>
                      <a:endParaRPr lang="zh-CN"/>
                    </a:p>
                  </a:txBody>
                  <a:tcPr marL="68577" marR="68577" marT="0" marB="0" anchor="ctr"/>
                </a:tc>
                <a:tc>
                  <a:txBody>
                    <a:bodyPr/>
                    <a:lstStyle/>
                    <a:p>
                      <a:pPr indent="127000" algn="l">
                        <a:spcBef>
                          <a:spcPts val="600"/>
                        </a:spcBef>
                        <a:spcAft>
                          <a:spcPts val="0"/>
                        </a:spcAft>
                      </a:pPr>
                      <a:r>
                        <a:rPr lang="en-US" altLang="zh-CN" sz="1800" kern="100" dirty="0">
                          <a:solidFill>
                            <a:schemeClr val="tx1"/>
                          </a:solidFill>
                          <a:effectLst/>
                          <a:latin typeface="微软雅黑" panose="020B0503020204020204" pitchFamily="34" charset="-122"/>
                          <a:ea typeface="微软雅黑" panose="020B0503020204020204" pitchFamily="34" charset="-122"/>
                          <a:cs typeface="+mn-cs"/>
                        </a:rPr>
                        <a:t>Modify</a:t>
                      </a:r>
                      <a:endParaRPr 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tc>
                <a:tc>
                  <a:txBody>
                    <a:bodyPr/>
                    <a:lstStyle/>
                    <a:p>
                      <a:pPr indent="127000" algn="l">
                        <a:spcBef>
                          <a:spcPts val="600"/>
                        </a:spcBef>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在 </a:t>
                      </a:r>
                      <a:r>
                        <a:rPr lang="en-US" altLang="zh-CN" sz="1800" kern="100" dirty="0">
                          <a:solidFill>
                            <a:schemeClr val="tx1"/>
                          </a:solidFill>
                          <a:effectLst/>
                          <a:latin typeface="微软雅黑" panose="020B0503020204020204" pitchFamily="34" charset="-122"/>
                          <a:ea typeface="微软雅黑" panose="020B0503020204020204" pitchFamily="34" charset="-122"/>
                          <a:cs typeface="+mn-cs"/>
                        </a:rPr>
                        <a:t>SQL </a:t>
                      </a: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编辑器中修改当前的 </a:t>
                      </a:r>
                      <a:r>
                        <a:rPr lang="en-US" altLang="zh-CN" sz="1800" kern="100" dirty="0">
                          <a:solidFill>
                            <a:schemeClr val="tx1"/>
                          </a:solidFill>
                          <a:effectLst/>
                          <a:latin typeface="微软雅黑" panose="020B0503020204020204" pitchFamily="34" charset="-122"/>
                          <a:ea typeface="微软雅黑" panose="020B0503020204020204" pitchFamily="34" charset="-122"/>
                          <a:cs typeface="+mn-cs"/>
                        </a:rPr>
                        <a:t>SQL </a:t>
                      </a: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语句</a:t>
                      </a:r>
                      <a:endParaRPr lang="en-US" alt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tc>
                <a:extLst>
                  <a:ext uri="{0D108BD9-81ED-4DB2-BD59-A6C34878D82A}">
                    <a16:rowId xmlns:a16="http://schemas.microsoft.com/office/drawing/2014/main" xmlns="" val="10003"/>
                  </a:ext>
                </a:extLst>
              </a:tr>
              <a:tr h="435439">
                <a:tc vMerge="1">
                  <a:txBody>
                    <a:bodyPr/>
                    <a:lstStyle/>
                    <a:p>
                      <a:endParaRPr lang="zh-CN"/>
                    </a:p>
                  </a:txBody>
                  <a:tcPr marL="71906" marR="71906" marT="0" marB="0" anchor="ctr"/>
                </a:tc>
                <a:tc>
                  <a:txBody>
                    <a:bodyPr/>
                    <a:lstStyle/>
                    <a:p>
                      <a:pPr marL="0" indent="127000" algn="l" defTabSz="914400" rtl="0" eaLnBrk="1" latinLnBrk="0" hangingPunct="1">
                        <a:spcBef>
                          <a:spcPts val="600"/>
                        </a:spcBef>
                        <a:spcAft>
                          <a:spcPts val="0"/>
                        </a:spcAft>
                      </a:pPr>
                      <a:r>
                        <a:rPr lang="en-US" altLang="zh-CN" sz="1800" kern="100" dirty="0">
                          <a:solidFill>
                            <a:schemeClr val="tx1"/>
                          </a:solidFill>
                          <a:effectLst/>
                          <a:latin typeface="微软雅黑" panose="020B0503020204020204" pitchFamily="34" charset="-122"/>
                          <a:ea typeface="微软雅黑" panose="020B0503020204020204" pitchFamily="34" charset="-122"/>
                          <a:cs typeface="+mn-cs"/>
                        </a:rPr>
                        <a:t>Use-editor</a:t>
                      </a:r>
                      <a:endParaRPr lang="zh-CN" alt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71906" marR="71906" marT="0" marB="0" anchor="ctr"/>
                </a:tc>
                <a:tc>
                  <a:txBody>
                    <a:bodyPr/>
                    <a:lstStyle/>
                    <a:p>
                      <a:pPr marL="0" indent="127000" algn="l" defTabSz="914400" rtl="0" eaLnBrk="1" latinLnBrk="0" hangingPunct="1">
                        <a:spcBef>
                          <a:spcPts val="600"/>
                        </a:spcBef>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切换到系统编辑器以输入或修改 </a:t>
                      </a:r>
                      <a:r>
                        <a:rPr lang="en-US" altLang="zh-CN" sz="1800" kern="100" dirty="0">
                          <a:solidFill>
                            <a:schemeClr val="tx1"/>
                          </a:solidFill>
                          <a:effectLst/>
                          <a:latin typeface="微软雅黑" panose="020B0503020204020204" pitchFamily="34" charset="-122"/>
                          <a:ea typeface="微软雅黑" panose="020B0503020204020204" pitchFamily="34" charset="-122"/>
                          <a:cs typeface="+mn-cs"/>
                        </a:rPr>
                        <a:t>SQL </a:t>
                      </a: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语句</a:t>
                      </a:r>
                      <a:endParaRPr 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71906" marR="71906" marT="0" marB="0" anchor="ctr"/>
                </a:tc>
                <a:extLst>
                  <a:ext uri="{0D108BD9-81ED-4DB2-BD59-A6C34878D82A}">
                    <a16:rowId xmlns:a16="http://schemas.microsoft.com/office/drawing/2014/main" xmlns="" val="10004"/>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sz="1800" kern="100" dirty="0">
                          <a:effectLst/>
                          <a:latin typeface="微软雅黑" panose="020B0503020204020204" pitchFamily="34" charset="-122"/>
                          <a:ea typeface="微软雅黑" panose="020B0503020204020204" pitchFamily="34" charset="-122"/>
                        </a:rPr>
                        <a:t>Output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从 </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SQL </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编辑器将输出发送到打印机、文件或页面</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5"/>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Choose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选择文件并将其装载到文本编辑器</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6"/>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Save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将 </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SQL </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语句保存到文件</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7"/>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Info</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显示来自数据库的 </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SQL </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语句</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8"/>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Exit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返回到主菜单或命令行</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DB-Access </a:t>
            </a:r>
            <a:r>
              <a:rPr lang="zh-CN" altLang="en-US" dirty="0"/>
              <a:t>主要菜单选项概述（</a:t>
            </a:r>
            <a:r>
              <a:rPr lang="en-US" altLang="zh-CN" dirty="0"/>
              <a:t>2</a:t>
            </a:r>
            <a:r>
              <a:rPr lang="zh-CN" altLang="en-US" dirty="0"/>
              <a:t>）</a:t>
            </a:r>
          </a:p>
        </p:txBody>
      </p:sp>
      <p:graphicFrame>
        <p:nvGraphicFramePr>
          <p:cNvPr id="5" name="内容占位符 3"/>
          <p:cNvGraphicFramePr/>
          <p:nvPr/>
        </p:nvGraphicFramePr>
        <p:xfrm>
          <a:off x="1015124" y="1183038"/>
          <a:ext cx="10084676" cy="4539898"/>
        </p:xfrm>
        <a:graphic>
          <a:graphicData uri="http://schemas.openxmlformats.org/drawingml/2006/table">
            <a:tbl>
              <a:tblPr firstRow="1" bandRow="1">
                <a:tableStyleId>{F5AB1C69-6EDB-4FF4-983F-18BD219EF322}</a:tableStyleId>
              </a:tblPr>
              <a:tblGrid>
                <a:gridCol w="2401181">
                  <a:extLst>
                    <a:ext uri="{9D8B030D-6E8A-4147-A177-3AD203B41FA5}">
                      <a16:colId xmlns:a16="http://schemas.microsoft.com/office/drawing/2014/main" xmlns="" val="20000"/>
                    </a:ext>
                  </a:extLst>
                </a:gridCol>
                <a:gridCol w="1972603">
                  <a:extLst>
                    <a:ext uri="{9D8B030D-6E8A-4147-A177-3AD203B41FA5}">
                      <a16:colId xmlns:a16="http://schemas.microsoft.com/office/drawing/2014/main" xmlns="" val="20001"/>
                    </a:ext>
                  </a:extLst>
                </a:gridCol>
                <a:gridCol w="5710892">
                  <a:extLst>
                    <a:ext uri="{9D8B030D-6E8A-4147-A177-3AD203B41FA5}">
                      <a16:colId xmlns:a16="http://schemas.microsoft.com/office/drawing/2014/main" xmlns="" val="20002"/>
                    </a:ext>
                  </a:extLst>
                </a:gridCol>
              </a:tblGrid>
              <a:tr h="517922">
                <a:tc>
                  <a:txBody>
                    <a:bodyPr/>
                    <a:lstStyle/>
                    <a:p>
                      <a:pPr marL="0" indent="127000" algn="ctr" defTabSz="914400" rtl="0" eaLnBrk="1" latinLnBrk="0" hangingPunct="1">
                        <a:spcBef>
                          <a:spcPts val="600"/>
                        </a:spcBef>
                        <a:spcAft>
                          <a:spcPts val="0"/>
                        </a:spcAft>
                      </a:pP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主要菜单选项</a:t>
                      </a:r>
                      <a:endParaRPr lang="zh-CN" sz="1800" b="1" kern="100" dirty="0">
                        <a:solidFill>
                          <a:schemeClr val="bg1"/>
                        </a:solidFill>
                        <a:effectLst/>
                        <a:latin typeface="微软雅黑" panose="020B0503020204020204" pitchFamily="34" charset="-122"/>
                        <a:ea typeface="微软雅黑" panose="020B0503020204020204" pitchFamily="34" charset="-122"/>
                        <a:cs typeface="+mn-cs"/>
                      </a:endParaRPr>
                    </a:p>
                  </a:txBody>
                  <a:tcPr marL="68577" marR="68577" marT="0" marB="0" anchor="ctr">
                    <a:solidFill>
                      <a:srgbClr val="7A8EAA"/>
                    </a:solidFill>
                  </a:tcPr>
                </a:tc>
                <a:tc>
                  <a:txBody>
                    <a:bodyPr/>
                    <a:lstStyle/>
                    <a:p>
                      <a:pPr marL="0" indent="127000" algn="ctr" defTabSz="914400" rtl="0" eaLnBrk="1" latinLnBrk="0" hangingPunct="1">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rPr>
                        <a:t>子选项</a:t>
                      </a:r>
                      <a:endParaRPr lang="zh-CN" sz="1800" b="1"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solidFill>
                      <a:srgbClr val="7A8EAA"/>
                    </a:solidFill>
                  </a:tcPr>
                </a:tc>
                <a:tc>
                  <a:txBody>
                    <a:bodyPr/>
                    <a:lstStyle/>
                    <a:p>
                      <a:pPr marL="0" indent="127000" algn="ctr" defTabSz="914400" rtl="0" eaLnBrk="1" latinLnBrk="0" hangingPunct="1">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rPr>
                        <a:t>操作</a:t>
                      </a:r>
                      <a:endParaRPr lang="zh-CN" sz="1800" b="1"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solidFill>
                      <a:srgbClr val="7A8EAA"/>
                    </a:solidFill>
                  </a:tcPr>
                </a:tc>
                <a:extLst>
                  <a:ext uri="{0D108BD9-81ED-4DB2-BD59-A6C34878D82A}">
                    <a16:rowId xmlns:a16="http://schemas.microsoft.com/office/drawing/2014/main" xmlns="" val="10000"/>
                  </a:ext>
                </a:extLst>
              </a:tr>
              <a:tr h="500797">
                <a:tc rowSpan="3">
                  <a:txBody>
                    <a:bodyPr/>
                    <a:lstStyle/>
                    <a:p>
                      <a:pPr marL="0" marR="0" indent="127000" algn="ctr" defTabSz="914400" rtl="0" eaLnBrk="1" fontAlgn="auto" latinLnBrk="0" hangingPunct="1">
                        <a:lnSpc>
                          <a:spcPct val="100000"/>
                        </a:lnSpc>
                        <a:spcBef>
                          <a:spcPts val="600"/>
                        </a:spcBef>
                        <a:spcAft>
                          <a:spcPts val="0"/>
                        </a:spcAft>
                        <a:buClrTx/>
                        <a:buSzTx/>
                        <a:buFontTx/>
                        <a:buNone/>
                        <a:defRPr/>
                      </a:pPr>
                      <a:r>
                        <a:rPr lang="en-US" altLang="zh-CN" sz="1800" b="1" kern="100" dirty="0">
                          <a:solidFill>
                            <a:srgbClr val="BE1007"/>
                          </a:solidFill>
                          <a:effectLst/>
                          <a:latin typeface="微软雅黑" panose="020B0503020204020204" pitchFamily="34" charset="-122"/>
                          <a:ea typeface="微软雅黑" panose="020B0503020204020204" pitchFamily="34" charset="-122"/>
                          <a:cs typeface="Times New Roman" panose="02020603050405020304"/>
                        </a:rPr>
                        <a:t>Connection</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Connect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连接到数据库服务器并选择一个数据库</a:t>
                      </a:r>
                      <a:endParaRPr 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tc>
                <a:extLst>
                  <a:ext uri="{0D108BD9-81ED-4DB2-BD59-A6C34878D82A}">
                    <a16:rowId xmlns:a16="http://schemas.microsoft.com/office/drawing/2014/main" xmlns="" val="10001"/>
                  </a:ext>
                </a:extLst>
              </a:tr>
              <a:tr h="424398">
                <a:tc vMerge="1">
                  <a:txBody>
                    <a:bodyPr/>
                    <a:lstStyle/>
                    <a:p>
                      <a:endParaRPr lang="zh-CN"/>
                    </a:p>
                  </a:txBody>
                  <a:tcPr marL="68577" marR="68577" marT="0" marB="0" anchor="ctr"/>
                </a:tc>
                <a:tc>
                  <a:txBody>
                    <a:bodyPr/>
                    <a:lstStyle/>
                    <a:p>
                      <a:pPr indent="127000" algn="l">
                        <a:spcBef>
                          <a:spcPts val="600"/>
                        </a:spcBef>
                        <a:spcAft>
                          <a:spcPts val="0"/>
                        </a:spcAft>
                      </a:pPr>
                      <a:r>
                        <a:rPr lang="en-US" altLang="zh-CN" sz="1800" kern="100" dirty="0">
                          <a:solidFill>
                            <a:schemeClr val="tx1"/>
                          </a:solidFill>
                          <a:effectLst/>
                          <a:latin typeface="微软雅黑" panose="020B0503020204020204" pitchFamily="34" charset="-122"/>
                          <a:ea typeface="微软雅黑" panose="020B0503020204020204" pitchFamily="34" charset="-122"/>
                          <a:cs typeface="+mn-cs"/>
                        </a:rPr>
                        <a:t>Disconnect</a:t>
                      </a:r>
                      <a:endParaRPr 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tc>
                <a:tc>
                  <a:txBody>
                    <a:bodyPr/>
                    <a:lstStyle/>
                    <a:p>
                      <a:pPr indent="127000" algn="l">
                        <a:spcBef>
                          <a:spcPts val="600"/>
                        </a:spcBef>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断开连接</a:t>
                      </a:r>
                      <a:endParaRPr 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tc>
                <a:extLst>
                  <a:ext uri="{0D108BD9-81ED-4DB2-BD59-A6C34878D82A}">
                    <a16:rowId xmlns:a16="http://schemas.microsoft.com/office/drawing/2014/main" xmlns="" val="10002"/>
                  </a:ext>
                </a:extLst>
              </a:tr>
              <a:tr h="500797">
                <a:tc vMerge="1">
                  <a:txBody>
                    <a:bodyPr/>
                    <a:lstStyle/>
                    <a:p>
                      <a:endParaRPr lang="zh-CN"/>
                    </a:p>
                  </a:txBody>
                  <a:tcPr marL="68577" marR="68577" marT="0" marB="0" anchor="ctr"/>
                </a:tc>
                <a:tc>
                  <a:txBody>
                    <a:bodyPr/>
                    <a:lstStyle/>
                    <a:p>
                      <a:pPr indent="127000"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Exit</a:t>
                      </a:r>
                      <a:endParaRPr 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返回到主菜单或命令行</a:t>
                      </a: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3"/>
                  </a:ext>
                </a:extLst>
              </a:tr>
              <a:tr h="435439">
                <a:tc rowSpan="6">
                  <a:txBody>
                    <a:bodyPr/>
                    <a:lstStyle/>
                    <a:p>
                      <a:pPr marL="0" indent="127000" algn="ctr" defTabSz="914400" rtl="0" eaLnBrk="1" latinLnBrk="0" hangingPunct="1">
                        <a:spcBef>
                          <a:spcPts val="600"/>
                        </a:spcBef>
                        <a:spcAft>
                          <a:spcPts val="0"/>
                        </a:spcAft>
                      </a:pPr>
                      <a:r>
                        <a:rPr lang="en-US" altLang="zh-CN" sz="1800" b="1" kern="100" dirty="0">
                          <a:solidFill>
                            <a:srgbClr val="BE1007"/>
                          </a:solidFill>
                          <a:effectLst/>
                          <a:latin typeface="微软雅黑" panose="020B0503020204020204" pitchFamily="34" charset="-122"/>
                          <a:ea typeface="微软雅黑" panose="020B0503020204020204" pitchFamily="34" charset="-122"/>
                          <a:cs typeface="Times New Roman" panose="02020603050405020304"/>
                        </a:rPr>
                        <a:t>Database</a:t>
                      </a:r>
                      <a:endParaRPr lang="zh-CN" altLang="zh-CN" sz="1800" b="1" kern="100" dirty="0">
                        <a:solidFill>
                          <a:srgbClr val="BE1007"/>
                        </a:solidFill>
                        <a:effectLst/>
                        <a:latin typeface="微软雅黑" panose="020B0503020204020204" pitchFamily="34" charset="-122"/>
                        <a:ea typeface="微软雅黑" panose="020B0503020204020204" pitchFamily="34" charset="-122"/>
                        <a:cs typeface="Times New Roman" panose="02020603050405020304"/>
                      </a:endParaRPr>
                    </a:p>
                  </a:txBody>
                  <a:tcPr marL="71906" marR="71906" marT="0" marB="0" anchor="ctr"/>
                </a:tc>
                <a:tc>
                  <a:txBody>
                    <a:bodyPr/>
                    <a:lstStyle/>
                    <a:p>
                      <a:pPr marL="0" indent="127000" algn="l" defTabSz="914400" rtl="0" eaLnBrk="1" latinLnBrk="0" hangingPunct="1">
                        <a:spcBef>
                          <a:spcPts val="600"/>
                        </a:spcBef>
                        <a:spcAft>
                          <a:spcPts val="0"/>
                        </a:spcAft>
                      </a:pPr>
                      <a:r>
                        <a:rPr lang="en-US" altLang="zh-CN" sz="1800" kern="100" dirty="0">
                          <a:solidFill>
                            <a:schemeClr val="tx1"/>
                          </a:solidFill>
                          <a:effectLst/>
                          <a:latin typeface="微软雅黑" panose="020B0503020204020204" pitchFamily="34" charset="-122"/>
                          <a:ea typeface="微软雅黑" panose="020B0503020204020204" pitchFamily="34" charset="-122"/>
                          <a:cs typeface="+mn-cs"/>
                        </a:rPr>
                        <a:t>Select</a:t>
                      </a:r>
                      <a:endParaRPr lang="zh-CN" alt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71906" marR="71906" marT="0" marB="0" anchor="ctr"/>
                </a:tc>
                <a:tc>
                  <a:txBody>
                    <a:bodyPr/>
                    <a:lstStyle/>
                    <a:p>
                      <a:pPr marL="0" indent="127000" algn="l" defTabSz="914400" rtl="0" eaLnBrk="1" latinLnBrk="0" hangingPunct="1">
                        <a:spcBef>
                          <a:spcPts val="600"/>
                        </a:spcBef>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mn-cs"/>
                        </a:rPr>
                        <a:t>选择数据库</a:t>
                      </a:r>
                      <a:endParaRPr lang="zh-CN" sz="1800" kern="100" dirty="0">
                        <a:solidFill>
                          <a:schemeClr val="tx1"/>
                        </a:solidFill>
                        <a:effectLst/>
                        <a:latin typeface="微软雅黑" panose="020B0503020204020204" pitchFamily="34" charset="-122"/>
                        <a:ea typeface="微软雅黑" panose="020B0503020204020204" pitchFamily="34" charset="-122"/>
                        <a:cs typeface="+mn-cs"/>
                      </a:endParaRPr>
                    </a:p>
                  </a:txBody>
                  <a:tcPr marL="71906" marR="71906" marT="0" marB="0" anchor="ctr"/>
                </a:tc>
                <a:extLst>
                  <a:ext uri="{0D108BD9-81ED-4DB2-BD59-A6C34878D82A}">
                    <a16:rowId xmlns:a16="http://schemas.microsoft.com/office/drawing/2014/main" xmlns="" val="10004"/>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sz="1800" kern="100" dirty="0">
                          <a:effectLst/>
                          <a:latin typeface="微软雅黑" panose="020B0503020204020204" pitchFamily="34" charset="-122"/>
                          <a:ea typeface="微软雅黑" panose="020B0503020204020204" pitchFamily="34" charset="-122"/>
                        </a:rPr>
                        <a:t>Create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创建数据库</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5"/>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Info</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获取数据库信息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6"/>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Drop</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删除现有的数据库</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7"/>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Close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关闭当前的数据库</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8"/>
                  </a:ext>
                </a:extLst>
              </a:tr>
              <a:tr h="432109">
                <a:tc vMerge="1">
                  <a:txBody>
                    <a:bodyPr/>
                    <a:lstStyle/>
                    <a:p>
                      <a:endParaRPr lang="zh-CN"/>
                    </a:p>
                  </a:txBody>
                  <a:tcPr marL="68577" marR="68577" marT="0" marB="0" anchor="ctr"/>
                </a:tc>
                <a:tc>
                  <a:txBody>
                    <a:bodyPr/>
                    <a:lstStyle/>
                    <a:p>
                      <a:pPr indent="126365" algn="l">
                        <a:spcBef>
                          <a:spcPts val="60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a:rPr>
                        <a:t>Exit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tc>
                  <a:txBody>
                    <a:bodyPr/>
                    <a:lstStyle/>
                    <a:p>
                      <a:pPr indent="127000" algn="l">
                        <a:spcBef>
                          <a:spcPts val="60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a:rPr>
                        <a:t>返回到主菜单或命令行</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77" marR="68577" marT="0" marB="0" anchor="ctr"/>
                </a:tc>
                <a:extLst>
                  <a:ext uri="{0D108BD9-81ED-4DB2-BD59-A6C34878D82A}">
                    <a16:rowId xmlns:a16="http://schemas.microsoft.com/office/drawing/2014/main" xmlns="" val="10009"/>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f7c51d43-ae93-4e45-a8fc-6e401ec8023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12700">
          <a:solidFill>
            <a:schemeClr val="tx2">
              <a:lumMod val="65000"/>
              <a:lumOff val="35000"/>
            </a:schemeClr>
          </a:solidFill>
          <a:miter lim="800000"/>
        </a:ln>
      </a:spPr>
      <a:bodyPr lIns="122761" tIns="61381" rIns="122761" bIns="61381" anchor="ctr"/>
      <a:lstStyle>
        <a:defPPr marL="152400" indent="-152400" eaLnBrk="0" hangingPunct="0">
          <a:spcBef>
            <a:spcPct val="50000"/>
          </a:spcBef>
          <a:defRPr sz="1600" dirty="0">
            <a:latin typeface="微软雅黑" panose="020B0503020204020204" pitchFamily="34" charset="-122"/>
            <a:ea typeface="微软雅黑" panose="020B0503020204020204" pitchFamily="34" charset="-122"/>
            <a:cs typeface="Arial" panose="020B0604020202020204" pitchFamily="34" charset="0"/>
          </a:defRPr>
        </a:defPPr>
      </a:lstStyle>
    </a:spDef>
    <a:txDef>
      <a:spPr bwMode="auto">
        <a:noFill/>
        <a:ln w="9525">
          <a:noFill/>
          <a:miter lim="800000"/>
        </a:ln>
      </a:spPr>
      <a:bodyPr anchor="b"/>
      <a:lstStyle>
        <a:defPPr algn="ctr">
          <a:spcBef>
            <a:spcPct val="20000"/>
          </a:spcBef>
          <a:buClr>
            <a:schemeClr val="hlink"/>
          </a:buClr>
          <a:buFont typeface="Wingdings" panose="05000000000000000000" pitchFamily="2" charset="2"/>
          <a:buNone/>
          <a:defRPr sz="3200" b="1" kern="0" dirty="0" smtClean="0">
            <a:solidFill>
              <a:srgbClr val="C00000"/>
            </a:solidFill>
            <a:latin typeface="微软雅黑" panose="020B0503020204020204" pitchFamily="34" charset="-122"/>
            <a:ea typeface="微软雅黑" panose="020B0503020204020204" pitchFamily="34" charset="-122"/>
            <a:cs typeface="+mj-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1981</Words>
  <Application>Microsoft Office PowerPoint</Application>
  <PresentationFormat>宽屏</PresentationFormat>
  <Paragraphs>383</Paragraphs>
  <Slides>24</Slides>
  <Notes>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Calibri</vt:lpstr>
      <vt:lpstr>Times New Roman</vt:lpstr>
      <vt:lpstr>宋体</vt:lpstr>
      <vt:lpstr>Calibri Light</vt:lpstr>
      <vt:lpstr>Wingdings</vt:lpstr>
      <vt:lpstr>Courier New</vt:lpstr>
      <vt:lpstr>微软雅黑</vt:lpstr>
      <vt:lpstr>Malgun Gothic</vt:lpstr>
      <vt:lpstr>Arial</vt:lpstr>
      <vt:lpstr>Verdana</vt:lpstr>
      <vt:lpstr>Tahoma</vt:lpstr>
      <vt:lpstr>Office 主题</vt:lpstr>
      <vt:lpstr>GBase 8s DB-Access 工具使用介绍</vt:lpstr>
      <vt:lpstr>目标</vt:lpstr>
      <vt:lpstr>目录</vt:lpstr>
      <vt:lpstr>DB-Access 工具介绍</vt:lpstr>
      <vt:lpstr>目录</vt:lpstr>
      <vt:lpstr>调用 DB-Access </vt:lpstr>
      <vt:lpstr>DB-Access 全屏菜单界面</vt:lpstr>
      <vt:lpstr>DB-Access 主要菜单选项概述（1）</vt:lpstr>
      <vt:lpstr>DB-Access 主要菜单选项概述（2）</vt:lpstr>
      <vt:lpstr>DB-Access 主要菜单选项概述（3）</vt:lpstr>
      <vt:lpstr>菜单模式示例（1）</vt:lpstr>
      <vt:lpstr>菜单模式示例（2）</vt:lpstr>
      <vt:lpstr>菜单模式示例（3）</vt:lpstr>
      <vt:lpstr>菜单模式示例（4）</vt:lpstr>
      <vt:lpstr>DB-Access 命令行模式</vt:lpstr>
      <vt:lpstr>运行命令文件示例</vt:lpstr>
      <vt:lpstr>目录</vt:lpstr>
      <vt:lpstr>多客户端 DB-Access 连接 -- 异机架构</vt:lpstr>
      <vt:lpstr>异机架构设定 -- 服务器端和客户端建立互信</vt:lpstr>
      <vt:lpstr>dbaccess 连入服务器示例（1）</vt:lpstr>
      <vt:lpstr>dbaccess 连入服务器示例（1）</vt:lpstr>
      <vt:lpstr>dbaccess 连入服务器示例（2）</vt:lpstr>
      <vt:lpstr>总结</vt:lpstr>
      <vt:lpstr>Thank you !</vt:lpstr>
    </vt:vector>
  </TitlesOfParts>
  <Company>GBASE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GBase 8s DB-Access 工具使用介绍</dc:title>
  <dc:creator>GBASE</dc:creator>
  <cp:lastModifiedBy>David.Cui</cp:lastModifiedBy>
  <cp:revision>1564</cp:revision>
  <dcterms:created xsi:type="dcterms:W3CDTF">2013-08-14T15:08:00Z</dcterms:created>
  <dcterms:modified xsi:type="dcterms:W3CDTF">2020-02-21T07:19:38Z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