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62"/>
  </p:notesMasterIdLst>
  <p:handoutMasterIdLst>
    <p:handoutMasterId r:id="rId63"/>
  </p:handoutMasterIdLst>
  <p:sldIdLst>
    <p:sldId id="417" r:id="rId2"/>
    <p:sldId id="418" r:id="rId3"/>
    <p:sldId id="419" r:id="rId4"/>
    <p:sldId id="477"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78" r:id="rId22"/>
    <p:sldId id="438" r:id="rId23"/>
    <p:sldId id="439" r:id="rId24"/>
    <p:sldId id="440" r:id="rId25"/>
    <p:sldId id="441" r:id="rId26"/>
    <p:sldId id="442" r:id="rId27"/>
    <p:sldId id="443" r:id="rId28"/>
    <p:sldId id="444" r:id="rId29"/>
    <p:sldId id="479" r:id="rId30"/>
    <p:sldId id="446" r:id="rId31"/>
    <p:sldId id="447" r:id="rId32"/>
    <p:sldId id="448" r:id="rId33"/>
    <p:sldId id="449" r:id="rId34"/>
    <p:sldId id="450" r:id="rId35"/>
    <p:sldId id="451" r:id="rId36"/>
    <p:sldId id="452" r:id="rId37"/>
    <p:sldId id="453" r:id="rId38"/>
    <p:sldId id="454" r:id="rId39"/>
    <p:sldId id="455" r:id="rId40"/>
    <p:sldId id="456" r:id="rId41"/>
    <p:sldId id="480"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470" r:id="rId55"/>
    <p:sldId id="471" r:id="rId56"/>
    <p:sldId id="472" r:id="rId57"/>
    <p:sldId id="473" r:id="rId58"/>
    <p:sldId id="474" r:id="rId59"/>
    <p:sldId id="475" r:id="rId60"/>
    <p:sldId id="407" r:id="rId61"/>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Verdana" panose="020B0604030504040204" pitchFamily="34" charset="0"/>
      <p:regular r:id="rId70"/>
      <p:bold r:id="rId71"/>
      <p:italic r:id="rId72"/>
      <p:boldItalic r:id="rId73"/>
    </p:embeddedFont>
    <p:embeddedFont>
      <p:font typeface="微软雅黑" panose="020B0503020204020204" pitchFamily="34" charset="-122"/>
      <p:regular r:id="rId74"/>
      <p:bold r:id="rId75"/>
    </p:embeddedFont>
    <p:embeddedFont>
      <p:font typeface="幼圆" panose="02010509060101010101" pitchFamily="49" charset="-122"/>
      <p:regular r:id="rId76"/>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76">
          <p15:clr>
            <a:srgbClr val="A4A3A4"/>
          </p15:clr>
        </p15:guide>
        <p15:guide id="2" orient="horz" pos="4068">
          <p15:clr>
            <a:srgbClr val="A4A3A4"/>
          </p15:clr>
        </p15:guide>
        <p15:guide id="3" pos="307">
          <p15:clr>
            <a:srgbClr val="A4A3A4"/>
          </p15:clr>
        </p15:guide>
        <p15:guide id="4" pos="7106">
          <p15:clr>
            <a:srgbClr val="A4A3A4"/>
          </p15:clr>
        </p15:guide>
        <p15:guide id="5" pos="174">
          <p15:clr>
            <a:srgbClr val="A4A3A4"/>
          </p15:clr>
        </p15:guide>
        <p15:guide id="6" pos="3840">
          <p15:clr>
            <a:srgbClr val="A4A3A4"/>
          </p15:clr>
        </p15:guide>
      </p15:sldGuideLst>
    </p:ext>
    <p:ext uri="{2D200454-40CA-4A62-9FC3-DE9A4176ACB9}">
      <p15:notesGuideLst xmlns:p15="http://schemas.microsoft.com/office/powerpoint/2012/main">
        <p15:guide id="1" orient="horz" pos="29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a:srgbClr val="DE1208"/>
    <a:srgbClr val="5A5656"/>
    <a:srgbClr val="85898F"/>
    <a:srgbClr val="DADEE6"/>
    <a:srgbClr val="494545"/>
    <a:srgbClr val="5A6783"/>
    <a:srgbClr val="F15B67"/>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2" autoAdjust="0"/>
    <p:restoredTop sz="99878" autoAdjust="0"/>
  </p:normalViewPr>
  <p:slideViewPr>
    <p:cSldViewPr snapToGrid="0">
      <p:cViewPr varScale="1">
        <p:scale>
          <a:sx n="72" d="100"/>
          <a:sy n="72" d="100"/>
        </p:scale>
        <p:origin x="708" y="54"/>
      </p:cViewPr>
      <p:guideLst>
        <p:guide orient="horz" pos="1076"/>
        <p:guide orient="horz" pos="4068"/>
        <p:guide pos="307"/>
        <p:guide pos="7106"/>
        <p:guide pos="174"/>
        <p:guide pos="3840"/>
      </p:guideLst>
    </p:cSldViewPr>
  </p:slid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94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pPr>
                <a:defRPr/>
              </a:pPr>
              <a:t>2019/11/6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a:t>最基础  ，却最重要。</a:t>
            </a:r>
          </a:p>
          <a:p>
            <a:r>
              <a:rPr lang="zh-CN" altLang="zh-CN"/>
              <a:t>直接和数据库交互，访问，更新信息，更改数据库结构等等</a:t>
            </a:r>
            <a:r>
              <a:rPr lang="en-US" altLang="zh-CN"/>
              <a:t>,</a:t>
            </a:r>
          </a:p>
          <a:p>
            <a:r>
              <a:rPr lang="zh-CN" altLang="zh-CN"/>
              <a:t>非常重要的基础课程</a:t>
            </a:r>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p:sp>
      <p:sp>
        <p:nvSpPr>
          <p:cNvPr id="182275" name="Rectangle 3"/>
          <p:cNvSpPr>
            <a:spLocks noGrp="1" noChangeArrowheads="1"/>
          </p:cNvSpPr>
          <p:nvPr>
            <p:ph type="body" idx="1"/>
          </p:nvPr>
        </p:nvSpPr>
        <p:spPr>
          <a:xfrm>
            <a:off x="79375" y="4343400"/>
            <a:ext cx="6653213" cy="274638"/>
          </a:xfrm>
          <a:noFill/>
        </p:spPr>
        <p:txBody>
          <a:bodyPr>
            <a:normAutofit fontScale="47500" lnSpcReduction="20000"/>
          </a:bodyPr>
          <a:lstStyle/>
          <a:p>
            <a:r>
              <a:rPr lang="zh-CN" altLang="en-US">
                <a:cs typeface="宋体" panose="02010600030101010101" pitchFamily="2" charset="-122"/>
              </a:rPr>
              <a:t>以上所讲的都是</a:t>
            </a:r>
            <a:r>
              <a:rPr lang="en-US" altLang="zh-CN">
                <a:cs typeface="宋体" panose="02010600030101010101" pitchFamily="2" charset="-122"/>
              </a:rPr>
              <a:t>GBase 8s</a:t>
            </a:r>
            <a:r>
              <a:rPr lang="zh-CN" altLang="en-US">
                <a:cs typeface="宋体" panose="02010600030101010101" pitchFamily="2" charset="-122"/>
              </a:rPr>
              <a:t>内置数据类型</a:t>
            </a:r>
          </a:p>
          <a:p>
            <a:r>
              <a:rPr lang="zh-CN" altLang="en-US">
                <a:cs typeface="宋体" panose="02010600030101010101" pitchFamily="2" charset="-122"/>
              </a:rPr>
              <a:t>接下来。</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p:sp>
      <p:sp>
        <p:nvSpPr>
          <p:cNvPr id="218115" name="Rectangle 3"/>
          <p:cNvSpPr>
            <a:spLocks noGrp="1" noChangeArrowheads="1"/>
          </p:cNvSpPr>
          <p:nvPr>
            <p:ph type="body" idx="1"/>
          </p:nvPr>
        </p:nvSpPr>
        <p:spPr>
          <a:xfrm>
            <a:off x="79375" y="4343400"/>
            <a:ext cx="6653213" cy="274638"/>
          </a:xfrm>
          <a:noFill/>
        </p:spPr>
        <p:txBody>
          <a:bodyPr>
            <a:normAutofit fontScale="47500" lnSpcReduction="20000"/>
          </a:bodyPr>
          <a:lstStyle/>
          <a:p>
            <a:r>
              <a:rPr lang="en-US" altLang="zh-CN">
                <a:cs typeface="宋体" panose="02010600030101010101" pitchFamily="2" charset="-122"/>
              </a:rPr>
              <a:t>set</a:t>
            </a:r>
            <a:r>
              <a:rPr lang="zh-CN" altLang="en-US">
                <a:cs typeface="宋体" panose="02010600030101010101" pitchFamily="2" charset="-122"/>
              </a:rPr>
              <a:t>，</a:t>
            </a:r>
            <a:r>
              <a:rPr lang="en-US" altLang="zh-CN">
                <a:cs typeface="宋体" panose="02010600030101010101" pitchFamily="2" charset="-122"/>
              </a:rPr>
              <a:t>multiset </a:t>
            </a:r>
            <a:r>
              <a:rPr lang="zh-CN" altLang="en-US">
                <a:cs typeface="宋体" panose="02010600030101010101" pitchFamily="2" charset="-122"/>
              </a:rPr>
              <a:t>非排序   </a:t>
            </a:r>
            <a:r>
              <a:rPr lang="en-US" altLang="zh-CN">
                <a:cs typeface="宋体" panose="02010600030101010101" pitchFamily="2" charset="-122"/>
              </a:rPr>
              <a:t>list</a:t>
            </a:r>
            <a:r>
              <a:rPr lang="zh-CN" altLang="en-US">
                <a:cs typeface="宋体" panose="02010600030101010101" pitchFamily="2" charset="-122"/>
              </a:rPr>
              <a:t>排序  </a:t>
            </a:r>
          </a:p>
          <a:p>
            <a:r>
              <a:rPr lang="zh-CN" altLang="en-US">
                <a:cs typeface="宋体" panose="02010600030101010101" pitchFamily="2" charset="-122"/>
              </a:rPr>
              <a:t> </a:t>
            </a:r>
            <a:r>
              <a:rPr lang="en-US" altLang="zh-CN">
                <a:cs typeface="宋体" panose="02010600030101010101" pitchFamily="2" charset="-122"/>
              </a:rPr>
              <a:t>{1,2}={2,1}                    {1,2}&lt;&gt;{2,1}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p:sp>
      <p:sp>
        <p:nvSpPr>
          <p:cNvPr id="220163"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p:sp>
      <p:sp>
        <p:nvSpPr>
          <p:cNvPr id="220163"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pPr>
                <a:defRPr/>
              </a:pPr>
              <a:t>1</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GB" dirty="0">
                <a:latin typeface="Arial" panose="020B0604020202020204" pitchFamily="34" charset="0"/>
              </a:rPr>
              <a:t>创建表的时所用字段类型与其他数据库是有一些区别的  后面介绍</a:t>
            </a:r>
          </a:p>
          <a:p>
            <a:pPr eaLnBrk="1" hangingPunct="1"/>
            <a:r>
              <a:rPr lang="zh-CN" altLang="en-GB" dirty="0">
                <a:latin typeface="Arial" panose="020B0604020202020204" pitchFamily="34" charset="0"/>
              </a:rPr>
              <a:t>同样 存储过程，函数的语法 也是有所差异</a:t>
            </a:r>
          </a:p>
          <a:p>
            <a:pPr eaLnBrk="1" hangingPunct="1"/>
            <a:r>
              <a:rPr lang="zh-CN" altLang="en-GB" dirty="0">
                <a:latin typeface="Arial" panose="020B0604020202020204" pitchFamily="34" charset="0"/>
              </a:rPr>
              <a:t>用户权限分的非常细</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 在没有创建数据库之前  系统自带了四个数据库，分别是。。。。</a:t>
            </a:r>
            <a:endParaRPr lang="en-US" altLang="zh-CN" dirty="0"/>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最实用的</a:t>
            </a:r>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25</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ltLang="zh-CN" dirty="0">
              <a:latin typeface="Times New Roman" panose="02020603050405020304" charset="0"/>
              <a:cs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26</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ltLang="zh-CN" dirty="0">
              <a:latin typeface="Times New Roman" panose="02020603050405020304" charset="0"/>
              <a:cs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27</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ltLang="zh-CN" dirty="0">
              <a:latin typeface="Times New Roman" panose="02020603050405020304" charset="0"/>
              <a:cs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强调日志是逻辑日志并概述逻辑日志的用处</a:t>
            </a:r>
          </a:p>
          <a:p>
            <a:r>
              <a:rPr lang="zh-CN" altLang="en-US" dirty="0">
                <a:sym typeface="+mn-ea"/>
              </a:rPr>
              <a:t> </a:t>
            </a:r>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这里呢是四种数据库日志模式</a:t>
            </a:r>
          </a:p>
          <a:p>
            <a:r>
              <a:rPr lang="zh-CN" altLang="en-US" dirty="0"/>
              <a:t>第一种，无日志记录，   特点是 如果硬件故障，。。。。 因为没有逻辑日志 不支持做数据逻辑恢复的操作 </a:t>
            </a:r>
          </a:p>
          <a:p>
            <a:r>
              <a:rPr lang="zh-CN" altLang="en-US" dirty="0"/>
              <a:t>第二种是  缓冲日志模式   他是在共享内存内 有一个日志缓冲区 ，先在缓冲区内记录  填满之后再更新到磁盘中  </a:t>
            </a:r>
          </a:p>
          <a:p>
            <a:r>
              <a:rPr lang="zh-CN" altLang="en-US" dirty="0"/>
              <a:t>这样一来 就减少了</a:t>
            </a:r>
            <a:r>
              <a:rPr lang="en-US" altLang="zh-CN" dirty="0"/>
              <a:t>io</a:t>
            </a:r>
            <a:r>
              <a:rPr lang="zh-CN" altLang="en-US" dirty="0"/>
              <a:t>的操作 提高系统性能 。 </a:t>
            </a:r>
          </a:p>
          <a:p>
            <a:r>
              <a:rPr lang="zh-CN" altLang="en-US" dirty="0"/>
              <a:t>第三种是 无缓冲日至模式  相比缓冲日至模式来说  他的缺点是 每个操作都会直接写日志 过多的</a:t>
            </a:r>
            <a:r>
              <a:rPr lang="en-US" altLang="zh-CN" dirty="0"/>
              <a:t>io</a:t>
            </a:r>
            <a:r>
              <a:rPr lang="zh-CN" altLang="en-US" dirty="0"/>
              <a:t>对系统性能有影响</a:t>
            </a:r>
          </a:p>
          <a:p>
            <a:r>
              <a:rPr lang="zh-CN" altLang="en-US" dirty="0"/>
              <a:t>优点就是 数据库宕机  只会损失未提交的事物  而我们的 缓冲日志模式 会损失所有缓冲区内未刷新到磁盘的数据。</a:t>
            </a:r>
          </a:p>
          <a:p>
            <a:r>
              <a:rPr lang="zh-CN" altLang="en-US" dirty="0"/>
              <a:t>最后一个</a:t>
            </a:r>
            <a:r>
              <a:rPr lang="en-US" altLang="zh-CN" dirty="0"/>
              <a:t>ANSI</a:t>
            </a:r>
            <a:r>
              <a:rPr lang="zh-CN" altLang="en-US" dirty="0"/>
              <a:t>模式    和无缓冲日志模式一样  但遵从</a:t>
            </a:r>
            <a:r>
              <a:rPr lang="en-US" altLang="zh-CN" dirty="0"/>
              <a:t>ANSI</a:t>
            </a:r>
            <a:r>
              <a:rPr lang="zh-CN" altLang="en-US" dirty="0"/>
              <a:t>规则   ，，，  我们最常用的还是缓冲日志模式 </a:t>
            </a: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31</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r>
              <a:rPr lang="zh-CN" altLang="zh-CN" dirty="0">
                <a:latin typeface="Times New Roman" panose="02020603050405020304" charset="0"/>
                <a:cs typeface="宋体" panose="02010600030101010101" pitchFamily="2" charset="-122"/>
              </a:rPr>
              <a:t>创建完数据库  我们就可以创建表了。</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32</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ltLang="zh-CN" dirty="0">
              <a:latin typeface="Times New Roman" panose="02020603050405020304" charset="0"/>
              <a:cs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p:sp>
      <p:sp>
        <p:nvSpPr>
          <p:cNvPr id="230403" name="Rectangle 3"/>
          <p:cNvSpPr>
            <a:spLocks noGrp="1" noChangeArrowheads="1"/>
          </p:cNvSpPr>
          <p:nvPr>
            <p:ph type="body" idx="1"/>
          </p:nvPr>
        </p:nvSpPr>
        <p:spPr>
          <a:xfrm>
            <a:off x="79375" y="4343400"/>
            <a:ext cx="6653213" cy="274638"/>
          </a:xfrm>
          <a:noFill/>
        </p:spPr>
        <p:txBody>
          <a:bodyPr/>
          <a:lstStyle/>
          <a:p>
            <a:r>
              <a:rPr lang="zh-CN" altLang="en-US">
                <a:cs typeface="宋体" panose="02010600030101010101" pitchFamily="2" charset="-122"/>
              </a:rPr>
              <a:t>这里要说明级联的情况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pPr>
                <a:defRPr/>
              </a:pPr>
              <a:t>2</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p:sp>
      <p:sp>
        <p:nvSpPr>
          <p:cNvPr id="230403"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35</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r>
              <a:rPr lang="zh-CN" altLang="en-US" dirty="0">
                <a:latin typeface="Times New Roman" panose="02020603050405020304" charset="0"/>
                <a:cs typeface="宋体" panose="02010600030101010101" pitchFamily="2" charset="-122"/>
              </a:rPr>
              <a:t>另一个数据库对象，</a:t>
            </a:r>
          </a:p>
          <a:p>
            <a:r>
              <a:rPr lang="zh-CN" altLang="en-US" dirty="0">
                <a:latin typeface="Times New Roman" panose="02020603050405020304" charset="0"/>
                <a:cs typeface="宋体" panose="02010600030101010101" pitchFamily="2" charset="-122"/>
              </a:rPr>
              <a:t>说简单些，写好的</a:t>
            </a:r>
            <a:r>
              <a:rPr lang="en-US" altLang="zh-CN" dirty="0">
                <a:latin typeface="Times New Roman" panose="02020603050405020304" charset="0"/>
                <a:cs typeface="宋体" panose="02010600030101010101" pitchFamily="2" charset="-122"/>
              </a:rPr>
              <a:t>select</a:t>
            </a:r>
            <a:r>
              <a:rPr lang="zh-CN" altLang="en-US" dirty="0">
                <a:latin typeface="Times New Roman" panose="02020603050405020304" charset="0"/>
                <a:cs typeface="宋体" panose="02010600030101010101" pitchFamily="2" charset="-122"/>
              </a:rPr>
              <a:t>语句，封装起来起个名字，把他作为一个数据库对象存储在数据库当中</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36</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ltLang="zh-CN" dirty="0">
              <a:latin typeface="Times New Roman" panose="02020603050405020304" charset="0"/>
              <a:cs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37</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r>
              <a:rPr lang="zh-CN" altLang="en-US" dirty="0">
                <a:latin typeface="Times New Roman" panose="02020603050405020304" charset="0"/>
                <a:cs typeface="宋体" panose="02010600030101010101" pitchFamily="2" charset="-122"/>
              </a:rPr>
              <a:t>如何使用索引</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BA9F8034-D1C6-6840-B1BA-853A4CF342BD}" type="slidenum">
              <a:rPr lang="en-US" altLang="zh-CN" sz="2400" b="0">
                <a:solidFill>
                  <a:srgbClr val="000000"/>
                </a:solidFill>
              </a:rPr>
              <a:pPr eaLnBrk="1" hangingPunct="1"/>
              <a:t>38</a:t>
            </a:fld>
            <a:endParaRPr lang="en-US" altLang="zh-CN" sz="2400" b="0">
              <a:solidFill>
                <a:srgbClr val="000000"/>
              </a:solidFill>
            </a:endParaRPr>
          </a:p>
        </p:txBody>
      </p:sp>
      <p:sp>
        <p:nvSpPr>
          <p:cNvPr id="48131" name="Rectangle 2"/>
          <p:cNvSpPr>
            <a:spLocks noGrp="1" noRot="1" noChangeAspect="1" noChangeArrowheads="1" noTextEdit="1"/>
          </p:cNvSpPr>
          <p:nvPr>
            <p:ph type="sldImg"/>
          </p:nvPr>
        </p:nvSpPr>
        <p:spPr>
          <a:xfrm>
            <a:off x="381000" y="685800"/>
            <a:ext cx="6094413" cy="3429000"/>
          </a:xfrm>
        </p:spPr>
      </p:sp>
      <p:sp>
        <p:nvSpPr>
          <p:cNvPr id="48132" name="Rectangle 3"/>
          <p:cNvSpPr>
            <a:spLocks noGrp="1" noChangeArrowheads="1"/>
          </p:cNvSpPr>
          <p:nvPr>
            <p:ph type="body" idx="1"/>
          </p:nvPr>
        </p:nvSpPr>
        <p:spPr>
          <a:xfrm>
            <a:off x="685956" y="4344144"/>
            <a:ext cx="5486088" cy="4113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r>
              <a:rPr lang="zh-CN" altLang="en-US" dirty="0">
                <a:latin typeface="Times New Roman" panose="02020603050405020304" charset="0"/>
                <a:cs typeface="宋体" panose="02010600030101010101" pitchFamily="2" charset="-122"/>
              </a:rPr>
              <a:t>如何使用索引</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p:sp>
      <p:sp>
        <p:nvSpPr>
          <p:cNvPr id="230403"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7D6BD48A-BAF3-B64C-A1C1-0340771FB45E}" type="slidenum">
              <a:rPr lang="en-US" altLang="zh-CN" sz="2400" b="0">
                <a:solidFill>
                  <a:srgbClr val="000000"/>
                </a:solidFill>
              </a:rPr>
              <a:pPr eaLnBrk="1" hangingPunct="1"/>
              <a:t>41</a:t>
            </a:fld>
            <a:endParaRPr lang="en-US" altLang="zh-CN" sz="2400" b="0">
              <a:solidFill>
                <a:srgbClr val="000000"/>
              </a:solidFill>
            </a:endParaRPr>
          </a:p>
        </p:txBody>
      </p:sp>
      <p:sp>
        <p:nvSpPr>
          <p:cNvPr id="51203" name="Text Box 2"/>
          <p:cNvSpPr txBox="1">
            <a:spLocks noChangeArrowheads="1"/>
          </p:cNvSpPr>
          <p:nvPr/>
        </p:nvSpPr>
        <p:spPr bwMode="auto">
          <a:xfrm>
            <a:off x="3696367" y="9161226"/>
            <a:ext cx="2824891" cy="47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88605" tIns="46075" rIns="88605" bIns="46075"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algn="r" eaLnBrk="1" hangingPunct="1">
              <a:buClrTx/>
            </a:pPr>
            <a:fld id="{D9BBF21F-EEE0-934C-821C-A7124D876CCA}" type="slidenum">
              <a:rPr lang="en-US" altLang="zh-CN" sz="1200" b="0">
                <a:solidFill>
                  <a:srgbClr val="000000"/>
                </a:solidFill>
                <a:latin typeface="Times New Roman" panose="02020603050405020304" charset="0"/>
              </a:rPr>
              <a:pPr algn="r" eaLnBrk="1" hangingPunct="1">
                <a:buClrTx/>
              </a:pPr>
              <a:t>41</a:t>
            </a:fld>
            <a:endParaRPr lang="en-US" altLang="zh-CN" sz="1200" b="0">
              <a:solidFill>
                <a:srgbClr val="000000"/>
              </a:solidFill>
              <a:latin typeface="Times New Roman" panose="02020603050405020304" charset="0"/>
            </a:endParaRPr>
          </a:p>
        </p:txBody>
      </p:sp>
      <p:sp>
        <p:nvSpPr>
          <p:cNvPr id="51204" name="Rectangle 3"/>
          <p:cNvSpPr>
            <a:spLocks noGrp="1" noRot="1" noChangeAspect="1" noChangeArrowheads="1" noTextEdit="1"/>
          </p:cNvSpPr>
          <p:nvPr>
            <p:ph type="sldImg"/>
          </p:nvPr>
        </p:nvSpPr>
        <p:spPr>
          <a:xfrm>
            <a:off x="49213" y="723900"/>
            <a:ext cx="6426200" cy="3616325"/>
          </a:xfrm>
        </p:spPr>
      </p:sp>
      <p:sp>
        <p:nvSpPr>
          <p:cNvPr id="51205" name="Rectangle 4"/>
          <p:cNvSpPr>
            <a:spLocks noGrp="1" noChangeArrowheads="1"/>
          </p:cNvSpPr>
          <p:nvPr>
            <p:ph type="body" idx="1"/>
          </p:nvPr>
        </p:nvSpPr>
        <p:spPr>
          <a:xfrm>
            <a:off x="74832" y="4582179"/>
            <a:ext cx="6327943" cy="988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Times New Roman" panose="02020603050405020304" charset="0"/>
              <a:cs typeface="宋体" panose="02010600030101010101" pitchFamily="2" charset="-122"/>
            </a:endParaRPr>
          </a:p>
        </p:txBody>
      </p:sp>
      <p:sp>
        <p:nvSpPr>
          <p:cNvPr id="51206" name="Text Box 5"/>
          <p:cNvSpPr txBox="1">
            <a:spLocks noChangeArrowheads="1"/>
          </p:cNvSpPr>
          <p:nvPr/>
        </p:nvSpPr>
        <p:spPr bwMode="auto">
          <a:xfrm>
            <a:off x="3696368" y="9161226"/>
            <a:ext cx="2826449" cy="48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88605" tIns="46075" rIns="88605" bIns="46075"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algn="r" eaLnBrk="1" hangingPunct="1">
              <a:buClrTx/>
            </a:pPr>
            <a:fld id="{3DE4BD89-A594-F74F-BC80-10CA1B521239}" type="slidenum">
              <a:rPr lang="en-US" altLang="zh-CN" sz="1200" b="0">
                <a:solidFill>
                  <a:srgbClr val="000000"/>
                </a:solidFill>
                <a:latin typeface="Times New Roman" panose="02020603050405020304" charset="0"/>
              </a:rPr>
              <a:pPr algn="r" eaLnBrk="1" hangingPunct="1">
                <a:buClrTx/>
              </a:pPr>
              <a:t>41</a:t>
            </a:fld>
            <a:endParaRPr lang="en-US" altLang="zh-CN" sz="1200" b="0">
              <a:solidFill>
                <a:srgbClr val="000000"/>
              </a:solidFill>
              <a:latin typeface="Times New Roman" panose="0202060305040502030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7D6BD48A-BAF3-B64C-A1C1-0340771FB45E}" type="slidenum">
              <a:rPr lang="en-US" altLang="zh-CN" sz="2400" b="0">
                <a:solidFill>
                  <a:srgbClr val="000000"/>
                </a:solidFill>
              </a:rPr>
              <a:pPr eaLnBrk="1" hangingPunct="1"/>
              <a:t>42</a:t>
            </a:fld>
            <a:endParaRPr lang="en-US" altLang="zh-CN" sz="2400" b="0">
              <a:solidFill>
                <a:srgbClr val="000000"/>
              </a:solidFill>
            </a:endParaRPr>
          </a:p>
        </p:txBody>
      </p:sp>
      <p:sp>
        <p:nvSpPr>
          <p:cNvPr id="51203" name="Text Box 2"/>
          <p:cNvSpPr txBox="1">
            <a:spLocks noChangeArrowheads="1"/>
          </p:cNvSpPr>
          <p:nvPr/>
        </p:nvSpPr>
        <p:spPr bwMode="auto">
          <a:xfrm>
            <a:off x="3696367" y="9161226"/>
            <a:ext cx="2824891" cy="47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88605" tIns="46075" rIns="88605" bIns="46075"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algn="r" eaLnBrk="1" hangingPunct="1">
              <a:buClrTx/>
            </a:pPr>
            <a:fld id="{D9BBF21F-EEE0-934C-821C-A7124D876CCA}" type="slidenum">
              <a:rPr lang="en-US" altLang="zh-CN" sz="1200" b="0">
                <a:solidFill>
                  <a:srgbClr val="000000"/>
                </a:solidFill>
                <a:latin typeface="Times New Roman" panose="02020603050405020304" charset="0"/>
              </a:rPr>
              <a:pPr algn="r" eaLnBrk="1" hangingPunct="1">
                <a:buClrTx/>
              </a:pPr>
              <a:t>42</a:t>
            </a:fld>
            <a:endParaRPr lang="en-US" altLang="zh-CN" sz="1200" b="0">
              <a:solidFill>
                <a:srgbClr val="000000"/>
              </a:solidFill>
              <a:latin typeface="Times New Roman" panose="02020603050405020304" charset="0"/>
            </a:endParaRPr>
          </a:p>
        </p:txBody>
      </p:sp>
      <p:sp>
        <p:nvSpPr>
          <p:cNvPr id="51204" name="Rectangle 3"/>
          <p:cNvSpPr>
            <a:spLocks noGrp="1" noRot="1" noChangeAspect="1" noChangeArrowheads="1" noTextEdit="1"/>
          </p:cNvSpPr>
          <p:nvPr>
            <p:ph type="sldImg"/>
          </p:nvPr>
        </p:nvSpPr>
        <p:spPr>
          <a:xfrm>
            <a:off x="49213" y="723900"/>
            <a:ext cx="6426200" cy="3616325"/>
          </a:xfrm>
        </p:spPr>
      </p:sp>
      <p:sp>
        <p:nvSpPr>
          <p:cNvPr id="51205" name="Rectangle 4"/>
          <p:cNvSpPr>
            <a:spLocks noGrp="1" noChangeArrowheads="1"/>
          </p:cNvSpPr>
          <p:nvPr>
            <p:ph type="body" idx="1"/>
          </p:nvPr>
        </p:nvSpPr>
        <p:spPr>
          <a:xfrm>
            <a:off x="74832" y="4582179"/>
            <a:ext cx="6327943" cy="988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Times New Roman" panose="02020603050405020304" charset="0"/>
              <a:cs typeface="宋体" panose="02010600030101010101" pitchFamily="2" charset="-122"/>
            </a:endParaRPr>
          </a:p>
        </p:txBody>
      </p:sp>
      <p:sp>
        <p:nvSpPr>
          <p:cNvPr id="51206" name="Text Box 5"/>
          <p:cNvSpPr txBox="1">
            <a:spLocks noChangeArrowheads="1"/>
          </p:cNvSpPr>
          <p:nvPr/>
        </p:nvSpPr>
        <p:spPr bwMode="auto">
          <a:xfrm>
            <a:off x="3696368" y="9161226"/>
            <a:ext cx="2826449" cy="48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88605" tIns="46075" rIns="88605" bIns="46075"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algn="r" eaLnBrk="1" hangingPunct="1">
              <a:buClrTx/>
            </a:pPr>
            <a:fld id="{3DE4BD89-A594-F74F-BC80-10CA1B521239}" type="slidenum">
              <a:rPr lang="en-US" altLang="zh-CN" sz="1200" b="0">
                <a:solidFill>
                  <a:srgbClr val="000000"/>
                </a:solidFill>
                <a:latin typeface="Times New Roman" panose="02020603050405020304" charset="0"/>
              </a:rPr>
              <a:pPr algn="r" eaLnBrk="1" hangingPunct="1">
                <a:buClrTx/>
              </a:pPr>
              <a:t>42</a:t>
            </a:fld>
            <a:endParaRPr lang="en-US" altLang="zh-CN" sz="1200" b="0">
              <a:solidFill>
                <a:srgbClr val="000000"/>
              </a:solidFill>
              <a:latin typeface="Times New Roman" panose="0202060305040502030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0668CCA7-3A99-504A-AA42-87EF470EC978}" type="slidenum">
              <a:rPr lang="zh-CN" altLang="en-US" sz="2400" b="0">
                <a:solidFill>
                  <a:srgbClr val="000000"/>
                </a:solidFill>
              </a:rPr>
              <a:pPr eaLnBrk="1" hangingPunct="1"/>
              <a:t>44</a:t>
            </a:fld>
            <a:endParaRPr lang="en-US" altLang="zh-CN" sz="2400" b="0">
              <a:solidFill>
                <a:srgbClr val="000000"/>
              </a:solidFill>
            </a:endParaRPr>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1" hangingPunct="1"/>
            <a:r>
              <a:rPr lang="en-US" altLang="zh-CN" dirty="0">
                <a:latin typeface="Times New Roman" panose="02020603050405020304" charset="0"/>
                <a:cs typeface="宋体" panose="02010600030101010101" pitchFamily="2" charset="-122"/>
              </a:rPr>
              <a:t>The High Availability Data Replication (</a:t>
            </a:r>
            <a:r>
              <a:rPr lang="en-US" altLang="zh-CN" dirty="0" err="1">
                <a:latin typeface="Times New Roman" panose="02020603050405020304" charset="0"/>
                <a:cs typeface="宋体" panose="02010600030101010101" pitchFamily="2" charset="-122"/>
              </a:rPr>
              <a:t>HDR</a:t>
            </a:r>
            <a:r>
              <a:rPr lang="en-US" altLang="zh-CN" dirty="0">
                <a:latin typeface="Times New Roman" panose="02020603050405020304" charset="0"/>
                <a:cs typeface="宋体" panose="02010600030101010101" pitchFamily="2" charset="-122"/>
              </a:rPr>
              <a:t>) functionality in IDS has allowed customers to achieve 24 x 7 x 365 availability. This feature has now been extended even further (click) with the addition of multiple secondary servers. This provides options around the globe for disaster recovery – and to distribute query workload for higher performance.</a:t>
            </a:r>
          </a:p>
          <a:p>
            <a:pPr eaLnBrk="1" hangingPunct="1"/>
            <a:endParaRPr lang="en-US" altLang="zh-CN" dirty="0">
              <a:latin typeface="Times New Roman" panose="02020603050405020304" charset="0"/>
              <a:cs typeface="宋体" panose="02010600030101010101" pitchFamily="2" charset="-122"/>
            </a:endParaRPr>
          </a:p>
          <a:p>
            <a:pPr eaLnBrk="1" hangingPunct="1"/>
            <a:r>
              <a:rPr lang="en-US" altLang="zh-CN" dirty="0">
                <a:latin typeface="Times New Roman" panose="02020603050405020304" charset="0"/>
                <a:cs typeface="宋体" panose="02010600030101010101" pitchFamily="2" charset="-122"/>
              </a:rPr>
              <a:t>The Enterprise Replication functionality can be added to the solution for full read/write access across all nodes.</a:t>
            </a:r>
          </a:p>
          <a:p>
            <a:pPr eaLnBrk="1" hangingPunct="1"/>
            <a:endParaRPr lang="en-US" altLang="zh-CN" dirty="0">
              <a:latin typeface="Times New Roman" panose="02020603050405020304" charset="0"/>
              <a:cs typeface="宋体" panose="02010600030101010101" pitchFamily="2" charset="-122"/>
            </a:endParaRPr>
          </a:p>
          <a:p>
            <a:pPr eaLnBrk="1" hangingPunct="1"/>
            <a:r>
              <a:rPr lang="en-US" altLang="zh-CN" dirty="0">
                <a:latin typeface="Times New Roman" panose="02020603050405020304" charset="0"/>
                <a:cs typeface="宋体" panose="02010600030101010101" pitchFamily="2" charset="-122"/>
              </a:rPr>
              <a:t>Also new with Cheetah you can provide redundant database instances accessing the same physical data to take advantage of a cluster environment. This solution provides data server redundancy in the case of a server failure. </a:t>
            </a:r>
          </a:p>
          <a:p>
            <a:pPr eaLnBrk="1" hangingPunct="1"/>
            <a:br>
              <a:rPr lang="en-US" altLang="zh-CN" dirty="0">
                <a:latin typeface="Times New Roman" panose="02020603050405020304" charset="0"/>
                <a:cs typeface="宋体" panose="02010600030101010101" pitchFamily="2" charset="-122"/>
              </a:rPr>
            </a:br>
            <a:r>
              <a:rPr lang="en-US" altLang="zh-CN" dirty="0">
                <a:latin typeface="Times New Roman" panose="02020603050405020304" charset="0"/>
                <a:cs typeface="宋体" panose="02010600030101010101" pitchFamily="2" charset="-122"/>
              </a:rPr>
              <a:t>Now you can weave an availability fabric that’s customized for your business, consisting of layers of availability that all work together. </a:t>
            </a:r>
          </a:p>
          <a:p>
            <a:pPr eaLnBrk="1" hangingPunct="1"/>
            <a:endParaRPr lang="en-US" altLang="zh-CN" dirty="0">
              <a:latin typeface="Times New Roman" panose="02020603050405020304" charset="0"/>
              <a:cs typeface="宋体" panose="02010600030101010101" pitchFamily="2" charset="-122"/>
            </a:endParaRPr>
          </a:p>
          <a:p>
            <a:pPr eaLnBrk="1" hangingPunct="1"/>
            <a:r>
              <a:rPr lang="en-US" altLang="zh-CN" dirty="0">
                <a:latin typeface="Times New Roman" panose="02020603050405020304" charset="0"/>
                <a:cs typeface="宋体" panose="02010600030101010101" pitchFamily="2" charset="-122"/>
              </a:rPr>
              <a:t>Whether you need data replicated around the globe, distributed read and write capabilities, a cluster solution providing redundant servers or all of the above, it can be designed with IDS Cheetah. </a:t>
            </a:r>
          </a:p>
          <a:p>
            <a:pPr eaLnBrk="1" hangingPunct="1"/>
            <a:endParaRPr lang="zh-CN" altLang="en-US" dirty="0">
              <a:latin typeface="Times New Roman" panose="02020603050405020304" charset="0"/>
              <a:cs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zh-CN" sz="1200" b="1"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a:defRPr/>
            </a:pPr>
            <a:fld id="{0D8E2537-6EF2-4B38-B437-3A990DAF8DA9}" type="slidenum">
              <a:rPr lang="en-US" altLang="zh-CN" smtClean="0"/>
              <a:pPr>
                <a:defRPr/>
              </a:pPr>
              <a:t>45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pPr>
                <a:defRPr/>
              </a:pPr>
              <a:t>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a:lstStyle>
            <a:lvl1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5pPr>
            <a:lvl6pPr marL="247586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6pPr>
            <a:lvl7pPr marL="292544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7pPr>
            <a:lvl8pPr marL="3375660"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8pPr>
            <a:lvl9pPr marL="3825875" indent="-224790" defTabSz="441960" eaLnBrk="0" fontAlgn="base" hangingPunct="0">
              <a:spcBef>
                <a:spcPct val="0"/>
              </a:spcBef>
              <a:spcAft>
                <a:spcPct val="0"/>
              </a:spcAft>
              <a:buClr>
                <a:srgbClr val="000000"/>
              </a:buClr>
              <a:buSzPct val="100000"/>
              <a:tabLst>
                <a:tab pos="712470" algn="l"/>
                <a:tab pos="1424940" algn="l"/>
                <a:tab pos="2137410" algn="l"/>
              </a:tabLst>
              <a:defRPr sz="2000" b="1">
                <a:solidFill>
                  <a:srgbClr val="3333FF"/>
                </a:solidFill>
                <a:latin typeface="Arial" panose="020B0604020202020204" pitchFamily="34" charset="0"/>
                <a:ea typeface="宋体" panose="02010600030101010101" pitchFamily="2" charset="-122"/>
              </a:defRPr>
            </a:lvl9pPr>
          </a:lstStyle>
          <a:p>
            <a:pPr eaLnBrk="1" hangingPunct="1"/>
            <a:fld id="{0668CCA7-3A99-504A-AA42-87EF470EC978}" type="slidenum">
              <a:rPr lang="zh-CN" altLang="en-US" sz="2400" b="0">
                <a:solidFill>
                  <a:srgbClr val="000000"/>
                </a:solidFill>
              </a:rPr>
              <a:pPr eaLnBrk="1" hangingPunct="1"/>
              <a:t>46</a:t>
            </a:fld>
            <a:endParaRPr lang="en-US" altLang="zh-CN" sz="2400" b="0">
              <a:solidFill>
                <a:srgbClr val="000000"/>
              </a:solidFill>
            </a:endParaRPr>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dirty="0">
              <a:latin typeface="Times New Roman" panose="02020603050405020304" charset="0"/>
              <a:cs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noFill/>
        </p:spPr>
        <p:txBody>
          <a:bodyPr/>
          <a:lstStyle/>
          <a:p>
            <a:endParaRPr lang="zh-CN" altLang="en-US">
              <a:latin typeface="Times New Roman" panose="02020603050405020304" charset="0"/>
              <a:ea typeface="宋体" panose="02010600030101010101" pitchFamily="2" charset="-122"/>
              <a:cs typeface="宋体" panose="02010600030101010101" pitchFamily="2" charset="-122"/>
            </a:endParaRPr>
          </a:p>
        </p:txBody>
      </p:sp>
      <p:sp>
        <p:nvSpPr>
          <p:cNvPr id="23556" name="灯片编号占位符 3"/>
          <p:cNvSpPr>
            <a:spLocks noGrp="1"/>
          </p:cNvSpPr>
          <p:nvPr>
            <p:ph type="sldNum" sz="quarter"/>
          </p:nvPr>
        </p:nvSpPr>
        <p:spPr>
          <a:noFill/>
          <a:ln w="9525"/>
        </p:spPr>
        <p:txBody>
          <a:bodyPr/>
          <a:lstStyle>
            <a:lvl1pPr eaLnBrk="0" hangingPunct="0">
              <a:tabLst>
                <a:tab pos="723900" algn="l"/>
                <a:tab pos="1447800" algn="l"/>
                <a:tab pos="2171700" algn="l"/>
              </a:tabLst>
              <a:defRPr sz="1400" b="1">
                <a:solidFill>
                  <a:srgbClr val="000000"/>
                </a:solidFill>
                <a:latin typeface="Arial" panose="020B0604020202020204" pitchFamily="34" charset="0"/>
                <a:ea typeface="宋体" panose="02010600030101010101" pitchFamily="2" charset="-122"/>
                <a:cs typeface="Arial" panose="020B0604020202020204" pitchFamily="34" charset="0"/>
              </a:defRPr>
            </a:lvl1pPr>
            <a:lvl2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2pPr>
            <a:lvl3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3pPr>
            <a:lvl4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4pPr>
            <a:lvl5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a:fld id="{43DFDE47-F1C7-5044-BD3C-C17187188EAE}" type="slidenum">
              <a:rPr lang="en-US" altLang="zh-CN" sz="1200" b="0">
                <a:latin typeface="Times New Roman" panose="02020603050405020304" charset="0"/>
                <a:ea typeface="宋体" panose="02010600030101010101" pitchFamily="2" charset="-122"/>
                <a:cs typeface="宋体" panose="02010600030101010101" pitchFamily="2" charset="-122"/>
              </a:rPr>
              <a:pPr eaLnBrk="1"/>
              <a:t>50</a:t>
            </a:fld>
            <a:endParaRPr lang="en-US" altLang="zh-CN" sz="1200" b="0">
              <a:latin typeface="Times New Roman" panose="02020603050405020304" charset="0"/>
              <a:ea typeface="宋体" panose="02010600030101010101" pitchFamily="2" charset="-122"/>
              <a:cs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p:spPr>
        <p:txBody>
          <a:bodyPr/>
          <a:lstStyle/>
          <a:p>
            <a:endParaRPr lang="zh-CN" altLang="en-US">
              <a:latin typeface="Times New Roman" panose="02020603050405020304" charset="0"/>
              <a:ea typeface="宋体" panose="02010600030101010101" pitchFamily="2" charset="-122"/>
              <a:cs typeface="宋体" panose="02010600030101010101" pitchFamily="2" charset="-122"/>
            </a:endParaRPr>
          </a:p>
        </p:txBody>
      </p:sp>
      <p:sp>
        <p:nvSpPr>
          <p:cNvPr id="66564" name="灯片编号占位符 3"/>
          <p:cNvSpPr txBox="1">
            <a:spLocks noGrp="1"/>
          </p:cNvSpPr>
          <p:nvPr/>
        </p:nvSpPr>
        <p:spPr bwMode="auto">
          <a:xfrm>
            <a:off x="3764863" y="9286876"/>
            <a:ext cx="2878825" cy="487363"/>
          </a:xfrm>
          <a:prstGeom prst="rect">
            <a:avLst/>
          </a:prstGeom>
          <a:noFill/>
          <a:ln>
            <a:noFill/>
          </a:ln>
        </p:spPr>
        <p:txBody>
          <a:bodyPr lIns="90000" tIns="46800" rIns="90000" bIns="46800" anchor="b"/>
          <a:lstStyle>
            <a:lvl1pPr eaLnBrk="0" hangingPunct="0">
              <a:tabLst>
                <a:tab pos="723900" algn="l"/>
                <a:tab pos="1447800" algn="l"/>
                <a:tab pos="2171700" algn="l"/>
              </a:tabLst>
              <a:defRPr sz="1400" b="1">
                <a:solidFill>
                  <a:srgbClr val="000000"/>
                </a:solidFill>
                <a:latin typeface="Arial" panose="020B0604020202020204" pitchFamily="34" charset="0"/>
                <a:ea typeface="宋体" panose="02010600030101010101" pitchFamily="2" charset="-122"/>
                <a:cs typeface="Arial" panose="020B0604020202020204" pitchFamily="34" charset="0"/>
              </a:defRPr>
            </a:lvl1pPr>
            <a:lvl2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2pPr>
            <a:lvl3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3pPr>
            <a:lvl4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4pPr>
            <a:lvl5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algn="r" eaLnBrk="1">
              <a:spcBef>
                <a:spcPct val="0"/>
              </a:spcBef>
              <a:buClrTx/>
              <a:buFontTx/>
              <a:buNone/>
            </a:pPr>
            <a:fld id="{22326C54-2005-C940-91B1-45A15A45C480}" type="slidenum">
              <a:rPr lang="en-US" altLang="zh-CN" sz="1200" b="0">
                <a:latin typeface="Times New Roman" panose="02020603050405020304" charset="0"/>
                <a:ea typeface="宋体" panose="02010600030101010101" pitchFamily="2" charset="-122"/>
                <a:cs typeface="宋体" panose="02010600030101010101" pitchFamily="2" charset="-122"/>
              </a:rPr>
              <a:pPr algn="r" eaLnBrk="1">
                <a:spcBef>
                  <a:spcPct val="0"/>
                </a:spcBef>
                <a:buClrTx/>
                <a:buFontTx/>
                <a:buNone/>
              </a:pPr>
              <a:t>51</a:t>
            </a:fld>
            <a:endParaRPr lang="en-US" altLang="zh-CN" sz="1200" b="0">
              <a:latin typeface="Times New Roman" panose="02020603050405020304" charset="0"/>
              <a:ea typeface="宋体" panose="02010600030101010101" pitchFamily="2" charset="-122"/>
              <a:cs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p:spPr>
        <p:txBody>
          <a:bodyPr/>
          <a:lstStyle/>
          <a:p>
            <a:endParaRPr lang="zh-CN" altLang="en-US">
              <a:latin typeface="Times New Roman" panose="02020603050405020304" charset="0"/>
              <a:ea typeface="宋体" panose="02010600030101010101" pitchFamily="2" charset="-122"/>
              <a:cs typeface="宋体" panose="02010600030101010101" pitchFamily="2" charset="-122"/>
            </a:endParaRPr>
          </a:p>
        </p:txBody>
      </p:sp>
      <p:sp>
        <p:nvSpPr>
          <p:cNvPr id="26628" name="灯片编号占位符 3"/>
          <p:cNvSpPr>
            <a:spLocks noGrp="1"/>
          </p:cNvSpPr>
          <p:nvPr>
            <p:ph type="sldNum" sz="quarter"/>
          </p:nvPr>
        </p:nvSpPr>
        <p:spPr>
          <a:noFill/>
          <a:ln w="9525"/>
        </p:spPr>
        <p:txBody>
          <a:bodyPr/>
          <a:lstStyle>
            <a:lvl1pPr eaLnBrk="0" hangingPunct="0">
              <a:tabLst>
                <a:tab pos="723900" algn="l"/>
                <a:tab pos="1447800" algn="l"/>
                <a:tab pos="2171700" algn="l"/>
              </a:tabLst>
              <a:defRPr sz="1400" b="1">
                <a:solidFill>
                  <a:srgbClr val="000000"/>
                </a:solidFill>
                <a:latin typeface="Arial" panose="020B0604020202020204" pitchFamily="34" charset="0"/>
                <a:ea typeface="宋体" panose="02010600030101010101" pitchFamily="2" charset="-122"/>
                <a:cs typeface="Arial" panose="020B0604020202020204" pitchFamily="34" charset="0"/>
              </a:defRPr>
            </a:lvl1pPr>
            <a:lvl2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2pPr>
            <a:lvl3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3pPr>
            <a:lvl4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4pPr>
            <a:lvl5pPr eaLnBrk="0" hangingPunc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defTabSz="448945" eaLnBrk="0" fontAlgn="base" hangingPunct="0">
              <a:spcBef>
                <a:spcPts val="875"/>
              </a:spcBef>
              <a:spcAft>
                <a:spcPct val="0"/>
              </a:spcAft>
              <a:buClr>
                <a:srgbClr val="000000"/>
              </a:buClr>
              <a:buSzPct val="100000"/>
              <a:buFont typeface="Times New Roman" panose="02020603050405020304" charset="0"/>
              <a:tabLst>
                <a:tab pos="723900" algn="l"/>
                <a:tab pos="1447800" algn="l"/>
                <a:tab pos="2171700" algn="l"/>
              </a:tabLst>
              <a:defRPr sz="1400" b="1">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a:fld id="{62422C7B-B7FC-2F45-A01E-A2AAB60B66B4}" type="slidenum">
              <a:rPr lang="en-US" altLang="zh-CN" sz="1200" b="0">
                <a:latin typeface="Times New Roman" panose="02020603050405020304" charset="0"/>
                <a:ea typeface="宋体" panose="02010600030101010101" pitchFamily="2" charset="-122"/>
                <a:cs typeface="宋体" panose="02010600030101010101" pitchFamily="2" charset="-122"/>
              </a:rPr>
              <a:pPr eaLnBrk="1"/>
              <a:t>52</a:t>
            </a:fld>
            <a:endParaRPr lang="en-US" altLang="zh-CN" sz="1200" b="0">
              <a:latin typeface="Times New Roman" panose="02020603050405020304" charset="0"/>
              <a:ea typeface="宋体" panose="02010600030101010101" pitchFamily="2" charset="-122"/>
              <a:cs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using </a:t>
            </a:r>
            <a:r>
              <a:rPr lang="zh-CN" altLang="en-US"/>
              <a:t>后可以接子查询语句  视作一个源表</a:t>
            </a:r>
          </a:p>
          <a:p>
            <a:r>
              <a:rPr lang="en-US" altLang="zh-CN"/>
              <a:t>matched  </a:t>
            </a:r>
            <a:r>
              <a:rPr lang="zh-CN" altLang="en-US"/>
              <a:t>和 </a:t>
            </a:r>
            <a:r>
              <a:rPr lang="en-US" altLang="zh-CN"/>
              <a:t>not matched</a:t>
            </a:r>
            <a:r>
              <a:rPr lang="zh-CN" altLang="zh-CN"/>
              <a:t>可以互换位置 </a:t>
            </a:r>
          </a:p>
          <a:p>
            <a:r>
              <a:rPr lang="zh-CN" altLang="zh-CN"/>
              <a:t>可以只有匹配然后接动作   也可以只有不匹配接动作 </a:t>
            </a:r>
          </a:p>
          <a:p>
            <a:r>
              <a:rPr lang="zh-CN" altLang="zh-CN"/>
              <a:t>匹配之后可以接</a:t>
            </a:r>
            <a:r>
              <a:rPr lang="en-US" altLang="zh-CN"/>
              <a:t>delete</a:t>
            </a:r>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55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xfrm>
            <a:off x="79375" y="4343400"/>
            <a:ext cx="6653213" cy="274638"/>
          </a:xfrm>
          <a:noFill/>
        </p:spPr>
        <p:txBody>
          <a:bodyPr/>
          <a:lstStyle/>
          <a:p>
            <a:endParaRPr lang="zh-CN" altLang="en-US">
              <a:cs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xfrm>
            <a:off x="79375" y="4343400"/>
            <a:ext cx="6653213" cy="274638"/>
          </a:xfrm>
          <a:noFill/>
        </p:spPr>
        <p:txBody>
          <a:bodyPr>
            <a:normAutofit fontScale="47500" lnSpcReduction="20000"/>
          </a:bodyPr>
          <a:lstStyle/>
          <a:p>
            <a:r>
              <a:rPr lang="en-US" altLang="zh-CN">
                <a:cs typeface="宋体" panose="02010600030101010101" pitchFamily="2" charset="-122"/>
              </a:rPr>
              <a:t>CHAR</a:t>
            </a:r>
            <a:r>
              <a:rPr lang="zh-CN" altLang="en-US">
                <a:cs typeface="宋体" panose="02010600030101010101" pitchFamily="2" charset="-122"/>
              </a:rPr>
              <a:t>定长字符串；</a:t>
            </a:r>
            <a:r>
              <a:rPr lang="en-US" altLang="zh-CN">
                <a:cs typeface="宋体" panose="02010600030101010101" pitchFamily="2" charset="-122"/>
              </a:rPr>
              <a:t>字段上的索引效率级高 </a:t>
            </a:r>
            <a:r>
              <a:rPr lang="zh-CN" altLang="en-US">
                <a:cs typeface="宋体" panose="02010600030101010101" pitchFamily="2" charset="-122"/>
              </a:rPr>
              <a:t>：空间换时间  </a:t>
            </a:r>
          </a:p>
          <a:p>
            <a:r>
              <a:rPr lang="zh-CN" altLang="en-US">
                <a:cs typeface="宋体" panose="02010600030101010101" pitchFamily="2" charset="-122"/>
              </a:rPr>
              <a:t>变长字符串</a:t>
            </a:r>
            <a:r>
              <a:rPr lang="en-US" altLang="zh-CN">
                <a:cs typeface="宋体" panose="02010600030101010101" pitchFamily="2" charset="-122"/>
              </a:rPr>
              <a:t>  </a:t>
            </a:r>
            <a:r>
              <a:rPr lang="zh-CN" altLang="en-US">
                <a:cs typeface="宋体" panose="02010600030101010101" pitchFamily="2" charset="-122"/>
              </a:rPr>
              <a:t>效率可能不高  但是节省空间  。  时间换空间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p:sp>
      <p:sp>
        <p:nvSpPr>
          <p:cNvPr id="177155" name="Rectangle 3"/>
          <p:cNvSpPr>
            <a:spLocks noGrp="1" noChangeArrowheads="1"/>
          </p:cNvSpPr>
          <p:nvPr>
            <p:ph type="body" idx="1"/>
          </p:nvPr>
        </p:nvSpPr>
        <p:spPr>
          <a:xfrm>
            <a:off x="79375" y="4343400"/>
            <a:ext cx="6653213" cy="274638"/>
          </a:xfrm>
          <a:noFill/>
        </p:spPr>
        <p:txBody>
          <a:bodyPr/>
          <a:lstStyle/>
          <a:p>
            <a:r>
              <a:rPr lang="zh-CN" altLang="en-US">
                <a:cs typeface="宋体" panose="02010600030101010101" pitchFamily="2" charset="-122"/>
              </a:rPr>
              <a:t>时间格式是大家最关心的。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p:sp>
      <p:sp>
        <p:nvSpPr>
          <p:cNvPr id="175107" name="Rectangle 3"/>
          <p:cNvSpPr>
            <a:spLocks noGrp="1" noChangeArrowheads="1"/>
          </p:cNvSpPr>
          <p:nvPr>
            <p:ph type="body" idx="1"/>
          </p:nvPr>
        </p:nvSpPr>
        <p:spPr>
          <a:xfrm>
            <a:off x="79375" y="4343400"/>
            <a:ext cx="6653213" cy="274638"/>
          </a:xfrm>
          <a:noFill/>
        </p:spPr>
        <p:txBody>
          <a:bodyPr>
            <a:normAutofit fontScale="25000" lnSpcReduction="20000"/>
          </a:bodyPr>
          <a:lstStyle/>
          <a:p>
            <a:r>
              <a:rPr lang="zh-CN" altLang="en-US">
                <a:cs typeface="宋体" panose="02010600030101010101" pitchFamily="2" charset="-122"/>
              </a:rPr>
              <a:t>简单大对象：</a:t>
            </a:r>
            <a:r>
              <a:rPr lang="en-US" altLang="zh-CN">
                <a:cs typeface="宋体" panose="02010600030101010101" pitchFamily="2" charset="-122"/>
              </a:rPr>
              <a:t>blobspace  </a:t>
            </a:r>
            <a:r>
              <a:rPr lang="zh-CN" altLang="zh-CN">
                <a:cs typeface="宋体" panose="02010600030101010101" pitchFamily="2" charset="-122"/>
              </a:rPr>
              <a:t>也可以</a:t>
            </a:r>
            <a:r>
              <a:rPr lang="en-US" altLang="zh-CN">
                <a:cs typeface="宋体" panose="02010600030101010101" pitchFamily="2" charset="-122"/>
                <a:sym typeface="+mn-ea"/>
              </a:rPr>
              <a:t>datadbs </a:t>
            </a:r>
            <a:endParaRPr lang="zh-CN" altLang="zh-CN">
              <a:cs typeface="宋体" panose="02010600030101010101" pitchFamily="2" charset="-122"/>
            </a:endParaRPr>
          </a:p>
          <a:p>
            <a:r>
              <a:rPr lang="zh-CN" altLang="en-US">
                <a:cs typeface="宋体" panose="02010600030101010101" pitchFamily="2" charset="-122"/>
              </a:rPr>
              <a:t>智能大对象：</a:t>
            </a:r>
            <a:r>
              <a:rPr lang="en-US" altLang="zh-CN">
                <a:cs typeface="宋体" panose="02010600030101010101" pitchFamily="2" charset="-122"/>
              </a:rPr>
              <a:t>sbspace</a:t>
            </a:r>
          </a:p>
          <a:p>
            <a:r>
              <a:rPr lang="zh-CN" altLang="en-US">
                <a:cs typeface="宋体" panose="02010600030101010101" pitchFamily="2" charset="-122"/>
              </a:rPr>
              <a:t>区别：在</a:t>
            </a:r>
            <a:r>
              <a:rPr lang="en-US" altLang="zh-CN">
                <a:cs typeface="宋体" panose="02010600030101010101" pitchFamily="2" charset="-122"/>
              </a:rPr>
              <a:t>blobspace</a:t>
            </a:r>
            <a:r>
              <a:rPr lang="zh-CN" altLang="en-US">
                <a:cs typeface="宋体" panose="02010600030101010101" pitchFamily="2" charset="-122"/>
              </a:rPr>
              <a:t>中的简单大对象不记录日志，只有备份时，会被备份到日志当中    </a:t>
            </a:r>
          </a:p>
          <a:p>
            <a:r>
              <a:rPr lang="zh-CN" altLang="en-US">
                <a:cs typeface="宋体" panose="02010600030101010101" pitchFamily="2" charset="-122"/>
              </a:rPr>
              <a:t>智能大对象优势是。。。</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标题 1"/>
          <p:cNvSpPr>
            <a:spLocks noGrp="1"/>
          </p:cNvSpPr>
          <p:nvPr>
            <p:ph type="title"/>
          </p:nvPr>
        </p:nvSpPr>
        <p:spPr>
          <a:xfrm>
            <a:off x="1185333" y="304800"/>
            <a:ext cx="10109200" cy="941388"/>
          </a:xfrm>
        </p:spPr>
        <p:txBody>
          <a:bodyPr/>
          <a:lstStyle/>
          <a:p>
            <a:r>
              <a:rPr lang="zh-CN" altLang="en-US" dirty="0"/>
              <a:t>单击此处编辑母版标题样式</a:t>
            </a:r>
          </a:p>
        </p:txBody>
      </p:sp>
      <p:sp>
        <p:nvSpPr>
          <p:cNvPr id="4" name="内容占位符 2"/>
          <p:cNvSpPr>
            <a:spLocks noGrp="1"/>
          </p:cNvSpPr>
          <p:nvPr>
            <p:ph idx="1"/>
          </p:nvPr>
        </p:nvSpPr>
        <p:spPr>
          <a:xfrm>
            <a:off x="1209973" y="1600200"/>
            <a:ext cx="10049933" cy="43434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0289" y="304800"/>
            <a:ext cx="10391423" cy="482600"/>
          </a:xfrm>
        </p:spPr>
        <p:txBody>
          <a:bodyPr/>
          <a:lstStyle>
            <a:lvl1pPr>
              <a:defRPr sz="2800"/>
            </a:lvl1pPr>
          </a:lstStyle>
          <a:p>
            <a:r>
              <a:rPr lang="zh-CN" altLang="en-US" dirty="0"/>
              <a:t>单击此处编辑母版标题样式</a:t>
            </a:r>
          </a:p>
        </p:txBody>
      </p:sp>
      <p:sp>
        <p:nvSpPr>
          <p:cNvPr id="3" name="内容占位符 2"/>
          <p:cNvSpPr>
            <a:spLocks noGrp="1"/>
          </p:cNvSpPr>
          <p:nvPr>
            <p:ph idx="1"/>
          </p:nvPr>
        </p:nvSpPr>
        <p:spPr>
          <a:xfrm>
            <a:off x="900000" y="1303866"/>
            <a:ext cx="10392000" cy="4551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4"/>
          <p:cNvSpPr>
            <a:spLocks noGrp="1"/>
          </p:cNvSpPr>
          <p:nvPr>
            <p:ph type="sldNum" sz="quarter" idx="10"/>
          </p:nvPr>
        </p:nvSpPr>
        <p:spPr>
          <a:xfrm>
            <a:off x="0" y="6450014"/>
            <a:ext cx="12192000" cy="365125"/>
          </a:xfrm>
        </p:spPr>
        <p:txBody>
          <a:bodyPr/>
          <a:lstStyle>
            <a:lvl1pPr>
              <a:defRPr>
                <a:solidFill>
                  <a:schemeClr val="bg1">
                    <a:lumMod val="50000"/>
                  </a:schemeClr>
                </a:solidFill>
                <a:latin typeface="+mn-lt"/>
                <a:ea typeface="微软雅黑" panose="020B0503020204020204" pitchFamily="34" charset="-122"/>
              </a:defRPr>
            </a:lvl1pPr>
          </a:lstStyle>
          <a:p>
            <a:fld id="{BC19DD57-1BEB-4926-A058-047180D57B5B}" type="slidenum">
              <a:rPr lang="zh-CN" altLang="en-US" smtClean="0"/>
              <a:pPr/>
              <a:t>‹#›</a:t>
            </a:fld>
            <a:endParaRPr lang="zh-CN" altLang="en-US" dirty="0"/>
          </a:p>
        </p:txBody>
      </p:sp>
      <p:sp>
        <p:nvSpPr>
          <p:cNvPr id="9" name="Rectangle 77"/>
          <p:cNvSpPr>
            <a:spLocks noGrp="1" noChangeArrowheads="1"/>
          </p:cNvSpPr>
          <p:nvPr>
            <p:ph type="subTitle" sz="quarter" idx="11"/>
          </p:nvPr>
        </p:nvSpPr>
        <p:spPr>
          <a:xfrm>
            <a:off x="903111" y="821268"/>
            <a:ext cx="8534400" cy="347133"/>
          </a:xfrm>
        </p:spPr>
        <p:txBody>
          <a:bodyPr lIns="91440" tIns="45720" rIns="91440" bIns="45720"/>
          <a:lstStyle>
            <a:lvl1pPr marL="0" indent="0">
              <a:spcBef>
                <a:spcPct val="0"/>
              </a:spcBef>
              <a:buFontTx/>
              <a:buNone/>
              <a:defRPr sz="1800" b="1">
                <a:solidFill>
                  <a:srgbClr val="FF0000"/>
                </a:solidFill>
                <a:latin typeface="微软雅黑" panose="020B0503020204020204" pitchFamily="34" charset="-122"/>
                <a:ea typeface="微软雅黑" panose="020B0503020204020204" pitchFamily="34" charset="-122"/>
              </a:defRPr>
            </a:lvl1pPr>
          </a:lstStyle>
          <a:p>
            <a:r>
              <a:rPr lang="en-US" altLang="zh-CN" dirty="0"/>
              <a:t>Click to edit Master subtitle style</a:t>
            </a:r>
          </a:p>
        </p:txBody>
      </p:sp>
      <p:sp>
        <p:nvSpPr>
          <p:cNvPr id="6" name="灯片编号占位符 9"/>
          <p:cNvSpPr txBox="1"/>
          <p:nvPr userDrawn="1"/>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4CFB1C9-13D2-4FCA-8E43-5D048D3AC9EF}" type="slidenum">
              <a:rPr kumimoji="1" lang="zh-CN" altLang="en-US" sz="1200" b="0" i="0" u="none" strike="noStrike" kern="1200" cap="none" spc="0" normalizeH="0" baseline="0" noProof="0" smtClean="0">
                <a:ln>
                  <a:noFill/>
                </a:ln>
                <a:solidFill>
                  <a:schemeClr val="bg1">
                    <a:lumMod val="50000"/>
                  </a:schemeClr>
                </a:solidFill>
                <a:effectLst/>
                <a:uLnTx/>
                <a:uFillTx/>
                <a:latin typeface="+mn-lt"/>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1" lang="zh-CN" altLang="en-US" sz="1200" b="0" i="0" u="none" strike="noStrike" kern="1200" cap="none" spc="0" normalizeH="0" baseline="0" noProof="0" dirty="0">
              <a:ln>
                <a:noFill/>
              </a:ln>
              <a:solidFill>
                <a:schemeClr val="bg1">
                  <a:lumMod val="50000"/>
                </a:schemeClr>
              </a:solidFill>
              <a:effectLst/>
              <a:uLnTx/>
              <a:uFillTx/>
              <a:latin typeface="+mn-lt"/>
              <a:ea typeface="宋体" panose="02010600030101010101" pitchFamily="2" charset="-122"/>
              <a:cs typeface="+mn-cs"/>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pic>
        <p:nvPicPr>
          <p:cNvPr id="4099" name="Picture 2" descr="C:\Users\yangsen\Desktop\尾页\图片1.png"/>
          <p:cNvPicPr>
            <a:picLocks noChangeAspect="1"/>
          </p:cNvPicPr>
          <p:nvPr userDrawn="1"/>
        </p:nvPicPr>
        <p:blipFill>
          <a:blip r:embed="rId2" cstate="print"/>
          <a:stretch>
            <a:fillRect/>
          </a:stretch>
        </p:blipFill>
        <p:spPr>
          <a:xfrm>
            <a:off x="2935818" y="188914"/>
            <a:ext cx="6320367" cy="1012825"/>
          </a:xfrm>
          <a:prstGeom prst="rect">
            <a:avLst/>
          </a:prstGeom>
          <a:noFill/>
          <a:ln w="9525">
            <a:noFill/>
          </a:ln>
        </p:spPr>
      </p:pic>
      <p:pic>
        <p:nvPicPr>
          <p:cNvPr id="4100" name="Picture 3" descr="C:\Users\yangsen\Desktop\尾页\图片2.png"/>
          <p:cNvPicPr>
            <a:picLocks noChangeAspect="1"/>
          </p:cNvPicPr>
          <p:nvPr userDrawn="1"/>
        </p:nvPicPr>
        <p:blipFill>
          <a:blip r:embed="rId3" cstate="print"/>
          <a:stretch>
            <a:fillRect/>
          </a:stretch>
        </p:blipFill>
        <p:spPr>
          <a:xfrm>
            <a:off x="4464051" y="1412875"/>
            <a:ext cx="3136900" cy="1004888"/>
          </a:xfrm>
          <a:prstGeom prst="rect">
            <a:avLst/>
          </a:prstGeom>
          <a:noFill/>
          <a:ln w="9525">
            <a:noFill/>
          </a:ln>
        </p:spPr>
      </p:pic>
      <p:pic>
        <p:nvPicPr>
          <p:cNvPr id="4102" name="Picture 25" descr="Red Bar"/>
          <p:cNvPicPr>
            <a:picLocks noChangeAspect="1"/>
          </p:cNvPicPr>
          <p:nvPr userDrawn="1"/>
        </p:nvPicPr>
        <p:blipFill>
          <a:blip r:embed="rId4" cstate="print"/>
          <a:stretch>
            <a:fillRect/>
          </a:stretch>
        </p:blipFill>
        <p:spPr>
          <a:xfrm>
            <a:off x="1" y="2973389"/>
            <a:ext cx="893233" cy="377825"/>
          </a:xfrm>
          <a:prstGeom prst="rect">
            <a:avLst/>
          </a:prstGeom>
          <a:noFill/>
          <a:ln w="9525">
            <a:noFill/>
          </a:ln>
        </p:spPr>
      </p:pic>
      <p:sp>
        <p:nvSpPr>
          <p:cNvPr id="2" name="TextBox 10"/>
          <p:cNvSpPr txBox="1">
            <a:spLocks noChangeArrowheads="1"/>
          </p:cNvSpPr>
          <p:nvPr userDrawn="1"/>
        </p:nvSpPr>
        <p:spPr bwMode="auto">
          <a:xfrm>
            <a:off x="696385" y="3509964"/>
            <a:ext cx="854921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微软雅黑" panose="020B0503020204020204" pitchFamily="34" charset="-122"/>
                <a:ea typeface="微软雅黑" panose="020B0503020204020204" pitchFamily="34" charset="-122"/>
              </a:defRPr>
            </a:lvl1pPr>
            <a:lvl2pPr marL="742950" indent="-285750" eaLnBrk="0" hangingPunct="0">
              <a:defRPr sz="2400" b="1">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sz="2400" b="1">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sz="2400" b="1">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sz="2400"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微软雅黑" panose="020B0503020204020204" pitchFamily="34" charset="-122"/>
                <a:ea typeface="微软雅黑" panose="020B0503020204020204" pitchFamily="34" charset="-122"/>
              </a:defRPr>
            </a:lvl9pPr>
          </a:lstStyle>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天津：中国天津华苑产业区海泰发展六道</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号海泰绿色产业基地</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J</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座</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电话：</a:t>
            </a:r>
            <a:r>
              <a:rPr kumimoji="0" lang="zh-CN"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022-58815</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678                   </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传真：</a:t>
            </a:r>
            <a:r>
              <a:rPr kumimoji="0" lang="zh-CN"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022-58815</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679</a:t>
            </a:r>
          </a:p>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北京：北京市朝阳区太阳宫中路</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号太阳宫大厦</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层</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1008</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室</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电话：</a:t>
            </a:r>
            <a:r>
              <a:rPr kumimoji="0" lang="zh-CN"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010-88866866</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传真：</a:t>
            </a:r>
            <a:r>
              <a:rPr kumimoji="0" lang="zh-CN"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010-88864556</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网址：</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http://www.gbase.cn        E-mail</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info@gbase.cn </a:t>
            </a:r>
          </a:p>
          <a:p>
            <a:pPr marL="0" marR="0" lvl="0" indent="0" algn="just" defTabSz="914400" rtl="0" eaLnBrk="1" fontAlgn="base" latinLnBrk="0" hangingPunct="1">
              <a:lnSpc>
                <a:spcPct val="125000"/>
              </a:lnSpc>
              <a:spcBef>
                <a:spcPct val="50000"/>
              </a:spcBef>
              <a:spcAft>
                <a:spcPct val="0"/>
              </a:spcAft>
              <a:buClr>
                <a:schemeClr val="accent1"/>
              </a:buClr>
              <a:buSzTx/>
              <a:buFont typeface="Arial" panose="020B0604020202020204" pitchFamily="34" charset="0"/>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技术支持热线：</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400-013-9696</a:t>
            </a:r>
            <a:endParaRPr kumimoji="0" lang="zh-CN"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4107" name="图片 11"/>
          <p:cNvPicPr>
            <a:picLocks noChangeAspect="1"/>
          </p:cNvPicPr>
          <p:nvPr userDrawn="1"/>
        </p:nvPicPr>
        <p:blipFill>
          <a:blip r:embed="rId5" cstate="print"/>
          <a:stretch>
            <a:fillRect/>
          </a:stretch>
        </p:blipFill>
        <p:spPr>
          <a:xfrm>
            <a:off x="918634" y="3005138"/>
            <a:ext cx="2247900" cy="330200"/>
          </a:xfrm>
          <a:prstGeom prst="rect">
            <a:avLst/>
          </a:prstGeom>
          <a:noFill/>
          <a:ln w="9525">
            <a:noFill/>
          </a:ln>
        </p:spPr>
      </p:pic>
      <p:pic>
        <p:nvPicPr>
          <p:cNvPr id="4" name="Picture 6" descr="C:\Users\yangsen\Desktop\尾页\图片5.jpg"/>
          <p:cNvPicPr>
            <a:picLocks noChangeAspect="1"/>
          </p:cNvPicPr>
          <p:nvPr userDrawn="1"/>
        </p:nvPicPr>
        <p:blipFill>
          <a:blip r:embed="rId6" cstate="print"/>
          <a:stretch>
            <a:fillRect/>
          </a:stretch>
        </p:blipFill>
        <p:spPr>
          <a:xfrm>
            <a:off x="8976784" y="3509964"/>
            <a:ext cx="2605616" cy="1895475"/>
          </a:xfrm>
          <a:prstGeom prst="rect">
            <a:avLst/>
          </a:prstGeom>
          <a:noFill/>
          <a:ln w="9525">
            <a:noFill/>
          </a:ln>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封面2">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1219200" y="914401"/>
            <a:ext cx="3765551" cy="2824163"/>
          </a:xfrm>
          <a:prstGeom prst="rect">
            <a:avLst/>
          </a:prstGeom>
          <a:solidFill>
            <a:srgbClr val="ADADAD"/>
          </a:solidFill>
          <a:ln w="12700">
            <a:noFill/>
            <a:miter lim="800000"/>
          </a:ln>
          <a:effectLst/>
        </p:spPr>
        <p:txBody>
          <a:bodyPr wrap="none" anchor="ctr" anchorCtr="1"/>
          <a:lstStyle/>
          <a:p>
            <a:pPr eaLnBrk="0" hangingPunct="0">
              <a:defRPr/>
            </a:pPr>
            <a:r>
              <a:rPr kumimoji="1" lang="en-US" altLang="zh-CN" sz="1400">
                <a:solidFill>
                  <a:srgbClr val="000000"/>
                </a:solidFill>
                <a:latin typeface="Verdana" panose="020B0604030504040204"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1"/>
            <a:ext cx="12192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4982634" y="914401"/>
            <a:ext cx="7209367" cy="282257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117600" y="4800601"/>
            <a:ext cx="10363200" cy="860425"/>
          </a:xfrm>
        </p:spPr>
        <p:txBody>
          <a:bodyPr lIns="91440" tIns="45720" rIns="91440" bIns="45720" anchor="b"/>
          <a:lstStyle>
            <a:lvl1pPr>
              <a:defRPr sz="2800"/>
            </a:lvl1pPr>
          </a:lstStyle>
          <a:p>
            <a:r>
              <a:rPr lang="en-US" altLang="zh-CN" dirty="0"/>
              <a:t>Click to edit Master title style</a:t>
            </a:r>
          </a:p>
        </p:txBody>
      </p:sp>
      <p:sp>
        <p:nvSpPr>
          <p:cNvPr id="262221" name="Rectangle 77"/>
          <p:cNvSpPr>
            <a:spLocks noGrp="1" noChangeArrowheads="1"/>
          </p:cNvSpPr>
          <p:nvPr>
            <p:ph type="subTitle" sz="quarter" idx="1"/>
          </p:nvPr>
        </p:nvSpPr>
        <p:spPr>
          <a:xfrm>
            <a:off x="1117600" y="5715000"/>
            <a:ext cx="8534400" cy="762000"/>
          </a:xfrm>
        </p:spPr>
        <p:txBody>
          <a:bodyPr lIns="91440" tIns="45720" rIns="91440" bIns="45720"/>
          <a:lstStyle>
            <a:lvl1pPr marL="0" indent="0">
              <a:spcBef>
                <a:spcPct val="0"/>
              </a:spcBef>
              <a:buFontTx/>
              <a:buNone/>
              <a:defRPr sz="2000"/>
            </a:lvl1pPr>
          </a:lstStyle>
          <a:p>
            <a:r>
              <a:rPr lang="en-US" altLang="zh-CN" dirty="0"/>
              <a:t>Click to edit Master subtitle style</a:t>
            </a:r>
          </a:p>
        </p:txBody>
      </p:sp>
      <p:pic>
        <p:nvPicPr>
          <p:cNvPr id="8" name="图片 6" descr="He36BowInletGAL.jpg"/>
          <p:cNvPicPr>
            <a:picLocks noChangeAspect="1"/>
          </p:cNvPicPr>
          <p:nvPr userDrawn="1"/>
        </p:nvPicPr>
        <p:blipFill>
          <a:blip r:embed="rId4" cstate="print"/>
          <a:srcRect/>
          <a:stretch>
            <a:fillRect/>
          </a:stretch>
        </p:blipFill>
        <p:spPr bwMode="auto">
          <a:xfrm>
            <a:off x="912284" y="915988"/>
            <a:ext cx="5264149" cy="2825750"/>
          </a:xfrm>
          <a:prstGeom prst="rect">
            <a:avLst/>
          </a:prstGeom>
          <a:noFill/>
          <a:ln w="9525">
            <a:noFill/>
            <a:miter lim="800000"/>
            <a:headEnd/>
            <a:tailEnd/>
          </a:ln>
        </p:spPr>
      </p:pic>
      <p:pic>
        <p:nvPicPr>
          <p:cNvPr id="9" name="图片 13" descr="最终版.jpg"/>
          <p:cNvPicPr>
            <a:picLocks noChangeAspect="1" noChangeArrowheads="1"/>
          </p:cNvPicPr>
          <p:nvPr userDrawn="1"/>
        </p:nvPicPr>
        <p:blipFill>
          <a:blip r:embed="rId5" cstate="print"/>
          <a:srcRect/>
          <a:stretch>
            <a:fillRect/>
          </a:stretch>
        </p:blipFill>
        <p:spPr bwMode="auto">
          <a:xfrm>
            <a:off x="1062566" y="4357695"/>
            <a:ext cx="2986855" cy="428619"/>
          </a:xfrm>
          <a:prstGeom prst="rect">
            <a:avLst/>
          </a:prstGeom>
          <a:noFill/>
          <a:ln w="9525">
            <a:noFill/>
            <a:miter lim="800000"/>
            <a:headEnd/>
            <a:tailEnd/>
          </a:ln>
        </p:spPr>
      </p:pic>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标题 1"/>
          <p:cNvSpPr txBox="1"/>
          <p:nvPr userDrawn="1"/>
        </p:nvSpPr>
        <p:spPr bwMode="auto">
          <a:xfrm>
            <a:off x="1185333" y="304800"/>
            <a:ext cx="10109200" cy="941388"/>
          </a:xfrm>
          <a:prstGeom prst="rect">
            <a:avLst/>
          </a:prstGeom>
          <a:noFill/>
          <a:ln w="9525">
            <a:noFill/>
            <a:miter lim="800000"/>
          </a:ln>
        </p:spPr>
        <p:txBody>
          <a:bodyPr vert="horz" wrap="square" lIns="0" tIns="0" rIns="0" bIns="0" numCol="1" anchor="t" anchorCtr="0" compatLnSpc="1"/>
          <a:lstStyle>
            <a:lvl1pPr algn="l" rtl="0" eaLnBrk="0" fontAlgn="base" hangingPunct="0">
              <a:spcBef>
                <a:spcPct val="0"/>
              </a:spcBef>
              <a:spcAft>
                <a:spcPct val="0"/>
              </a:spcAft>
              <a:defRPr sz="2800" b="1">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endParaRPr lang="zh-CN" altLang="en-US" sz="2800" kern="0" dirty="0"/>
          </a:p>
        </p:txBody>
      </p:sp>
      <p:sp>
        <p:nvSpPr>
          <p:cNvPr id="6" name="标题 1"/>
          <p:cNvSpPr>
            <a:spLocks noGrp="1"/>
          </p:cNvSpPr>
          <p:nvPr>
            <p:ph type="title"/>
          </p:nvPr>
        </p:nvSpPr>
        <p:spPr>
          <a:xfrm>
            <a:off x="903111" y="304800"/>
            <a:ext cx="10391423" cy="482600"/>
          </a:xfrm>
        </p:spPr>
        <p:txBody>
          <a:bodyPr/>
          <a:lstStyle/>
          <a:p>
            <a:endParaRPr lang="zh-CN" altLang="en-US" dirty="0"/>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295400"/>
            <a:ext cx="5132917" cy="4953000"/>
          </a:xfrm>
        </p:spPr>
        <p:txBody>
          <a:bodyPr/>
          <a:lstStyle>
            <a:lvl1pPr>
              <a:defRPr sz="2400" baseline="0"/>
            </a:lvl1pPr>
            <a:lvl2pPr>
              <a:defRPr sz="2000" baseline="0"/>
            </a:lvl2pPr>
            <a:lvl3pPr>
              <a:defRPr sz="18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8918" y="1295400"/>
            <a:ext cx="5132916" cy="4953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pic>
        <p:nvPicPr>
          <p:cNvPr id="11" name="图片 10" descr="带Rlogo.png"/>
          <p:cNvPicPr>
            <a:picLocks noChangeAspect="1"/>
          </p:cNvPicPr>
          <p:nvPr userDrawn="1"/>
        </p:nvPicPr>
        <p:blipFill>
          <a:blip r:embed="rId16" cstate="print"/>
          <a:stretch>
            <a:fillRect/>
          </a:stretch>
        </p:blipFill>
        <p:spPr>
          <a:xfrm>
            <a:off x="221943" y="6504180"/>
            <a:ext cx="1695635" cy="302606"/>
          </a:xfrm>
          <a:prstGeom prst="rect">
            <a:avLst/>
          </a:prstGeom>
        </p:spPr>
      </p:pic>
      <p:sp>
        <p:nvSpPr>
          <p:cNvPr id="12" name="TextBox 11"/>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TextBox 12"/>
          <p:cNvSpPr txBox="1"/>
          <p:nvPr userDrawn="1"/>
        </p:nvSpPr>
        <p:spPr bwMode="auto">
          <a:xfrm>
            <a:off x="2509634" y="6533909"/>
            <a:ext cx="837089"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73</a:t>
            </a:r>
            <a:endPar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lang="zh-CN" altLang="en-US" dirty="0"/>
              <a:t>   </a:t>
            </a:r>
            <a:r>
              <a:rPr lang="en-US" dirty="0"/>
              <a:t>SQL</a:t>
            </a:r>
            <a:r>
              <a:rPr lang="zh-CN" dirty="0"/>
              <a:t>基础</a:t>
            </a:r>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大对象</a:t>
            </a:r>
          </a:p>
        </p:txBody>
      </p:sp>
      <p:sp>
        <p:nvSpPr>
          <p:cNvPr id="174083" name="Rectangle 3"/>
          <p:cNvSpPr>
            <a:spLocks noGrp="1" noChangeArrowheads="1"/>
          </p:cNvSpPr>
          <p:nvPr>
            <p:ph type="body" sz="quarter" idx="10"/>
          </p:nvPr>
        </p:nvSpPr>
        <p:spPr/>
        <p:txBody>
          <a:bodyPr>
            <a:normAutofit fontScale="92500" lnSpcReduction="20000"/>
          </a:bodyPr>
          <a:lstStyle/>
          <a:p>
            <a:pPr marL="228600" lvl="1">
              <a:spcBef>
                <a:spcPts val="1000"/>
              </a:spcBef>
              <a:buBlip>
                <a:blip r:embed="rId3"/>
              </a:buBlip>
            </a:pPr>
            <a:r>
              <a:rPr lang="zh-CN" altLang="en-US" sz="2400" b="1" dirty="0">
                <a:latin typeface="Arial" panose="020B0604020202020204" pitchFamily="34" charset="0"/>
                <a:ea typeface="宋体" panose="02010600030101010101" pitchFamily="2" charset="-122"/>
                <a:cs typeface="Arial" panose="020B0604020202020204" pitchFamily="34" charset="0"/>
              </a:rPr>
              <a:t>简单大对象</a:t>
            </a:r>
            <a:r>
              <a:rPr lang="en-US" altLang="zh-CN" sz="2400" b="1" dirty="0">
                <a:latin typeface="Arial" panose="020B0604020202020204" pitchFamily="34" charset="0"/>
                <a:ea typeface="宋体" panose="02010600030101010101" pitchFamily="2" charset="-122"/>
                <a:cs typeface="Arial" panose="020B0604020202020204" pitchFamily="34" charset="0"/>
              </a:rPr>
              <a:t>(</a:t>
            </a:r>
            <a:r>
              <a:rPr lang="zh-CN" altLang="en-US" sz="2400" b="1" dirty="0">
                <a:latin typeface="Arial" panose="020B0604020202020204" pitchFamily="34" charset="0"/>
                <a:ea typeface="宋体" panose="02010600030101010101" pitchFamily="2" charset="-122"/>
                <a:cs typeface="Arial" panose="020B0604020202020204" pitchFamily="34" charset="0"/>
              </a:rPr>
              <a:t>存储在</a:t>
            </a:r>
            <a:r>
              <a:rPr lang="en-US" altLang="zh-CN" sz="2400" b="1" dirty="0" err="1">
                <a:latin typeface="Arial" panose="020B0604020202020204" pitchFamily="34" charset="0"/>
                <a:ea typeface="宋体" panose="02010600030101010101" pitchFamily="2" charset="-122"/>
                <a:cs typeface="Arial" panose="020B0604020202020204" pitchFamily="34" charset="0"/>
              </a:rPr>
              <a:t>blobspace</a:t>
            </a:r>
            <a:r>
              <a:rPr lang="zh-CN" altLang="en-US" sz="2400" b="1" dirty="0">
                <a:latin typeface="Arial" panose="020B0604020202020204" pitchFamily="34" charset="0"/>
                <a:ea typeface="宋体" panose="02010600030101010101" pitchFamily="2" charset="-122"/>
                <a:cs typeface="Arial" panose="020B0604020202020204" pitchFamily="34" charset="0"/>
              </a:rPr>
              <a:t>之上</a:t>
            </a:r>
            <a:r>
              <a:rPr lang="en-US" altLang="zh-CN" sz="2400" b="1" dirty="0">
                <a:latin typeface="Arial" panose="020B0604020202020204" pitchFamily="34" charset="0"/>
                <a:ea typeface="宋体" panose="02010600030101010101" pitchFamily="2" charset="-122"/>
                <a:cs typeface="Arial" panose="020B0604020202020204" pitchFamily="34" charset="0"/>
              </a:rPr>
              <a:t>)</a:t>
            </a:r>
            <a:endParaRPr lang="zh-CN" altLang="en-US" sz="2400" b="1" dirty="0">
              <a:latin typeface="Arial" panose="020B0604020202020204" pitchFamily="34" charset="0"/>
              <a:ea typeface="宋体" panose="02010600030101010101" pitchFamily="2" charset="-122"/>
              <a:cs typeface="Arial" panose="020B0604020202020204" pitchFamily="34" charset="0"/>
            </a:endParaRPr>
          </a:p>
          <a:p>
            <a:pPr lvl="2">
              <a:lnSpc>
                <a:spcPct val="120000"/>
              </a:lnSpc>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BYTE</a:t>
            </a:r>
          </a:p>
          <a:p>
            <a:pPr lvl="2">
              <a:lnSpc>
                <a:spcPct val="120000"/>
              </a:lnSpc>
              <a:buNone/>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存储声音、图片等二进制数据</a:t>
            </a:r>
            <a:endPar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lvl="2">
              <a:lnSpc>
                <a:spcPct val="120000"/>
              </a:lnSpc>
              <a:buFontTx/>
              <a:buNone/>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最大支持 </a:t>
            </a: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2</a:t>
            </a:r>
            <a:r>
              <a:rPr 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G</a:t>
            </a:r>
            <a:endPar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lvl="2">
              <a:lnSpc>
                <a:spcPct val="120000"/>
              </a:lnSpc>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TEXT</a:t>
            </a:r>
          </a:p>
          <a:p>
            <a:pPr lvl="2">
              <a:lnSpc>
                <a:spcPct val="120000"/>
              </a:lnSpc>
              <a:buNone/>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存储大块文本信息，如：文档、程序源代码及文本文件等</a:t>
            </a:r>
            <a:endPar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lvl="2">
              <a:lnSpc>
                <a:spcPct val="120000"/>
              </a:lnSpc>
              <a:buFontTx/>
              <a:buNone/>
            </a:pP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相对于 </a:t>
            </a:r>
            <a:r>
              <a:rPr 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char(n) 、varchar(n)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和 </a:t>
            </a:r>
            <a:r>
              <a:rPr lang="en-US" sz="1800" spc="100" dirty="0" err="1">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lvarchar</a:t>
            </a:r>
            <a:r>
              <a:rPr 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(n)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的优势就是 </a:t>
            </a:r>
            <a:r>
              <a:rPr 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TEXT </a:t>
            </a:r>
            <a:r>
              <a:rPr lang="zh-CN" alt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容量大，最大支持 </a:t>
            </a:r>
            <a:r>
              <a:rPr lang="en-US" altLang="zh-CN"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2</a:t>
            </a:r>
            <a:r>
              <a:rPr lang="en-US" sz="18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G</a:t>
            </a:r>
          </a:p>
          <a:p>
            <a:pPr lvl="2">
              <a:lnSpc>
                <a:spcPct val="115000"/>
              </a:lnSpc>
              <a:buFontTx/>
              <a:buNone/>
            </a:pPr>
            <a:endParaRPr lang="en-US" altLang="zh-CN" sz="1600" dirty="0">
              <a:cs typeface="Arial" panose="020B0604020202020204" pitchFamily="34" charset="0"/>
            </a:endParaRPr>
          </a:p>
          <a:p>
            <a:pPr marL="228600" lvl="1">
              <a:spcBef>
                <a:spcPts val="1000"/>
              </a:spcBef>
              <a:buBlip>
                <a:blip r:embed="rId3"/>
              </a:buBlip>
            </a:pPr>
            <a:r>
              <a:rPr lang="zh-CN" altLang="en-US" sz="2400" b="1" dirty="0">
                <a:latin typeface="Arial" panose="020B0604020202020204" pitchFamily="34" charset="0"/>
                <a:ea typeface="宋体" panose="02010600030101010101" pitchFamily="2" charset="-122"/>
                <a:cs typeface="Arial" panose="020B0604020202020204" pitchFamily="34" charset="0"/>
              </a:rPr>
              <a:t>智能大对象（存储在</a:t>
            </a:r>
            <a:r>
              <a:rPr lang="en-US" altLang="zh-CN" sz="2400" b="1" dirty="0" err="1">
                <a:latin typeface="Arial" panose="020B0604020202020204" pitchFamily="34" charset="0"/>
                <a:ea typeface="宋体" panose="02010600030101010101" pitchFamily="2" charset="-122"/>
                <a:cs typeface="Arial" panose="020B0604020202020204" pitchFamily="34" charset="0"/>
              </a:rPr>
              <a:t>sbspace</a:t>
            </a:r>
            <a:r>
              <a:rPr lang="zh-CN" altLang="en-US" sz="2400" b="1" dirty="0">
                <a:latin typeface="Arial" panose="020B0604020202020204" pitchFamily="34" charset="0"/>
                <a:ea typeface="宋体" panose="02010600030101010101" pitchFamily="2" charset="-122"/>
                <a:cs typeface="Arial" panose="020B0604020202020204" pitchFamily="34" charset="0"/>
              </a:rPr>
              <a:t>之上）</a:t>
            </a:r>
          </a:p>
          <a:p>
            <a:pPr lvl="2">
              <a:lnSpc>
                <a:spcPct val="120000"/>
              </a:lnSpc>
            </a:pP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BLOB</a:t>
            </a:r>
          </a:p>
          <a:p>
            <a:pPr lvl="2">
              <a:lnSpc>
                <a:spcPct val="120000"/>
              </a:lnSpc>
              <a:buFontTx/>
              <a:buNone/>
            </a:pP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储数字对象，如图像、声音、视频等二进制数据，最大支持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4T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大小。</a:t>
            </a:r>
          </a:p>
          <a:p>
            <a:pPr lvl="2">
              <a:lnSpc>
                <a:spcPct val="120000"/>
              </a:lnSpc>
            </a:pP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CLOB</a:t>
            </a:r>
          </a:p>
          <a:p>
            <a:pPr lvl="2">
              <a:lnSpc>
                <a:spcPct val="120000"/>
              </a:lnSpc>
              <a:buFontTx/>
              <a:buNone/>
            </a:pP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存储文本类信息，最大大小为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4TB</a:t>
            </a:r>
          </a:p>
          <a:p>
            <a:pPr marL="0" lvl="2">
              <a:lnSpc>
                <a:spcPct val="120000"/>
              </a:lnSpc>
              <a:buNone/>
            </a:pP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900" b="1"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智能大对象优势：可恢复性，可以设置日志记录所有的写操作</a:t>
            </a:r>
          </a:p>
          <a:p>
            <a:pPr marL="341630" lvl="1" indent="0">
              <a:lnSpc>
                <a:spcPct val="115000"/>
              </a:lnSpc>
              <a:buNone/>
            </a:pPr>
            <a:endParaRPr lang="zh-CN" altLang="en-US" sz="1600" dirty="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zh-CN" dirty="0">
                <a:latin typeface="Arial" panose="020B0604020202020204" pitchFamily="34" charset="0"/>
                <a:cs typeface="Arial" panose="020B0604020202020204" pitchFamily="34" charset="0"/>
              </a:rPr>
              <a:t>简单</a:t>
            </a:r>
            <a:r>
              <a:rPr lang="zh-CN" altLang="en-US" dirty="0">
                <a:latin typeface="Arial" panose="020B0604020202020204" pitchFamily="34" charset="0"/>
                <a:cs typeface="Arial" panose="020B0604020202020204" pitchFamily="34" charset="0"/>
              </a:rPr>
              <a:t>大对象</a:t>
            </a:r>
          </a:p>
        </p:txBody>
      </p:sp>
      <p:sp>
        <p:nvSpPr>
          <p:cNvPr id="174083" name="Rectangle 3"/>
          <p:cNvSpPr>
            <a:spLocks noGrp="1" noChangeArrowheads="1"/>
          </p:cNvSpPr>
          <p:nvPr>
            <p:ph type="body" sz="quarter" idx="10"/>
          </p:nvPr>
        </p:nvSpPr>
        <p:spPr/>
        <p:txBody>
          <a:bodyPr>
            <a:normAutofit/>
          </a:bodyPr>
          <a:lstStyle/>
          <a:p>
            <a:pPr marL="0" indent="0">
              <a:lnSpc>
                <a:spcPct val="115000"/>
              </a:lnSpc>
              <a:buNone/>
            </a:pPr>
            <a:r>
              <a:rPr lang="en-US" altLang="zh-CN" sz="1800" b="1" dirty="0">
                <a:cs typeface="Arial" panose="020B0604020202020204" pitchFamily="34" charset="0"/>
              </a:rPr>
              <a:t>       </a:t>
            </a:r>
            <a:r>
              <a:rPr lang="zh-CN" altLang="en-US" b="1" dirty="0">
                <a:cs typeface="Arial" panose="020B0604020202020204" pitchFamily="34" charset="0"/>
              </a:rPr>
              <a:t>示例：创建一个表包含 Text 和 Byte 数据类型</a:t>
            </a:r>
          </a:p>
          <a:p>
            <a:pPr marL="0" indent="0">
              <a:lnSpc>
                <a:spcPct val="115000"/>
              </a:lnSpc>
              <a:buNone/>
            </a:pPr>
            <a:endParaRPr lang="zh-CN" altLang="en-US" sz="1800" b="1" dirty="0">
              <a:cs typeface="Arial" panose="020B0604020202020204" pitchFamily="34" charset="0"/>
            </a:endParaRPr>
          </a:p>
          <a:p>
            <a:pPr marL="0" indent="0">
              <a:lnSpc>
                <a:spcPct val="115000"/>
              </a:lnSpc>
              <a:buNone/>
            </a:pPr>
            <a:endParaRPr lang="zh-CN" altLang="en-US" sz="1800" b="1" dirty="0">
              <a:cs typeface="Arial" panose="020B0604020202020204" pitchFamily="34" charset="0"/>
            </a:endParaRPr>
          </a:p>
          <a:p>
            <a:pPr lvl="1">
              <a:lnSpc>
                <a:spcPct val="115000"/>
              </a:lnSpc>
            </a:pPr>
            <a:endParaRPr lang="zh-CN" altLang="en-US" sz="18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lvl="1">
              <a:lnSpc>
                <a:spcPct val="115000"/>
              </a:lnSpc>
            </a:pPr>
            <a:endParaRPr lang="zh-CN" altLang="en-US" sz="1600" dirty="0">
              <a:cs typeface="Arial" panose="020B0604020202020204" pitchFamily="34" charset="0"/>
            </a:endParaRPr>
          </a:p>
          <a:p>
            <a:pPr marL="341630" lvl="1" indent="0">
              <a:lnSpc>
                <a:spcPct val="150000"/>
              </a:lnSpc>
              <a:buNone/>
            </a:pPr>
            <a:r>
              <a:rPr lang="zh-CN" altLang="en-US" dirty="0">
                <a:cs typeface="Arial" panose="020B0604020202020204" pitchFamily="34" charset="0"/>
              </a:rPr>
              <a:t>读取和存储 Text 或者 Byte 数据，我们一般使用支持嵌入 SQL 的程序方式，如 Java、ESQL/C，可以 select、insert 或者 update 来访问和操作简单大对象数据。</a:t>
            </a:r>
            <a:r>
              <a:rPr lang="zh-CN" altLang="en-US" b="1" dirty="0">
                <a:cs typeface="Arial" panose="020B0604020202020204" pitchFamily="34" charset="0"/>
              </a:rPr>
              <a:t> </a:t>
            </a:r>
          </a:p>
          <a:p>
            <a:pPr marL="341630" lvl="1" indent="0">
              <a:lnSpc>
                <a:spcPct val="150000"/>
              </a:lnSpc>
              <a:buNone/>
            </a:pPr>
            <a:endParaRPr lang="zh-CN" altLang="en-US" sz="1600" b="1" dirty="0">
              <a:cs typeface="Arial" panose="020B0604020202020204" pitchFamily="34" charset="0"/>
            </a:endParaRPr>
          </a:p>
          <a:p>
            <a:pPr marL="341630" lvl="1" indent="0">
              <a:lnSpc>
                <a:spcPct val="115000"/>
              </a:lnSpc>
              <a:buNone/>
            </a:pPr>
            <a:endParaRPr lang="zh-CN" altLang="en-US" sz="1600" dirty="0">
              <a:cs typeface="Arial" panose="020B0604020202020204" pitchFamily="34" charset="0"/>
            </a:endParaRPr>
          </a:p>
          <a:p>
            <a:pPr marL="341630" lvl="1" indent="0">
              <a:lnSpc>
                <a:spcPct val="115000"/>
              </a:lnSpc>
              <a:buNone/>
            </a:pPr>
            <a:endParaRPr lang="zh-CN" altLang="en-US" sz="1600" dirty="0">
              <a:cs typeface="Arial" panose="020B0604020202020204" pitchFamily="34" charset="0"/>
            </a:endParaRPr>
          </a:p>
        </p:txBody>
      </p:sp>
      <p:sp>
        <p:nvSpPr>
          <p:cNvPr id="223236" name="AutoShape 4"/>
          <p:cNvSpPr>
            <a:spLocks noChangeArrowheads="1"/>
          </p:cNvSpPr>
          <p:nvPr/>
        </p:nvSpPr>
        <p:spPr bwMode="black">
          <a:xfrm>
            <a:off x="2099919" y="2252325"/>
            <a:ext cx="7558405" cy="127444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lvl="1">
              <a:lnSpc>
                <a:spcPct val="115000"/>
              </a:lnSpc>
            </a:pPr>
            <a:r>
              <a:rPr lang="zh-CN" altLang="en-US" sz="1600" dirty="0">
                <a:cs typeface="Arial" panose="020B0604020202020204" pitchFamily="34" charset="0"/>
                <a:sym typeface="+mn-ea"/>
              </a:rPr>
              <a:t>create table t_simple_objects( </a:t>
            </a:r>
            <a:endParaRPr lang="zh-CN" altLang="en-US" sz="1600" dirty="0">
              <a:cs typeface="Arial" panose="020B0604020202020204" pitchFamily="34" charset="0"/>
            </a:endParaRPr>
          </a:p>
          <a:p>
            <a:pPr lvl="1">
              <a:lnSpc>
                <a:spcPct val="115000"/>
              </a:lnSpc>
            </a:pPr>
            <a:r>
              <a:rPr lang="zh-CN" altLang="en-US" sz="1600" dirty="0">
                <a:cs typeface="Arial" panose="020B0604020202020204" pitchFamily="34" charset="0"/>
                <a:sym typeface="+mn-ea"/>
              </a:rPr>
              <a:t> id_num integer,fname char(15),lname char(15), </a:t>
            </a:r>
            <a:endParaRPr lang="zh-CN" altLang="en-US" sz="1600" dirty="0">
              <a:cs typeface="Arial" panose="020B0604020202020204" pitchFamily="34" charset="0"/>
            </a:endParaRPr>
          </a:p>
          <a:p>
            <a:pPr lvl="1">
              <a:lnSpc>
                <a:spcPct val="115000"/>
              </a:lnSpc>
            </a:pPr>
            <a:r>
              <a:rPr lang="zh-CN" altLang="en-US" sz="1600" dirty="0">
                <a:cs typeface="Arial" panose="020B0604020202020204" pitchFamily="34" charset="0"/>
                <a:sym typeface="+mn-ea"/>
              </a:rPr>
              <a:t> vita     text in blobspace1 , </a:t>
            </a:r>
            <a:endParaRPr lang="zh-CN" altLang="en-US" sz="1600" dirty="0">
              <a:cs typeface="Arial" panose="020B0604020202020204" pitchFamily="34" charset="0"/>
            </a:endParaRPr>
          </a:p>
          <a:p>
            <a:pPr lvl="1">
              <a:lnSpc>
                <a:spcPct val="115000"/>
              </a:lnSpc>
            </a:pPr>
            <a:r>
              <a:rPr lang="zh-CN" altLang="en-US" sz="1600" dirty="0">
                <a:cs typeface="Arial" panose="020B0604020202020204" pitchFamily="34" charset="0"/>
                <a:sym typeface="+mn-ea"/>
              </a:rPr>
              <a:t> photo  BYTE in blobspace1 </a:t>
            </a:r>
            <a:r>
              <a:rPr lang="en-US" altLang="zh-CN" sz="1600" dirty="0">
                <a:cs typeface="Arial" panose="020B0604020202020204" pitchFamily="34" charset="0"/>
                <a:sym typeface="+mn-ea"/>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简单大对象</a:t>
            </a:r>
          </a:p>
        </p:txBody>
      </p:sp>
      <p:sp>
        <p:nvSpPr>
          <p:cNvPr id="174083" name="Rectangle 3"/>
          <p:cNvSpPr>
            <a:spLocks noGrp="1" noChangeArrowheads="1"/>
          </p:cNvSpPr>
          <p:nvPr>
            <p:ph type="body" sz="quarter" idx="10"/>
          </p:nvPr>
        </p:nvSpPr>
        <p:spPr/>
        <p:txBody>
          <a:bodyPr>
            <a:normAutofit/>
          </a:bodyPr>
          <a:lstStyle/>
          <a:p>
            <a:pPr marL="0" indent="0">
              <a:lnSpc>
                <a:spcPct val="150000"/>
              </a:lnSpc>
              <a:buNone/>
            </a:pPr>
            <a:r>
              <a:rPr lang="en-US" altLang="zh-CN" b="1" dirty="0">
                <a:cs typeface="Arial" panose="020B0604020202020204" pitchFamily="34" charset="0"/>
              </a:rPr>
              <a:t>     </a:t>
            </a:r>
            <a:r>
              <a:rPr lang="zh-CN" altLang="en-US" b="1" dirty="0">
                <a:cs typeface="Arial" panose="020B0604020202020204" pitchFamily="34" charset="0"/>
              </a:rPr>
              <a:t>在 SELECT 语句中，可以在 TEXT/Byte 上进行：</a:t>
            </a:r>
          </a:p>
          <a:p>
            <a:pPr marL="742950" lvl="2" indent="-285750">
              <a:lnSpc>
                <a:spcPct val="200000"/>
              </a:lnSpc>
            </a:pPr>
            <a:r>
              <a:rPr lang="zh-CN" altLang="en-US" sz="1800" dirty="0">
                <a:cs typeface="Arial" panose="020B0604020202020204" pitchFamily="34" charset="0"/>
              </a:rPr>
              <a:t>Select 返回 Text/byte 列值</a:t>
            </a:r>
          </a:p>
          <a:p>
            <a:pPr marL="457200" lvl="2" indent="0">
              <a:lnSpc>
                <a:spcPct val="200000"/>
              </a:lnSpc>
              <a:buNone/>
            </a:pPr>
            <a:r>
              <a:rPr lang="zh-CN" altLang="en-US" sz="1800" dirty="0">
                <a:cs typeface="Arial" panose="020B0604020202020204" pitchFamily="34" charset="0"/>
                <a:sym typeface="+mn-ea"/>
              </a:rPr>
              <a:t>           SELECT vita[1,1000] FROM t_simple_objects WHERE id_num=100;</a:t>
            </a:r>
            <a:endParaRPr lang="zh-CN" altLang="en-US" sz="1800" dirty="0">
              <a:cs typeface="Arial" panose="020B0604020202020204" pitchFamily="34" charset="0"/>
            </a:endParaRPr>
          </a:p>
          <a:p>
            <a:pPr marL="742950" lvl="2" indent="-285750">
              <a:lnSpc>
                <a:spcPct val="200000"/>
              </a:lnSpc>
            </a:pPr>
            <a:r>
              <a:rPr lang="zh-CN" altLang="en-US" sz="1800" dirty="0">
                <a:cs typeface="Arial" panose="020B0604020202020204" pitchFamily="34" charset="0"/>
              </a:rPr>
              <a:t>使用 LENGTH() 测试长度</a:t>
            </a:r>
          </a:p>
          <a:p>
            <a:pPr marL="742950" lvl="2" indent="-285750">
              <a:lnSpc>
                <a:spcPct val="200000"/>
              </a:lnSpc>
            </a:pPr>
            <a:r>
              <a:rPr lang="zh-CN" altLang="en-US" sz="1800" dirty="0">
                <a:cs typeface="Arial" panose="020B0604020202020204" pitchFamily="34" charset="0"/>
              </a:rPr>
              <a:t>使用 is[not] null 进行过滤</a:t>
            </a:r>
          </a:p>
          <a:p>
            <a:pPr marL="742950" lvl="2" indent="-285750">
              <a:lnSpc>
                <a:spcPct val="200000"/>
              </a:lnSpc>
            </a:pPr>
            <a:r>
              <a:rPr lang="en-US" altLang="zh-CN" sz="1800" dirty="0">
                <a:cs typeface="Arial" panose="020B0604020202020204" pitchFamily="34" charset="0"/>
              </a:rPr>
              <a:t>i</a:t>
            </a:r>
            <a:r>
              <a:rPr lang="zh-CN" altLang="en-US" sz="1800" dirty="0">
                <a:cs typeface="Arial" panose="020B0604020202020204" pitchFamily="34" charset="0"/>
              </a:rPr>
              <a:t>nsert 语句，只能将 null 值插入，不过可以使用 insert ... select ... from 方式拷贝数据</a:t>
            </a:r>
          </a:p>
          <a:p>
            <a:pPr marL="742950" lvl="2" indent="-285750">
              <a:lnSpc>
                <a:spcPct val="200000"/>
              </a:lnSpc>
            </a:pPr>
            <a:r>
              <a:rPr lang="zh-CN" altLang="en-US" sz="1800" dirty="0">
                <a:cs typeface="Arial" panose="020B0604020202020204" pitchFamily="34" charset="0"/>
              </a:rPr>
              <a:t>Update 语句，只能将更新为 null，不过可以通过子查询方式返回 Text/Byte 来更新</a:t>
            </a:r>
          </a:p>
          <a:p>
            <a:pPr marL="341630" lvl="1" indent="0">
              <a:lnSpc>
                <a:spcPct val="115000"/>
              </a:lnSpc>
              <a:buNone/>
            </a:pPr>
            <a:endParaRPr lang="zh-CN" altLang="en-US" sz="1600" dirty="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智能大对象</a:t>
            </a:r>
          </a:p>
        </p:txBody>
      </p:sp>
      <p:sp>
        <p:nvSpPr>
          <p:cNvPr id="174083" name="Rectangle 3"/>
          <p:cNvSpPr>
            <a:spLocks noGrp="1" noChangeArrowheads="1"/>
          </p:cNvSpPr>
          <p:nvPr>
            <p:ph type="body" sz="quarter" idx="10"/>
          </p:nvPr>
        </p:nvSpPr>
        <p:spPr/>
        <p:txBody>
          <a:bodyPr>
            <a:normAutofit/>
          </a:bodyPr>
          <a:lstStyle/>
          <a:p>
            <a:pPr marL="0" indent="0">
              <a:lnSpc>
                <a:spcPct val="115000"/>
              </a:lnSpc>
              <a:buNone/>
            </a:pPr>
            <a:r>
              <a:rPr lang="en-US" altLang="zh-CN" sz="1800" b="1" dirty="0">
                <a:cs typeface="Arial" panose="020B0604020202020204" pitchFamily="34" charset="0"/>
              </a:rPr>
              <a:t>      </a:t>
            </a:r>
            <a:r>
              <a:rPr lang="zh-CN" altLang="en-US" sz="2000" b="1" dirty="0">
                <a:cs typeface="Arial" panose="020B0604020202020204" pitchFamily="34" charset="0"/>
              </a:rPr>
              <a:t>示例：创建一个表包含 </a:t>
            </a:r>
            <a:r>
              <a:rPr lang="en-US" altLang="zh-CN" sz="2000" b="1" dirty="0">
                <a:cs typeface="Arial" panose="020B0604020202020204" pitchFamily="34" charset="0"/>
              </a:rPr>
              <a:t>blob</a:t>
            </a:r>
            <a:r>
              <a:rPr lang="zh-CN" altLang="en-US" sz="2000" b="1" dirty="0">
                <a:cs typeface="Arial" panose="020B0604020202020204" pitchFamily="34" charset="0"/>
              </a:rPr>
              <a:t> 和 </a:t>
            </a:r>
            <a:r>
              <a:rPr lang="en-US" altLang="zh-CN" sz="2000" b="1" dirty="0">
                <a:cs typeface="Arial" panose="020B0604020202020204" pitchFamily="34" charset="0"/>
              </a:rPr>
              <a:t>clob</a:t>
            </a:r>
            <a:r>
              <a:rPr lang="zh-CN" altLang="en-US" sz="2000" b="1" dirty="0">
                <a:cs typeface="Arial" panose="020B0604020202020204" pitchFamily="34" charset="0"/>
              </a:rPr>
              <a:t> 数据类型。</a:t>
            </a:r>
          </a:p>
          <a:p>
            <a:pPr lvl="1">
              <a:lnSpc>
                <a:spcPct val="115000"/>
              </a:lnSpc>
            </a:pPr>
            <a:endParaRPr lang="zh-CN" altLang="en-US" sz="16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lvl="1">
              <a:lnSpc>
                <a:spcPct val="115000"/>
              </a:lnSpc>
            </a:pPr>
            <a:endParaRPr lang="zh-CN" altLang="en-US" sz="1600" b="1" dirty="0">
              <a:cs typeface="Arial" panose="020B0604020202020204" pitchFamily="34" charset="0"/>
            </a:endParaRPr>
          </a:p>
          <a:p>
            <a:pPr marL="627380" lvl="1" indent="-285750">
              <a:lnSpc>
                <a:spcPct val="150000"/>
              </a:lnSpc>
            </a:pPr>
            <a:r>
              <a:rPr lang="zh-CN" altLang="en-US" dirty="0">
                <a:cs typeface="Arial" panose="020B0604020202020204" pitchFamily="34" charset="0"/>
              </a:rPr>
              <a:t>与 Text 或者 Byte 数据一样，读取和存储智能大对象数据，我们一般使用支持嵌入 SQL 的程序方式，如 Java、ESQL/C，可以 select、insert 或者 update 来访问和操作简单大对象数据。同时 </a:t>
            </a:r>
            <a:r>
              <a:rPr lang="en-US" altLang="zh-CN" dirty="0">
                <a:cs typeface="Arial" panose="020B0604020202020204" pitchFamily="34" charset="0"/>
              </a:rPr>
              <a:t>8s</a:t>
            </a:r>
            <a:r>
              <a:rPr lang="zh-CN" altLang="en-US" dirty="0">
                <a:cs typeface="Arial" panose="020B0604020202020204" pitchFamily="34" charset="0"/>
              </a:rPr>
              <a:t> 针对智能大对象数据提供了专用的 API 来更智能的操作智能大对象数据。</a:t>
            </a:r>
          </a:p>
          <a:p>
            <a:pPr marL="627380" lvl="1" indent="-285750">
              <a:lnSpc>
                <a:spcPct val="150000"/>
              </a:lnSpc>
            </a:pPr>
            <a:endParaRPr lang="zh-CN" altLang="en-US" dirty="0">
              <a:cs typeface="Arial" panose="020B0604020202020204" pitchFamily="34" charset="0"/>
            </a:endParaRPr>
          </a:p>
          <a:p>
            <a:pPr marL="627380" lvl="1" indent="-285750">
              <a:lnSpc>
                <a:spcPct val="115000"/>
              </a:lnSpc>
            </a:pPr>
            <a:r>
              <a:rPr lang="en-US" altLang="zh-CN" dirty="0">
                <a:cs typeface="Arial" panose="020B0604020202020204" pitchFamily="34" charset="0"/>
              </a:rPr>
              <a:t>Oracle</a:t>
            </a:r>
            <a:r>
              <a:rPr lang="zh-CN" altLang="en-US" dirty="0">
                <a:cs typeface="Arial" panose="020B0604020202020204" pitchFamily="34" charset="0"/>
              </a:rPr>
              <a:t>中的</a:t>
            </a:r>
            <a:r>
              <a:rPr lang="en-US" altLang="zh-CN" dirty="0">
                <a:cs typeface="Arial" panose="020B0604020202020204" pitchFamily="34" charset="0"/>
              </a:rPr>
              <a:t>Long Varchar</a:t>
            </a:r>
            <a:r>
              <a:rPr lang="zh-CN" altLang="en-US" dirty="0">
                <a:cs typeface="Arial" panose="020B0604020202020204" pitchFamily="34" charset="0"/>
              </a:rPr>
              <a:t>等超过</a:t>
            </a:r>
            <a:r>
              <a:rPr lang="en-US" altLang="zh-CN" dirty="0">
                <a:cs typeface="Arial" panose="020B0604020202020204" pitchFamily="34" charset="0"/>
              </a:rPr>
              <a:t>GBase 8s</a:t>
            </a:r>
            <a:r>
              <a:rPr lang="zh-CN" altLang="en-US" dirty="0">
                <a:cs typeface="Arial" panose="020B0604020202020204" pitchFamily="34" charset="0"/>
              </a:rPr>
              <a:t>数据类型长度上限的，可以使用智能大对象来代替，</a:t>
            </a:r>
            <a:r>
              <a:rPr lang="en-US" altLang="zh-CN" dirty="0">
                <a:cs typeface="Arial" panose="020B0604020202020204" pitchFamily="34" charset="0"/>
              </a:rPr>
              <a:t>CLOB</a:t>
            </a:r>
            <a:r>
              <a:rPr lang="zh-CN" altLang="en-US" dirty="0">
                <a:cs typeface="Arial" panose="020B0604020202020204" pitchFamily="34" charset="0"/>
              </a:rPr>
              <a:t>或</a:t>
            </a:r>
            <a:r>
              <a:rPr lang="en-US" altLang="zh-CN" dirty="0">
                <a:cs typeface="Arial" panose="020B0604020202020204" pitchFamily="34" charset="0"/>
              </a:rPr>
              <a:t>BLOB</a:t>
            </a:r>
          </a:p>
        </p:txBody>
      </p:sp>
      <p:sp>
        <p:nvSpPr>
          <p:cNvPr id="223236" name="AutoShape 4"/>
          <p:cNvSpPr>
            <a:spLocks noChangeArrowheads="1"/>
          </p:cNvSpPr>
          <p:nvPr/>
        </p:nvSpPr>
        <p:spPr bwMode="black">
          <a:xfrm>
            <a:off x="2207896" y="1776096"/>
            <a:ext cx="7558405" cy="112712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lvl="1">
              <a:lnSpc>
                <a:spcPct val="115000"/>
              </a:lnSpc>
            </a:pPr>
            <a:r>
              <a:rPr lang="zh-CN" altLang="en-US" sz="1600" dirty="0">
                <a:cs typeface="Arial" panose="020B0604020202020204" pitchFamily="34" charset="0"/>
                <a:sym typeface="+mn-ea"/>
              </a:rPr>
              <a:t> CREATE TABLE t_smart_objects </a:t>
            </a:r>
          </a:p>
          <a:p>
            <a:pPr lvl="1">
              <a:lnSpc>
                <a:spcPct val="115000"/>
              </a:lnSpc>
            </a:pPr>
            <a:r>
              <a:rPr lang="zh-CN" altLang="en-US" sz="1600" dirty="0">
                <a:cs typeface="Arial" panose="020B0604020202020204" pitchFamily="34" charset="0"/>
                <a:sym typeface="+mn-ea"/>
              </a:rPr>
              <a:t> (  id_num int, picture blob, felony clo</a:t>
            </a:r>
            <a:r>
              <a:rPr lang="en-US" altLang="zh-CN" sz="1600" dirty="0">
                <a:cs typeface="Arial" panose="020B0604020202020204" pitchFamily="34" charset="0"/>
                <a:sym typeface="+mn-ea"/>
              </a:rPr>
              <a:t>b</a:t>
            </a:r>
            <a:r>
              <a:rPr lang="zh-CN" altLang="en-US" sz="1600" dirty="0">
                <a:cs typeface="Arial" panose="020B0604020202020204" pitchFamily="34" charset="0"/>
                <a:sym typeface="+mn-ea"/>
              </a:rPr>
              <a:t> )</a:t>
            </a:r>
          </a:p>
          <a:p>
            <a:pPr lvl="1">
              <a:lnSpc>
                <a:spcPct val="115000"/>
              </a:lnSpc>
            </a:pPr>
            <a:r>
              <a:rPr lang="zh-CN" altLang="en-US" sz="1600" dirty="0">
                <a:cs typeface="Arial" panose="020B0604020202020204" pitchFamily="34" charset="0"/>
                <a:sym typeface="+mn-ea"/>
              </a:rPr>
              <a:t>  </a:t>
            </a:r>
            <a:r>
              <a:rPr lang="zh-CN" altLang="en-US" sz="1600" dirty="0">
                <a:solidFill>
                  <a:srgbClr val="00B0F0"/>
                </a:solidFill>
                <a:cs typeface="Arial" panose="020B0604020202020204" pitchFamily="34" charset="0"/>
                <a:sym typeface="+mn-ea"/>
              </a:rPr>
              <a:t>PUT</a:t>
            </a:r>
            <a:r>
              <a:rPr lang="zh-CN" altLang="en-US" sz="1600" dirty="0">
                <a:cs typeface="Arial" panose="020B0604020202020204" pitchFamily="34" charset="0"/>
                <a:sym typeface="+mn-ea"/>
              </a:rPr>
              <a:t> picture in(sbspace2)</a:t>
            </a:r>
            <a:r>
              <a:rPr lang="en-US" altLang="zh-CN" sz="1600" dirty="0">
                <a:cs typeface="Arial" panose="020B0604020202020204" pitchFamily="34" charset="0"/>
                <a:sym typeface="+mn-ea"/>
              </a:rPr>
              <a:t>,felony in (sbspqce2)</a:t>
            </a:r>
            <a:r>
              <a:rPr lang="zh-CN" altLang="en-US" sz="1600" dirty="0">
                <a:cs typeface="Arial" panose="020B0604020202020204" pitchFamily="34" charset="0"/>
                <a:sym typeface="+mn-ea"/>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智能大对象</a:t>
            </a:r>
          </a:p>
        </p:txBody>
      </p:sp>
      <p:sp>
        <p:nvSpPr>
          <p:cNvPr id="174083" name="Rectangle 3"/>
          <p:cNvSpPr>
            <a:spLocks noGrp="1" noChangeArrowheads="1"/>
          </p:cNvSpPr>
          <p:nvPr>
            <p:ph type="body" sz="quarter" idx="10"/>
          </p:nvPr>
        </p:nvSpPr>
        <p:spPr/>
        <p:txBody>
          <a:bodyPr>
            <a:normAutofit/>
          </a:bodyPr>
          <a:lstStyle/>
          <a:p>
            <a:pPr marL="0" indent="0">
              <a:lnSpc>
                <a:spcPct val="115000"/>
              </a:lnSpc>
              <a:buNone/>
            </a:pPr>
            <a:r>
              <a:rPr lang="en-US" altLang="zh-CN" sz="1800" b="1" dirty="0">
                <a:cs typeface="Arial" panose="020B0604020202020204" pitchFamily="34" charset="0"/>
              </a:rPr>
              <a:t>     </a:t>
            </a:r>
            <a:r>
              <a:rPr lang="zh-CN" altLang="en-US" b="1" dirty="0">
                <a:cs typeface="Arial" panose="020B0604020202020204" pitchFamily="34" charset="0"/>
              </a:rPr>
              <a:t>函数使用示例：</a:t>
            </a:r>
          </a:p>
          <a:p>
            <a:pPr marL="341630" lvl="1" indent="0">
              <a:lnSpc>
                <a:spcPct val="115000"/>
              </a:lnSpc>
              <a:buNone/>
            </a:pPr>
            <a:endParaRPr lang="zh-CN" altLang="en-US" b="1" dirty="0">
              <a:cs typeface="Arial" panose="020B0604020202020204" pitchFamily="34" charset="0"/>
            </a:endParaRPr>
          </a:p>
        </p:txBody>
      </p:sp>
      <p:sp>
        <p:nvSpPr>
          <p:cNvPr id="2" name="AutoShape 4"/>
          <p:cNvSpPr>
            <a:spLocks noChangeArrowheads="1"/>
          </p:cNvSpPr>
          <p:nvPr/>
        </p:nvSpPr>
        <p:spPr bwMode="black">
          <a:xfrm>
            <a:off x="2066925" y="1831411"/>
            <a:ext cx="8096250" cy="4479290"/>
          </a:xfrm>
          <a:prstGeom prst="roundRect">
            <a:avLst>
              <a:gd name="adj" fmla="val 6946"/>
            </a:avLst>
          </a:prstGeom>
          <a:solidFill>
            <a:schemeClr val="bg1">
              <a:lumMod val="85000"/>
            </a:schemeClr>
          </a:solidFill>
          <a:ln w="9525">
            <a:solidFill>
              <a:schemeClr val="tx1"/>
            </a:solidFill>
            <a:round/>
          </a:ln>
          <a:effectLst/>
        </p:spPr>
        <p:txBody>
          <a:bodyPr lIns="92075" tIns="46038" rIns="92075" bIns="0" anchor="ctr"/>
          <a:lstStyle/>
          <a:p>
            <a:pPr marL="341630" lvl="1">
              <a:lnSpc>
                <a:spcPct val="150000"/>
              </a:lnSpc>
            </a:pPr>
            <a:r>
              <a:rPr lang="zh-CN" altLang="en-US" sz="1400" dirty="0">
                <a:cs typeface="Arial" panose="020B0604020202020204" pitchFamily="34" charset="0"/>
                <a:sym typeface="+mn-ea"/>
              </a:rPr>
              <a:t> </a:t>
            </a:r>
          </a:p>
          <a:p>
            <a:pPr marL="341630" lvl="1">
              <a:lnSpc>
                <a:spcPct val="150000"/>
              </a:lnSpc>
            </a:pPr>
            <a:endParaRPr lang="zh-CN" altLang="en-US" sz="1400" dirty="0">
              <a:cs typeface="Arial" panose="020B0604020202020204" pitchFamily="34" charset="0"/>
              <a:sym typeface="+mn-ea"/>
            </a:endParaRPr>
          </a:p>
          <a:p>
            <a:pPr marL="341630" lvl="1">
              <a:lnSpc>
                <a:spcPct val="150000"/>
              </a:lnSpc>
            </a:pPr>
            <a:r>
              <a:rPr lang="en-US" altLang="zh-CN" sz="1400" dirty="0">
                <a:cs typeface="Arial" panose="020B0604020202020204" pitchFamily="34" charset="0"/>
                <a:sym typeface="+mn-ea"/>
              </a:rPr>
              <a:t>I</a:t>
            </a:r>
            <a:r>
              <a:rPr lang="zh-CN" altLang="en-US" sz="1400" dirty="0">
                <a:cs typeface="Arial" panose="020B0604020202020204" pitchFamily="34" charset="0"/>
                <a:sym typeface="+mn-ea"/>
              </a:rPr>
              <a:t>NSERT INTO t_smart_objects VALUES</a:t>
            </a:r>
          </a:p>
          <a:p>
            <a:pPr marL="341630" lvl="1">
              <a:lnSpc>
                <a:spcPct val="150000"/>
              </a:lnSpc>
            </a:pPr>
            <a:r>
              <a:rPr lang="zh-CN" altLang="en-US" sz="1400" dirty="0">
                <a:cs typeface="Arial" panose="020B0604020202020204" pitchFamily="34" charset="0"/>
                <a:sym typeface="+mn-ea"/>
              </a:rPr>
              <a:t>(1,</a:t>
            </a:r>
            <a:r>
              <a:rPr lang="zh-CN" altLang="en-US" sz="1400" dirty="0">
                <a:solidFill>
                  <a:srgbClr val="FF0000"/>
                </a:solidFill>
                <a:cs typeface="Arial" panose="020B0604020202020204" pitchFamily="34" charset="0"/>
                <a:sym typeface="+mn-ea"/>
              </a:rPr>
              <a:t>FILETOBLOB</a:t>
            </a:r>
            <a:r>
              <a:rPr lang="zh-CN" altLang="en-US" sz="1400" dirty="0">
                <a:cs typeface="Arial" panose="020B0604020202020204" pitchFamily="34" charset="0"/>
                <a:sym typeface="+mn-ea"/>
              </a:rPr>
              <a:t>('D:\pic.jpg','client'), </a:t>
            </a:r>
            <a:r>
              <a:rPr lang="zh-CN" altLang="en-US" sz="1400" dirty="0">
                <a:solidFill>
                  <a:srgbClr val="FF0000"/>
                </a:solidFill>
                <a:cs typeface="Arial" panose="020B0604020202020204" pitchFamily="34" charset="0"/>
                <a:sym typeface="+mn-ea"/>
              </a:rPr>
              <a:t>FILETOCLOB</a:t>
            </a:r>
            <a:r>
              <a:rPr lang="zh-CN" altLang="en-US" sz="1400" dirty="0">
                <a:cs typeface="Arial" panose="020B0604020202020204" pitchFamily="34" charset="0"/>
                <a:sym typeface="+mn-ea"/>
              </a:rPr>
              <a:t>('/tmp/test.txt','server'));</a:t>
            </a:r>
          </a:p>
          <a:p>
            <a:pPr marL="341630" lvl="1">
              <a:lnSpc>
                <a:spcPct val="150000"/>
              </a:lnSpc>
            </a:pPr>
            <a:r>
              <a:rPr lang="zh-CN" altLang="en-US" sz="1400" dirty="0">
                <a:cs typeface="Arial" panose="020B0604020202020204" pitchFamily="34" charset="0"/>
                <a:sym typeface="+mn-ea"/>
              </a:rPr>
              <a:t> </a:t>
            </a:r>
            <a:endParaRPr lang="zh-CN" altLang="en-US" sz="1400" dirty="0">
              <a:cs typeface="Arial" panose="020B0604020202020204" pitchFamily="34" charset="0"/>
            </a:endParaRPr>
          </a:p>
          <a:p>
            <a:pPr marL="341630" lvl="1">
              <a:lnSpc>
                <a:spcPct val="150000"/>
              </a:lnSpc>
            </a:pPr>
            <a:r>
              <a:rPr lang="zh-CN" altLang="zh-CN" sz="1400" dirty="0">
                <a:cs typeface="Arial" panose="020B0604020202020204" pitchFamily="34" charset="0"/>
                <a:sym typeface="+mn-ea"/>
              </a:rPr>
              <a:t>其中</a:t>
            </a:r>
            <a:r>
              <a:rPr lang="en-US" altLang="zh-CN" sz="1400" b="1" dirty="0">
                <a:cs typeface="Arial" panose="020B0604020202020204" pitchFamily="34" charset="0"/>
                <a:sym typeface="+mn-ea"/>
              </a:rPr>
              <a:t>client</a:t>
            </a:r>
            <a:r>
              <a:rPr lang="zh-CN" altLang="en-US" sz="1400" dirty="0">
                <a:cs typeface="Arial" panose="020B0604020202020204" pitchFamily="34" charset="0"/>
                <a:sym typeface="+mn-ea"/>
              </a:rPr>
              <a:t>代表客户端，</a:t>
            </a:r>
            <a:r>
              <a:rPr lang="en-US" altLang="zh-CN" sz="1400" b="1" dirty="0">
                <a:cs typeface="Arial" panose="020B0604020202020204" pitchFamily="34" charset="0"/>
                <a:sym typeface="+mn-ea"/>
              </a:rPr>
              <a:t>server</a:t>
            </a:r>
            <a:r>
              <a:rPr lang="zh-CN" altLang="en-US" sz="1400" dirty="0">
                <a:cs typeface="Arial" panose="020B0604020202020204" pitchFamily="34" charset="0"/>
                <a:sym typeface="+mn-ea"/>
              </a:rPr>
              <a:t>代表服务器端。</a:t>
            </a:r>
          </a:p>
          <a:p>
            <a:pPr marL="341630" lvl="1">
              <a:lnSpc>
                <a:spcPct val="150000"/>
              </a:lnSpc>
            </a:pPr>
            <a:endParaRPr lang="zh-CN" altLang="en-US" sz="1400" dirty="0">
              <a:cs typeface="Arial" panose="020B0604020202020204" pitchFamily="34" charset="0"/>
              <a:sym typeface="+mn-ea"/>
            </a:endParaRPr>
          </a:p>
          <a:p>
            <a:pPr marL="341630" lvl="1">
              <a:lnSpc>
                <a:spcPct val="150000"/>
              </a:lnSpc>
            </a:pPr>
            <a:r>
              <a:rPr lang="zh-CN" altLang="en-US" sz="1400" dirty="0">
                <a:cs typeface="Arial" panose="020B0604020202020204" pitchFamily="34" charset="0"/>
                <a:sym typeface="+mn-ea"/>
              </a:rPr>
              <a:t>&gt; select * from t_smart_objects;</a:t>
            </a:r>
          </a:p>
          <a:p>
            <a:pPr marL="341630" lvl="1">
              <a:lnSpc>
                <a:spcPct val="150000"/>
              </a:lnSpc>
            </a:pPr>
            <a:endParaRPr lang="zh-CN" altLang="en-US" sz="1400" dirty="0">
              <a:cs typeface="Arial" panose="020B0604020202020204" pitchFamily="34" charset="0"/>
              <a:sym typeface="+mn-ea"/>
            </a:endParaRPr>
          </a:p>
          <a:p>
            <a:pPr marL="341630" lvl="1">
              <a:lnSpc>
                <a:spcPct val="150000"/>
              </a:lnSpc>
            </a:pPr>
            <a:r>
              <a:rPr lang="zh-CN" altLang="en-US" sz="1400" dirty="0">
                <a:cs typeface="Arial" panose="020B0604020202020204" pitchFamily="34" charset="0"/>
                <a:sym typeface="+mn-ea"/>
              </a:rPr>
              <a:t>id_num   1</a:t>
            </a:r>
          </a:p>
          <a:p>
            <a:pPr marL="341630" lvl="1">
              <a:lnSpc>
                <a:spcPct val="150000"/>
              </a:lnSpc>
            </a:pPr>
            <a:r>
              <a:rPr lang="zh-CN" altLang="en-US" sz="1400" dirty="0">
                <a:cs typeface="Arial" panose="020B0604020202020204" pitchFamily="34" charset="0"/>
                <a:sym typeface="+mn-ea"/>
              </a:rPr>
              <a:t>picture  &lt;SBlob Data&gt;</a:t>
            </a:r>
          </a:p>
          <a:p>
            <a:pPr marL="341630" lvl="1">
              <a:lnSpc>
                <a:spcPct val="150000"/>
              </a:lnSpc>
            </a:pPr>
            <a:r>
              <a:rPr lang="zh-CN" altLang="en-US" sz="1400" dirty="0">
                <a:cs typeface="Arial" panose="020B0604020202020204" pitchFamily="34" charset="0"/>
                <a:sym typeface="+mn-ea"/>
              </a:rPr>
              <a:t>felony   </a:t>
            </a:r>
          </a:p>
          <a:p>
            <a:pPr marL="341630" lvl="1">
              <a:lnSpc>
                <a:spcPct val="150000"/>
              </a:lnSpc>
            </a:pPr>
            <a:r>
              <a:rPr lang="zh-CN" altLang="en-US" sz="1400" dirty="0">
                <a:cs typeface="Arial" panose="020B0604020202020204" pitchFamily="34" charset="0"/>
                <a:sym typeface="+mn-ea"/>
              </a:rPr>
              <a:t>1234567</a:t>
            </a:r>
          </a:p>
          <a:p>
            <a:pPr marL="341630" lvl="1">
              <a:lnSpc>
                <a:spcPct val="150000"/>
              </a:lnSpc>
            </a:pPr>
            <a:r>
              <a:rPr lang="zh-CN" altLang="en-US" sz="1400" dirty="0">
                <a:cs typeface="Arial" panose="020B0604020202020204" pitchFamily="34" charset="0"/>
                <a:sym typeface="+mn-ea"/>
              </a:rPr>
              <a:t>abcdefg</a:t>
            </a:r>
          </a:p>
          <a:p>
            <a:pPr marL="341630" lvl="1">
              <a:lnSpc>
                <a:spcPct val="150000"/>
              </a:lnSpc>
            </a:pPr>
            <a:endParaRPr lang="zh-CN" altLang="en-US" sz="1600" dirty="0">
              <a:cs typeface="Arial" panose="020B0604020202020204" pitchFamily="34" charset="0"/>
              <a:sym typeface="+mn-ea"/>
            </a:endParaRPr>
          </a:p>
          <a:p>
            <a:pPr marL="341630" lvl="1">
              <a:lnSpc>
                <a:spcPct val="150000"/>
              </a:lnSpc>
            </a:pPr>
            <a:endParaRPr lang="zh-CN" altLang="en-US" sz="1600" dirty="0">
              <a:cs typeface="Arial" panose="020B0604020202020204" pitchFamily="34"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智能大对象</a:t>
            </a:r>
          </a:p>
        </p:txBody>
      </p:sp>
      <p:sp>
        <p:nvSpPr>
          <p:cNvPr id="174083" name="Rectangle 3"/>
          <p:cNvSpPr>
            <a:spLocks noGrp="1" noChangeArrowheads="1"/>
          </p:cNvSpPr>
          <p:nvPr>
            <p:ph type="body" sz="quarter" idx="10"/>
          </p:nvPr>
        </p:nvSpPr>
        <p:spPr/>
        <p:txBody>
          <a:bodyPr>
            <a:normAutofit/>
          </a:bodyPr>
          <a:lstStyle/>
          <a:p>
            <a:pPr marL="0" indent="0">
              <a:lnSpc>
                <a:spcPct val="115000"/>
              </a:lnSpc>
              <a:buNone/>
            </a:pPr>
            <a:r>
              <a:rPr lang="en-US" altLang="zh-CN" sz="1800" b="1" dirty="0">
                <a:cs typeface="Arial" panose="020B0604020202020204" pitchFamily="34" charset="0"/>
              </a:rPr>
              <a:t>     </a:t>
            </a:r>
            <a:r>
              <a:rPr lang="zh-CN" altLang="en-US" b="1" dirty="0">
                <a:cs typeface="Arial" panose="020B0604020202020204" pitchFamily="34" charset="0"/>
              </a:rPr>
              <a:t>函数使用示例：</a:t>
            </a:r>
          </a:p>
          <a:p>
            <a:pPr marL="341630" lvl="1" indent="0">
              <a:lnSpc>
                <a:spcPct val="115000"/>
              </a:lnSpc>
              <a:buNone/>
            </a:pPr>
            <a:endParaRPr lang="zh-CN" altLang="en-US" b="1" dirty="0">
              <a:cs typeface="Arial" panose="020B0604020202020204" pitchFamily="34" charset="0"/>
            </a:endParaRPr>
          </a:p>
        </p:txBody>
      </p:sp>
      <p:sp>
        <p:nvSpPr>
          <p:cNvPr id="2" name="AutoShape 4"/>
          <p:cNvSpPr>
            <a:spLocks noChangeArrowheads="1"/>
          </p:cNvSpPr>
          <p:nvPr/>
        </p:nvSpPr>
        <p:spPr bwMode="black">
          <a:xfrm>
            <a:off x="2063115" y="1915795"/>
            <a:ext cx="8096250" cy="3547110"/>
          </a:xfrm>
          <a:prstGeom prst="roundRect">
            <a:avLst>
              <a:gd name="adj" fmla="val 8055"/>
            </a:avLst>
          </a:prstGeom>
          <a:solidFill>
            <a:schemeClr val="bg1">
              <a:lumMod val="85000"/>
            </a:schemeClr>
          </a:solidFill>
          <a:ln w="9525">
            <a:solidFill>
              <a:schemeClr val="tx1"/>
            </a:solidFill>
            <a:round/>
          </a:ln>
          <a:effectLst/>
        </p:spPr>
        <p:txBody>
          <a:bodyPr lIns="92075" tIns="46038" rIns="92075" bIns="0" anchor="ctr"/>
          <a:lstStyle/>
          <a:p>
            <a:pPr marL="341630" lvl="1">
              <a:lnSpc>
                <a:spcPct val="150000"/>
              </a:lnSpc>
            </a:pPr>
            <a:r>
              <a:rPr lang="zh-CN" altLang="en-US" sz="1600" dirty="0">
                <a:cs typeface="Arial" panose="020B0604020202020204" pitchFamily="34" charset="0"/>
                <a:sym typeface="+mn-ea"/>
              </a:rPr>
              <a:t> UPDATE t_smart_objects (picture)  SET  </a:t>
            </a:r>
          </a:p>
          <a:p>
            <a:pPr marL="341630" lvl="1">
              <a:lnSpc>
                <a:spcPct val="150000"/>
              </a:lnSpc>
            </a:pPr>
            <a:r>
              <a:rPr lang="zh-CN" altLang="en-US" sz="1600" dirty="0">
                <a:cs typeface="Arial" panose="020B0604020202020204" pitchFamily="34" charset="0"/>
                <a:sym typeface="+mn-ea"/>
              </a:rPr>
              <a:t>picture =</a:t>
            </a:r>
          </a:p>
          <a:p>
            <a:pPr marL="341630" lvl="1">
              <a:lnSpc>
                <a:spcPct val="150000"/>
              </a:lnSpc>
            </a:pPr>
            <a:r>
              <a:rPr lang="zh-CN" altLang="en-US" sz="1600" dirty="0">
                <a:cs typeface="Arial" panose="020B0604020202020204" pitchFamily="34" charset="0"/>
                <a:sym typeface="+mn-ea"/>
              </a:rPr>
              <a:t>(SELECT </a:t>
            </a:r>
            <a:r>
              <a:rPr lang="zh-CN" altLang="en-US" sz="1600" dirty="0">
                <a:solidFill>
                  <a:srgbClr val="FF0000"/>
                </a:solidFill>
                <a:cs typeface="Arial" panose="020B0604020202020204" pitchFamily="34" charset="0"/>
                <a:sym typeface="+mn-ea"/>
              </a:rPr>
              <a:t>LOCOP</a:t>
            </a:r>
            <a:r>
              <a:rPr lang="en-US" altLang="zh-CN" sz="1600" dirty="0">
                <a:solidFill>
                  <a:srgbClr val="FF0000"/>
                </a:solidFill>
                <a:cs typeface="Arial" panose="020B0604020202020204" pitchFamily="34" charset="0"/>
                <a:sym typeface="+mn-ea"/>
              </a:rPr>
              <a:t>Y</a:t>
            </a:r>
            <a:r>
              <a:rPr lang="zh-CN" altLang="en-US" sz="1600" dirty="0">
                <a:cs typeface="Arial" panose="020B0604020202020204" pitchFamily="34" charset="0"/>
                <a:sym typeface="+mn-ea"/>
              </a:rPr>
              <a:t>(</a:t>
            </a:r>
            <a:r>
              <a:rPr lang="en-US" altLang="zh-CN" sz="1600" dirty="0">
                <a:cs typeface="Arial" panose="020B0604020202020204" pitchFamily="34" charset="0"/>
                <a:sym typeface="+mn-ea"/>
              </a:rPr>
              <a:t>picture</a:t>
            </a:r>
            <a:r>
              <a:rPr lang="zh-CN" altLang="en-US" sz="1600" dirty="0">
                <a:cs typeface="Arial" panose="020B0604020202020204" pitchFamily="34" charset="0"/>
                <a:sym typeface="+mn-ea"/>
              </a:rPr>
              <a:t>,'</a:t>
            </a:r>
            <a:r>
              <a:rPr lang="en-US" altLang="zh-CN" sz="1600" dirty="0">
                <a:cs typeface="Arial" panose="020B0604020202020204" pitchFamily="34" charset="0"/>
                <a:sym typeface="+mn-ea"/>
              </a:rPr>
              <a:t>fbi_list</a:t>
            </a:r>
            <a:r>
              <a:rPr lang="zh-CN" altLang="en-US" sz="1600" dirty="0">
                <a:cs typeface="Arial" panose="020B0604020202020204" pitchFamily="34" charset="0"/>
                <a:sym typeface="+mn-ea"/>
              </a:rPr>
              <a:t>','picture') FROM fbi_list </a:t>
            </a:r>
          </a:p>
          <a:p>
            <a:pPr marL="341630" lvl="1">
              <a:lnSpc>
                <a:spcPct val="150000"/>
              </a:lnSpc>
            </a:pPr>
            <a:r>
              <a:rPr lang="zh-CN" altLang="en-US" sz="1600" dirty="0">
                <a:cs typeface="Arial" panose="020B0604020202020204" pitchFamily="34" charset="0"/>
                <a:sym typeface="+mn-ea"/>
              </a:rPr>
              <a:t>WHERE   fbi_list.id=200)   </a:t>
            </a:r>
          </a:p>
          <a:p>
            <a:pPr marL="341630" lvl="1">
              <a:lnSpc>
                <a:spcPct val="150000"/>
              </a:lnSpc>
            </a:pPr>
            <a:r>
              <a:rPr lang="zh-CN" altLang="en-US" sz="1600" dirty="0">
                <a:cs typeface="Arial" panose="020B0604020202020204" pitchFamily="34" charset="0"/>
                <a:sym typeface="+mn-ea"/>
              </a:rPr>
              <a:t>WHERE t_smart_objects.id_num=1</a:t>
            </a:r>
            <a:r>
              <a:rPr lang="en-US" altLang="zh-CN" sz="1600" dirty="0">
                <a:cs typeface="Arial" panose="020B0604020202020204" pitchFamily="34" charset="0"/>
                <a:sym typeface="+mn-ea"/>
              </a:rPr>
              <a:t>;</a:t>
            </a:r>
            <a:r>
              <a:rPr lang="zh-CN" altLang="en-US" sz="1600" dirty="0">
                <a:cs typeface="Arial" panose="020B0604020202020204" pitchFamily="34" charset="0"/>
                <a:sym typeface="+mn-ea"/>
              </a:rPr>
              <a:t> </a:t>
            </a:r>
          </a:p>
          <a:p>
            <a:pPr marL="341630" lvl="1">
              <a:lnSpc>
                <a:spcPct val="150000"/>
              </a:lnSpc>
            </a:pPr>
            <a:endParaRPr lang="zh-CN" altLang="en-US" sz="1600" dirty="0">
              <a:cs typeface="Arial" panose="020B0604020202020204" pitchFamily="34" charset="0"/>
              <a:sym typeface="+mn-ea"/>
            </a:endParaRPr>
          </a:p>
          <a:p>
            <a:pPr marL="341630" lvl="1">
              <a:lnSpc>
                <a:spcPct val="150000"/>
              </a:lnSpc>
            </a:pPr>
            <a:r>
              <a:rPr lang="zh-CN" altLang="en-US" sz="1600" dirty="0">
                <a:cs typeface="Arial" panose="020B0604020202020204" pitchFamily="34" charset="0"/>
                <a:sym typeface="+mn-ea"/>
              </a:rPr>
              <a:t>此函数的功能可以更新表中大对象的列。</a:t>
            </a:r>
            <a:endParaRPr lang="en-US" altLang="zh-CN" sz="1600" dirty="0">
              <a:cs typeface="Arial" panose="020B0604020202020204" pitchFamily="34" charset="0"/>
              <a:sym typeface="+mn-ea"/>
            </a:endParaRPr>
          </a:p>
          <a:p>
            <a:pPr marL="341630" lvl="1">
              <a:lnSpc>
                <a:spcPct val="150000"/>
              </a:lnSpc>
            </a:pPr>
            <a:endParaRPr lang="zh-CN" altLang="en-US" sz="1600" dirty="0">
              <a:cs typeface="Arial" panose="020B0604020202020204" pitchFamily="3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096~QWOMQ(4OKOW[3J7[6"/>
          <p:cNvPicPr>
            <a:picLocks noChangeAspect="1"/>
          </p:cNvPicPr>
          <p:nvPr/>
        </p:nvPicPr>
        <p:blipFill>
          <a:blip r:embed="rId3" cstate="print"/>
          <a:stretch>
            <a:fillRect/>
          </a:stretch>
        </p:blipFill>
        <p:spPr>
          <a:xfrm>
            <a:off x="2019935" y="2896455"/>
            <a:ext cx="8190230" cy="3437890"/>
          </a:xfrm>
          <a:prstGeom prst="rect">
            <a:avLst/>
          </a:prstGeom>
        </p:spPr>
      </p:pic>
      <p:sp>
        <p:nvSpPr>
          <p:cNvPr id="17408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智能大对象</a:t>
            </a:r>
          </a:p>
        </p:txBody>
      </p:sp>
      <p:sp>
        <p:nvSpPr>
          <p:cNvPr id="174083" name="Rectangle 3"/>
          <p:cNvSpPr>
            <a:spLocks noGrp="1" noChangeArrowheads="1"/>
          </p:cNvSpPr>
          <p:nvPr>
            <p:ph type="body" sz="quarter" idx="10"/>
          </p:nvPr>
        </p:nvSpPr>
        <p:spPr/>
        <p:txBody>
          <a:bodyPr>
            <a:normAutofit/>
          </a:bodyPr>
          <a:lstStyle/>
          <a:p>
            <a:pPr marL="0" indent="0">
              <a:lnSpc>
                <a:spcPct val="115000"/>
              </a:lnSpc>
              <a:buNone/>
            </a:pPr>
            <a:r>
              <a:rPr lang="en-US" altLang="zh-CN" sz="1800" b="1" dirty="0">
                <a:cs typeface="Arial" panose="020B0604020202020204" pitchFamily="34" charset="0"/>
              </a:rPr>
              <a:t>     </a:t>
            </a:r>
            <a:r>
              <a:rPr lang="zh-CN" altLang="en-US" sz="2000" b="1" dirty="0">
                <a:cs typeface="Arial" panose="020B0604020202020204" pitchFamily="34" charset="0"/>
              </a:rPr>
              <a:t>函数使用示例：</a:t>
            </a:r>
          </a:p>
          <a:p>
            <a:pPr marL="341630" lvl="1" indent="0">
              <a:lnSpc>
                <a:spcPct val="115000"/>
              </a:lnSpc>
              <a:buNone/>
            </a:pPr>
            <a:endParaRPr lang="zh-CN" altLang="en-US" b="1" dirty="0">
              <a:cs typeface="Arial" panose="020B0604020202020204" pitchFamily="34" charset="0"/>
            </a:endParaRPr>
          </a:p>
        </p:txBody>
      </p:sp>
      <p:sp>
        <p:nvSpPr>
          <p:cNvPr id="2" name="AutoShape 4"/>
          <p:cNvSpPr>
            <a:spLocks noChangeArrowheads="1"/>
          </p:cNvSpPr>
          <p:nvPr/>
        </p:nvSpPr>
        <p:spPr bwMode="black">
          <a:xfrm>
            <a:off x="2116772" y="1831472"/>
            <a:ext cx="7996555" cy="127127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marL="341630" lvl="1">
              <a:lnSpc>
                <a:spcPct val="150000"/>
              </a:lnSpc>
            </a:pPr>
            <a:r>
              <a:rPr lang="zh-CN" altLang="en-US" sz="1600" dirty="0">
                <a:cs typeface="Arial" panose="020B0604020202020204" pitchFamily="34" charset="0"/>
                <a:sym typeface="+mn-ea"/>
              </a:rPr>
              <a:t> SELECT id_num,</a:t>
            </a:r>
            <a:r>
              <a:rPr lang="zh-CN" altLang="en-US" sz="1600" dirty="0">
                <a:solidFill>
                  <a:srgbClr val="FF0000"/>
                </a:solidFill>
                <a:cs typeface="Arial" panose="020B0604020202020204" pitchFamily="34" charset="0"/>
                <a:sym typeface="+mn-ea"/>
              </a:rPr>
              <a:t>LOTOFILE</a:t>
            </a:r>
            <a:r>
              <a:rPr lang="zh-CN" altLang="en-US" sz="1600" dirty="0">
                <a:cs typeface="Arial" panose="020B0604020202020204" pitchFamily="34" charset="0"/>
                <a:sym typeface="+mn-ea"/>
              </a:rPr>
              <a:t>(picture,'</a:t>
            </a:r>
            <a:r>
              <a:rPr lang="en-US" altLang="zh-CN" sz="1600" dirty="0">
                <a:cs typeface="Arial" panose="020B0604020202020204" pitchFamily="34" charset="0"/>
                <a:sym typeface="+mn-ea"/>
              </a:rPr>
              <a:t>Y:\</a:t>
            </a:r>
            <a:r>
              <a:rPr lang="zh-CN" altLang="en-US" sz="1600" dirty="0">
                <a:cs typeface="Arial" panose="020B0604020202020204" pitchFamily="34" charset="0"/>
                <a:sym typeface="+mn-ea"/>
              </a:rPr>
              <a:t>picture_100.jpg','client') </a:t>
            </a:r>
            <a:endParaRPr lang="zh-CN" altLang="en-US" sz="1600" dirty="0">
              <a:cs typeface="Arial" panose="020B0604020202020204" pitchFamily="34" charset="0"/>
            </a:endParaRPr>
          </a:p>
          <a:p>
            <a:pPr marL="341630" lvl="1">
              <a:lnSpc>
                <a:spcPct val="150000"/>
              </a:lnSpc>
            </a:pPr>
            <a:r>
              <a:rPr lang="zh-CN" altLang="en-US" sz="1600" dirty="0">
                <a:cs typeface="Arial" panose="020B0604020202020204" pitchFamily="34" charset="0"/>
                <a:sym typeface="+mn-ea"/>
              </a:rPr>
              <a:t>   FROM t_smart_objects WHERE id_num=1;</a:t>
            </a:r>
          </a:p>
          <a:p>
            <a:pPr marL="341630" lvl="1">
              <a:lnSpc>
                <a:spcPct val="150000"/>
              </a:lnSpc>
            </a:pPr>
            <a:r>
              <a:rPr lang="zh-CN" altLang="en-US" sz="1600" dirty="0">
                <a:cs typeface="Arial" panose="020B0604020202020204" pitchFamily="34" charset="0"/>
                <a:sym typeface="+mn-ea"/>
              </a:rPr>
              <a:t>使用</a:t>
            </a:r>
            <a:r>
              <a:rPr lang="en-US" altLang="zh-CN" sz="1600" b="1" dirty="0">
                <a:cs typeface="Arial" panose="020B0604020202020204" pitchFamily="34" charset="0"/>
                <a:sym typeface="+mn-ea"/>
              </a:rPr>
              <a:t>LOTOFILE</a:t>
            </a:r>
            <a:r>
              <a:rPr lang="zh-CN" altLang="en-US" sz="1600" dirty="0">
                <a:cs typeface="Arial" panose="020B0604020202020204" pitchFamily="34" charset="0"/>
                <a:sym typeface="+mn-ea"/>
              </a:rPr>
              <a:t>函数将数据库中存储的大对象信息，保存到指定目录。</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zh-CN" altLang="en-US">
                <a:latin typeface="Arial" panose="020B0604020202020204" pitchFamily="34" charset="0"/>
                <a:cs typeface="Arial" panose="020B0604020202020204" pitchFamily="34" charset="0"/>
              </a:rPr>
              <a:t>扩展数据类型</a:t>
            </a:r>
            <a:endParaRPr lang="en-US" altLang="zh-CN">
              <a:latin typeface="Arial" panose="020B0604020202020204" pitchFamily="34" charset="0"/>
              <a:cs typeface="Arial" panose="020B0604020202020204" pitchFamily="34" charset="0"/>
            </a:endParaRPr>
          </a:p>
        </p:txBody>
      </p:sp>
      <p:sp>
        <p:nvSpPr>
          <p:cNvPr id="181251" name="Rectangle 3"/>
          <p:cNvSpPr>
            <a:spLocks noGrp="1" noChangeArrowheads="1"/>
          </p:cNvSpPr>
          <p:nvPr>
            <p:ph type="body" sz="quarter" idx="10"/>
          </p:nvPr>
        </p:nvSpPr>
        <p:spPr/>
        <p:txBody>
          <a:bodyPr/>
          <a:lstStyle/>
          <a:p>
            <a:pPr>
              <a:lnSpc>
                <a:spcPct val="200000"/>
              </a:lnSpc>
            </a:pPr>
            <a:r>
              <a:rPr lang="zh-CN" altLang="en-US" dirty="0">
                <a:cs typeface="Arial" panose="020B0604020202020204" pitchFamily="34" charset="0"/>
              </a:rPr>
              <a:t>复合数据类型 </a:t>
            </a:r>
          </a:p>
          <a:p>
            <a:pPr lvl="1">
              <a:lnSpc>
                <a:spcPct val="200000"/>
              </a:lnSpc>
            </a:pPr>
            <a:r>
              <a:rPr lang="en-US" altLang="zh-CN" sz="1600" dirty="0">
                <a:cs typeface="Arial" panose="020B0604020202020204" pitchFamily="34" charset="0"/>
              </a:rPr>
              <a:t>ROW </a:t>
            </a:r>
            <a:r>
              <a:rPr lang="zh-CN" altLang="en-US" sz="1600" dirty="0">
                <a:cs typeface="Arial" panose="020B0604020202020204" pitchFamily="34" charset="0"/>
              </a:rPr>
              <a:t>类型</a:t>
            </a:r>
          </a:p>
          <a:p>
            <a:pPr lvl="1">
              <a:lnSpc>
                <a:spcPct val="200000"/>
              </a:lnSpc>
            </a:pPr>
            <a:r>
              <a:rPr lang="en-US" altLang="zh-CN" sz="1600" dirty="0">
                <a:cs typeface="Arial" panose="020B0604020202020204" pitchFamily="34" charset="0"/>
              </a:rPr>
              <a:t>COLLECTION </a:t>
            </a:r>
            <a:r>
              <a:rPr lang="zh-CN" altLang="en-US" sz="1600" dirty="0">
                <a:cs typeface="Arial" panose="020B0604020202020204" pitchFamily="34" charset="0"/>
              </a:rPr>
              <a:t>类型 </a:t>
            </a:r>
          </a:p>
          <a:p>
            <a:pPr>
              <a:lnSpc>
                <a:spcPct val="200000"/>
              </a:lnSpc>
            </a:pPr>
            <a:r>
              <a:rPr lang="zh-CN" altLang="en-US" dirty="0">
                <a:cs typeface="Arial" panose="020B0604020202020204" pitchFamily="34" charset="0"/>
              </a:rPr>
              <a:t>用户定义数据类型 </a:t>
            </a:r>
          </a:p>
          <a:p>
            <a:pPr lvl="1">
              <a:lnSpc>
                <a:spcPct val="200000"/>
              </a:lnSpc>
            </a:pPr>
            <a:r>
              <a:rPr lang="en-US" altLang="zh-CN" sz="1600" dirty="0">
                <a:cs typeface="Arial" panose="020B0604020202020204" pitchFamily="34" charset="0"/>
              </a:rPr>
              <a:t>DISTINCT </a:t>
            </a:r>
            <a:r>
              <a:rPr lang="zh-CN" altLang="en-US" sz="1600" dirty="0">
                <a:cs typeface="Arial" panose="020B0604020202020204" pitchFamily="34" charset="0"/>
              </a:rPr>
              <a:t>类型</a:t>
            </a:r>
          </a:p>
          <a:p>
            <a:pPr lvl="1">
              <a:lnSpc>
                <a:spcPct val="200000"/>
              </a:lnSpc>
            </a:pPr>
            <a:r>
              <a:rPr lang="en-US" altLang="zh-CN" sz="1600" dirty="0">
                <a:cs typeface="Arial" panose="020B0604020202020204" pitchFamily="34" charset="0"/>
              </a:rPr>
              <a:t>OPAQUE </a:t>
            </a:r>
            <a:r>
              <a:rPr lang="zh-CN" altLang="en-US" sz="1600" dirty="0">
                <a:cs typeface="Arial" panose="020B0604020202020204" pitchFamily="34" charset="0"/>
              </a:rPr>
              <a:t>类型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zh-CN" altLang="en-US" dirty="0">
                <a:cs typeface="Arial" panose="020B0604020202020204" pitchFamily="34" charset="0"/>
              </a:rPr>
              <a:t>扩展数据类型 </a:t>
            </a:r>
            <a:r>
              <a:rPr lang="en-US" altLang="zh-CN" dirty="0">
                <a:cs typeface="Arial" panose="020B0604020202020204" pitchFamily="34" charset="0"/>
              </a:rPr>
              <a:t>– </a:t>
            </a:r>
            <a:r>
              <a:rPr lang="zh-CN" altLang="en-US" dirty="0">
                <a:cs typeface="Arial" panose="020B0604020202020204" pitchFamily="34" charset="0"/>
              </a:rPr>
              <a:t>复合数据类型</a:t>
            </a:r>
            <a:endParaRPr lang="en-US" altLang="zh-CN" dirty="0">
              <a:cs typeface="Arial" panose="020B0604020202020204" pitchFamily="34" charset="0"/>
            </a:endParaRPr>
          </a:p>
        </p:txBody>
      </p:sp>
      <p:sp>
        <p:nvSpPr>
          <p:cNvPr id="217091" name="Rectangle 3"/>
          <p:cNvSpPr>
            <a:spLocks noGrp="1" noChangeArrowheads="1"/>
          </p:cNvSpPr>
          <p:nvPr>
            <p:ph type="body" sz="quarter" idx="10"/>
          </p:nvPr>
        </p:nvSpPr>
        <p:spPr/>
        <p:txBody>
          <a:bodyPr>
            <a:normAutofit fontScale="92500" lnSpcReduction="20000"/>
          </a:bodyPr>
          <a:lstStyle/>
          <a:p>
            <a:pPr>
              <a:lnSpc>
                <a:spcPct val="150000"/>
              </a:lnSpc>
            </a:pPr>
            <a:r>
              <a:rPr lang="zh-CN" altLang="en-US" b="0" dirty="0">
                <a:cs typeface="Arial" panose="020B0604020202020204" pitchFamily="34" charset="0"/>
              </a:rPr>
              <a:t>复合数据类型</a:t>
            </a:r>
            <a:endParaRPr lang="en-US" altLang="zh-CN" b="0" dirty="0">
              <a:cs typeface="Arial" panose="020B0604020202020204" pitchFamily="34" charset="0"/>
            </a:endParaRPr>
          </a:p>
          <a:p>
            <a:pPr lvl="1">
              <a:lnSpc>
                <a:spcPct val="150000"/>
              </a:lnSpc>
            </a:pPr>
            <a:r>
              <a:rPr lang="zh-CN" altLang="en-US" sz="1900" b="0" dirty="0">
                <a:cs typeface="Arial" panose="020B0604020202020204" pitchFamily="34" charset="0"/>
              </a:rPr>
              <a:t>复合数据类型由一个或多个数据类型组合而成。</a:t>
            </a:r>
          </a:p>
          <a:p>
            <a:pPr lvl="1">
              <a:lnSpc>
                <a:spcPct val="150000"/>
              </a:lnSpc>
            </a:pPr>
            <a:r>
              <a:rPr lang="zh-CN" altLang="en-US" sz="1900" b="0" dirty="0">
                <a:cs typeface="Arial" panose="020B0604020202020204" pitchFamily="34" charset="0"/>
              </a:rPr>
              <a:t>复合数据类型有</a:t>
            </a:r>
            <a:r>
              <a:rPr lang="en-US" altLang="zh-CN" sz="1900" b="0" dirty="0">
                <a:cs typeface="Arial" panose="020B0604020202020204" pitchFamily="34" charset="0"/>
              </a:rPr>
              <a:t>ROW</a:t>
            </a:r>
            <a:r>
              <a:rPr lang="zh-CN" altLang="en-US" sz="1900" b="0" dirty="0">
                <a:cs typeface="Arial" panose="020B0604020202020204" pitchFamily="34" charset="0"/>
              </a:rPr>
              <a:t>类型、</a:t>
            </a:r>
            <a:r>
              <a:rPr lang="en-US" altLang="zh-CN" sz="1900" b="0" dirty="0">
                <a:cs typeface="Arial" panose="020B0604020202020204" pitchFamily="34" charset="0"/>
              </a:rPr>
              <a:t>COLLECTION</a:t>
            </a:r>
            <a:r>
              <a:rPr lang="zh-CN" altLang="en-US" sz="1900" b="0" dirty="0">
                <a:cs typeface="Arial" panose="020B0604020202020204" pitchFamily="34" charset="0"/>
              </a:rPr>
              <a:t>类型。</a:t>
            </a:r>
          </a:p>
          <a:p>
            <a:pPr lvl="1">
              <a:lnSpc>
                <a:spcPct val="150000"/>
              </a:lnSpc>
            </a:pPr>
            <a:r>
              <a:rPr lang="en-US" altLang="zh-CN" sz="1900" b="0" dirty="0">
                <a:cs typeface="Arial" panose="020B0604020202020204" pitchFamily="34" charset="0"/>
              </a:rPr>
              <a:t>ROW</a:t>
            </a:r>
            <a:r>
              <a:rPr lang="zh-CN" altLang="en-US" sz="1900" b="0" dirty="0">
                <a:cs typeface="Arial" panose="020B0604020202020204" pitchFamily="34" charset="0"/>
              </a:rPr>
              <a:t>类型 </a:t>
            </a:r>
          </a:p>
          <a:p>
            <a:pPr lvl="2">
              <a:lnSpc>
                <a:spcPct val="150000"/>
              </a:lnSpc>
            </a:pPr>
            <a:r>
              <a:rPr lang="zh-CN" altLang="en-US" sz="1900" b="0" dirty="0">
                <a:latin typeface="微软雅黑" panose="020B0503020204020204" pitchFamily="34" charset="-122"/>
                <a:ea typeface="微软雅黑" panose="020B0503020204020204" pitchFamily="34" charset="-122"/>
                <a:cs typeface="Arial" panose="020B0604020202020204" pitchFamily="34" charset="0"/>
              </a:rPr>
              <a:t>由一个或多个任意的数据类型组合而成</a:t>
            </a:r>
          </a:p>
          <a:p>
            <a:pPr marL="228600" lvl="1">
              <a:lnSpc>
                <a:spcPct val="150000"/>
              </a:lnSpc>
              <a:spcBef>
                <a:spcPts val="1000"/>
              </a:spcBef>
              <a:buBlip>
                <a:blip r:embed="rId3"/>
              </a:buBlip>
            </a:pPr>
            <a:r>
              <a:rPr lang="en-US" altLang="zh-CN" sz="2400" dirty="0">
                <a:cs typeface="Arial" panose="020B0604020202020204" pitchFamily="34" charset="0"/>
              </a:rPr>
              <a:t>COLLECTION</a:t>
            </a:r>
            <a:r>
              <a:rPr lang="zh-CN" altLang="en-US" sz="2400" dirty="0">
                <a:cs typeface="Arial" panose="020B0604020202020204" pitchFamily="34" charset="0"/>
              </a:rPr>
              <a:t>类型 </a:t>
            </a:r>
          </a:p>
          <a:p>
            <a:pPr lvl="2">
              <a:lnSpc>
                <a:spcPct val="150000"/>
              </a:lnSpc>
            </a:pP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由一个或多个同样的数据类型组合而成</a:t>
            </a:r>
          </a:p>
          <a:p>
            <a:pPr lvl="2">
              <a:lnSpc>
                <a:spcPct val="150000"/>
              </a:lnSpc>
            </a:pP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包括</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SET</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LIST</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MULTISET</a:t>
            </a:r>
          </a:p>
          <a:p>
            <a:pPr lvl="2">
              <a:lnSpc>
                <a:spcPct val="150000"/>
              </a:lnSpc>
            </a:pP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SET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不允许集合中有重复的数据</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 MULTISET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和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LIST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都允许重复的数据</a:t>
            </a:r>
          </a:p>
          <a:p>
            <a:pPr lvl="2">
              <a:lnSpc>
                <a:spcPct val="150000"/>
              </a:lnSpc>
            </a:pP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COLLECTION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不允许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Null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元素，所以在定义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COLLECTION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时必须指定 </a:t>
            </a:r>
            <a:r>
              <a:rPr lang="en-US" altLang="zh-CN"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NOT NULL </a:t>
            </a:r>
            <a:r>
              <a:rPr lang="zh-CN" altLang="en-US" sz="1900" spc="1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约束。</a:t>
            </a:r>
          </a:p>
          <a:p>
            <a:pPr lvl="2">
              <a:lnSpc>
                <a:spcPct val="125000"/>
              </a:lnSpc>
            </a:pPr>
            <a:endParaRPr lang="en-US" altLang="zh-CN" dirty="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zh-CN" altLang="en-US" dirty="0">
                <a:cs typeface="Arial" panose="020B0604020202020204" pitchFamily="34" charset="0"/>
              </a:rPr>
              <a:t>扩展数据类型 </a:t>
            </a:r>
            <a:r>
              <a:rPr lang="en-US" altLang="zh-CN" dirty="0">
                <a:cs typeface="Arial" panose="020B0604020202020204" pitchFamily="34" charset="0"/>
              </a:rPr>
              <a:t>– </a:t>
            </a:r>
            <a:r>
              <a:rPr lang="zh-CN" altLang="en-US" dirty="0">
                <a:cs typeface="Arial" panose="020B0604020202020204" pitchFamily="34" charset="0"/>
              </a:rPr>
              <a:t>复合数据类型的示例</a:t>
            </a:r>
          </a:p>
        </p:txBody>
      </p:sp>
      <p:sp>
        <p:nvSpPr>
          <p:cNvPr id="219139" name="AutoShape 3"/>
          <p:cNvSpPr>
            <a:spLocks noChangeArrowheads="1"/>
          </p:cNvSpPr>
          <p:nvPr/>
        </p:nvSpPr>
        <p:spPr bwMode="black">
          <a:xfrm>
            <a:off x="2011972" y="1525703"/>
            <a:ext cx="7734300" cy="4417897"/>
          </a:xfrm>
          <a:prstGeom prst="roundRect">
            <a:avLst>
              <a:gd name="adj" fmla="val 6163"/>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25000"/>
              </a:lnSpc>
            </a:pPr>
            <a:endParaRPr lang="en-US" altLang="zh-CN" sz="1600" dirty="0"/>
          </a:p>
          <a:p>
            <a:pPr eaLnBrk="1" hangingPunct="1">
              <a:lnSpc>
                <a:spcPct val="125000"/>
              </a:lnSpc>
            </a:pPr>
            <a:r>
              <a:rPr lang="en-US" altLang="zh-CN" sz="1600" dirty="0"/>
              <a:t>CREATE TABLE customer </a:t>
            </a:r>
          </a:p>
          <a:p>
            <a:pPr eaLnBrk="1" hangingPunct="1">
              <a:lnSpc>
                <a:spcPct val="125000"/>
              </a:lnSpc>
            </a:pPr>
            <a:r>
              <a:rPr lang="en-US" altLang="zh-CN" sz="1600" dirty="0"/>
              <a:t>( inx  serial not null,  </a:t>
            </a:r>
          </a:p>
          <a:p>
            <a:pPr eaLnBrk="1" hangingPunct="1">
              <a:lnSpc>
                <a:spcPct val="125000"/>
              </a:lnSpc>
            </a:pPr>
            <a:r>
              <a:rPr lang="en-US" altLang="zh-CN" sz="1600" dirty="0"/>
              <a:t>  info  ROW( sname CHAR(10),iage int),   </a:t>
            </a:r>
          </a:p>
          <a:p>
            <a:pPr eaLnBrk="1" hangingPunct="1">
              <a:lnSpc>
                <a:spcPct val="125000"/>
              </a:lnSpc>
            </a:pPr>
            <a:r>
              <a:rPr lang="en-US" altLang="zh-CN" sz="1600" dirty="0"/>
              <a:t>  interest set(char(20) not null),</a:t>
            </a:r>
          </a:p>
          <a:p>
            <a:pPr eaLnBrk="1" hangingPunct="1">
              <a:lnSpc>
                <a:spcPct val="125000"/>
              </a:lnSpc>
            </a:pPr>
            <a:r>
              <a:rPr lang="en-US" altLang="zh-CN" sz="1600" dirty="0"/>
              <a:t>  bz set(row(s_bz  char(10),i_bz  int ) not null)</a:t>
            </a:r>
          </a:p>
          <a:p>
            <a:pPr eaLnBrk="1" hangingPunct="1">
              <a:lnSpc>
                <a:spcPct val="125000"/>
              </a:lnSpc>
            </a:pPr>
            <a:r>
              <a:rPr lang="en-US" altLang="zh-CN" sz="1600" dirty="0"/>
              <a:t>); </a:t>
            </a:r>
          </a:p>
          <a:p>
            <a:pPr eaLnBrk="1" hangingPunct="1">
              <a:lnSpc>
                <a:spcPct val="125000"/>
              </a:lnSpc>
            </a:pPr>
            <a:endParaRPr lang="en-US" altLang="zh-CN" sz="1600" dirty="0"/>
          </a:p>
          <a:p>
            <a:pPr eaLnBrk="1" hangingPunct="1">
              <a:lnSpc>
                <a:spcPct val="125000"/>
              </a:lnSpc>
            </a:pPr>
            <a:r>
              <a:rPr lang="en-US" altLang="zh-CN" sz="1600" dirty="0"/>
              <a:t> insert into customer (info,interest,bz) </a:t>
            </a:r>
          </a:p>
          <a:p>
            <a:pPr eaLnBrk="1" hangingPunct="1">
              <a:lnSpc>
                <a:spcPct val="125000"/>
              </a:lnSpc>
            </a:pPr>
            <a:r>
              <a:rPr lang="en-US" altLang="zh-CN" sz="1600" dirty="0"/>
              <a:t> values (row('张三',20),set{'</a:t>
            </a:r>
            <a:r>
              <a:rPr lang="zh-CN" altLang="en-US" sz="1600" dirty="0"/>
              <a:t>音乐</a:t>
            </a:r>
            <a:r>
              <a:rPr lang="en-US" altLang="zh-CN" sz="1600" dirty="0"/>
              <a:t>','</a:t>
            </a:r>
            <a:r>
              <a:rPr lang="zh-CN" altLang="en-US" sz="1600" dirty="0"/>
              <a:t>足球</a:t>
            </a:r>
            <a:r>
              <a:rPr lang="en-US" altLang="zh-CN" sz="1600" dirty="0"/>
              <a:t>','</a:t>
            </a:r>
            <a:r>
              <a:rPr lang="zh-CN" altLang="en-US" sz="1600" dirty="0"/>
              <a:t>旅行</a:t>
            </a:r>
            <a:r>
              <a:rPr lang="en-US" altLang="zh-CN" sz="1600" dirty="0"/>
              <a:t>'},set{row('xxx',1),row('xxx',2)});</a:t>
            </a:r>
          </a:p>
          <a:p>
            <a:pPr eaLnBrk="1" hangingPunct="1">
              <a:lnSpc>
                <a:spcPct val="125000"/>
              </a:lnSpc>
            </a:pPr>
            <a:endParaRPr lang="en-US" altLang="zh-CN" sz="1600" dirty="0"/>
          </a:p>
          <a:p>
            <a:pPr eaLnBrk="1" hangingPunct="1">
              <a:lnSpc>
                <a:spcPct val="125000"/>
              </a:lnSpc>
            </a:pPr>
            <a:r>
              <a:rPr lang="en-US" altLang="zh-CN" sz="1600" dirty="0"/>
              <a:t>update customer set info=row('</a:t>
            </a:r>
            <a:r>
              <a:rPr lang="zh-CN" altLang="en-US" sz="1600" dirty="0"/>
              <a:t>李四</a:t>
            </a:r>
            <a:r>
              <a:rPr lang="en-US" altLang="zh-CN" sz="1600" dirty="0"/>
              <a:t>',20) where inx=1;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27"/>
          <p:cNvSpPr>
            <a:spLocks noGrp="1"/>
          </p:cNvSpPr>
          <p:nvPr>
            <p:ph type="title"/>
          </p:nvPr>
        </p:nvSpPr>
        <p:spPr/>
        <p:txBody>
          <a:bodyPr/>
          <a:lstStyle/>
          <a:p>
            <a:r>
              <a:rPr lang="zh-CN" altLang="en-US" dirty="0"/>
              <a:t>概述</a:t>
            </a:r>
          </a:p>
        </p:txBody>
      </p:sp>
      <p:sp>
        <p:nvSpPr>
          <p:cNvPr id="2" name="圆角矩形 1"/>
          <p:cNvSpPr/>
          <p:nvPr/>
        </p:nvSpPr>
        <p:spPr>
          <a:xfrm>
            <a:off x="3672840" y="1917065"/>
            <a:ext cx="4419600" cy="88615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lang="en-US" altLang="en-US" sz="2000" b="1" dirty="0"/>
              <a:t> GBase 8s   </a:t>
            </a:r>
            <a:r>
              <a:rPr lang="zh-CN" altLang="en-US" sz="2000" b="1" dirty="0"/>
              <a:t>支持的数据库对象操作</a:t>
            </a:r>
          </a:p>
          <a:p>
            <a:pPr marL="119380" indent="-119380" algn="ctr">
              <a:lnSpc>
                <a:spcPct val="90000"/>
              </a:lnSpc>
              <a:spcBef>
                <a:spcPct val="50000"/>
              </a:spcBef>
              <a:buClr>
                <a:schemeClr val="accent1"/>
              </a:buClr>
            </a:pPr>
            <a:r>
              <a:rPr lang="en-US" altLang="zh-CN" sz="2000" b="1" dirty="0"/>
              <a:t>(</a:t>
            </a:r>
            <a:r>
              <a:rPr lang="en-US" altLang="zh-CN" sz="2000" b="1" dirty="0" err="1"/>
              <a:t>sql</a:t>
            </a:r>
            <a:r>
              <a:rPr lang="zh-CN" altLang="en-US" sz="2000" b="1" dirty="0"/>
              <a:t>遵循</a:t>
            </a:r>
            <a:r>
              <a:rPr lang="en-US" altLang="zh-CN" sz="2000" b="1" dirty="0"/>
              <a:t>SQL92)</a:t>
            </a:r>
          </a:p>
        </p:txBody>
      </p:sp>
      <p:cxnSp>
        <p:nvCxnSpPr>
          <p:cNvPr id="3" name="直接连接符 2"/>
          <p:cNvCxnSpPr>
            <a:stCxn id="2" idx="2"/>
          </p:cNvCxnSpPr>
          <p:nvPr/>
        </p:nvCxnSpPr>
        <p:spPr>
          <a:xfrm flipH="1">
            <a:off x="5880100" y="2803525"/>
            <a:ext cx="2540" cy="47371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圆角矩形 4"/>
          <p:cNvSpPr/>
          <p:nvPr/>
        </p:nvSpPr>
        <p:spPr>
          <a:xfrm>
            <a:off x="1685290" y="4077335"/>
            <a:ext cx="895350" cy="3786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dirty="0">
                <a:ln>
                  <a:noFill/>
                </a:ln>
                <a:effectLst/>
                <a:latin typeface="Arial" panose="020B0604020202020204" pitchFamily="34" charset="0"/>
                <a:ea typeface="宋体" panose="02010600030101010101" pitchFamily="2" charset="-122"/>
              </a:rPr>
              <a:t>表</a:t>
            </a:r>
            <a:r>
              <a:rPr lang="zh-CN" altLang="en-US" sz="1600" dirty="0"/>
              <a:t>  </a:t>
            </a:r>
          </a:p>
        </p:txBody>
      </p:sp>
      <p:sp>
        <p:nvSpPr>
          <p:cNvPr id="6" name="圆角矩形 5"/>
          <p:cNvSpPr/>
          <p:nvPr/>
        </p:nvSpPr>
        <p:spPr>
          <a:xfrm>
            <a:off x="2784476" y="4077335"/>
            <a:ext cx="888365" cy="3786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dirty="0">
                <a:ln>
                  <a:noFill/>
                </a:ln>
                <a:effectLst/>
                <a:latin typeface="Arial" panose="020B0604020202020204" pitchFamily="34" charset="0"/>
                <a:ea typeface="宋体" panose="02010600030101010101" pitchFamily="2" charset="-122"/>
              </a:rPr>
              <a:t>索引</a:t>
            </a:r>
            <a:endParaRPr lang="zh-CN" altLang="en-US" sz="1600" dirty="0"/>
          </a:p>
        </p:txBody>
      </p:sp>
      <p:sp>
        <p:nvSpPr>
          <p:cNvPr id="7" name="圆角矩形 6"/>
          <p:cNvSpPr/>
          <p:nvPr/>
        </p:nvSpPr>
        <p:spPr>
          <a:xfrm>
            <a:off x="6806565" y="4093845"/>
            <a:ext cx="855980" cy="3786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函数</a:t>
            </a:r>
            <a:endParaRPr lang="zh-CN" altLang="en-US" sz="1600"/>
          </a:p>
        </p:txBody>
      </p:sp>
      <p:sp>
        <p:nvSpPr>
          <p:cNvPr id="8" name="圆角矩形 7"/>
          <p:cNvSpPr/>
          <p:nvPr/>
        </p:nvSpPr>
        <p:spPr>
          <a:xfrm>
            <a:off x="3844290" y="4080510"/>
            <a:ext cx="763270" cy="3786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dirty="0">
                <a:ln>
                  <a:noFill/>
                </a:ln>
                <a:effectLst/>
                <a:latin typeface="Arial" panose="020B0604020202020204" pitchFamily="34" charset="0"/>
                <a:ea typeface="宋体" panose="02010600030101010101" pitchFamily="2" charset="-122"/>
              </a:rPr>
              <a:t>视图</a:t>
            </a:r>
            <a:endParaRPr lang="zh-CN" altLang="en-US" sz="1600" dirty="0"/>
          </a:p>
        </p:txBody>
      </p:sp>
      <p:sp>
        <p:nvSpPr>
          <p:cNvPr id="9" name="圆角矩形 8"/>
          <p:cNvSpPr/>
          <p:nvPr/>
        </p:nvSpPr>
        <p:spPr>
          <a:xfrm>
            <a:off x="7926070" y="4077336"/>
            <a:ext cx="740410" cy="800679"/>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触发</a:t>
            </a:r>
          </a:p>
          <a:p>
            <a:pPr marL="119380" indent="-119380" algn="ctr">
              <a:lnSpc>
                <a:spcPct val="9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器</a:t>
            </a:r>
            <a:endParaRPr lang="zh-CN" altLang="en-US" sz="1600"/>
          </a:p>
        </p:txBody>
      </p:sp>
      <p:sp>
        <p:nvSpPr>
          <p:cNvPr id="10" name="圆角矩形 9"/>
          <p:cNvSpPr/>
          <p:nvPr/>
        </p:nvSpPr>
        <p:spPr>
          <a:xfrm>
            <a:off x="4904105" y="4060826"/>
            <a:ext cx="750570" cy="766063"/>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8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存储</a:t>
            </a:r>
          </a:p>
          <a:p>
            <a:pPr marL="119380" indent="-119380">
              <a:lnSpc>
                <a:spcPct val="8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过程 </a:t>
            </a:r>
            <a:endParaRPr lang="zh-CN" altLang="en-US" sz="1600"/>
          </a:p>
        </p:txBody>
      </p:sp>
      <p:sp>
        <p:nvSpPr>
          <p:cNvPr id="11" name="圆角矩形 10"/>
          <p:cNvSpPr/>
          <p:nvPr/>
        </p:nvSpPr>
        <p:spPr>
          <a:xfrm>
            <a:off x="8930006" y="4077335"/>
            <a:ext cx="1664335" cy="3786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用户和权限 </a:t>
            </a:r>
            <a:endParaRPr lang="zh-CN" altLang="en-US" sz="1600"/>
          </a:p>
        </p:txBody>
      </p:sp>
      <p:cxnSp>
        <p:nvCxnSpPr>
          <p:cNvPr id="18" name="直接连接符 17"/>
          <p:cNvCxnSpPr/>
          <p:nvPr/>
        </p:nvCxnSpPr>
        <p:spPr>
          <a:xfrm>
            <a:off x="2135505" y="3285491"/>
            <a:ext cx="7543800" cy="273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 name="直接连接符 3"/>
          <p:cNvCxnSpPr/>
          <p:nvPr/>
        </p:nvCxnSpPr>
        <p:spPr>
          <a:xfrm flipH="1">
            <a:off x="5273676" y="3255645"/>
            <a:ext cx="12065" cy="8216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a:xfrm>
            <a:off x="7229476" y="3282950"/>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直接连接符 12"/>
          <p:cNvCxnSpPr/>
          <p:nvPr/>
        </p:nvCxnSpPr>
        <p:spPr>
          <a:xfrm>
            <a:off x="8232776" y="3282950"/>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直接连接符 15"/>
          <p:cNvCxnSpPr/>
          <p:nvPr/>
        </p:nvCxnSpPr>
        <p:spPr>
          <a:xfrm>
            <a:off x="9662161" y="3293745"/>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直接连接符 16"/>
          <p:cNvCxnSpPr/>
          <p:nvPr/>
        </p:nvCxnSpPr>
        <p:spPr>
          <a:xfrm>
            <a:off x="4332606" y="3312795"/>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直接连接符 25"/>
          <p:cNvCxnSpPr/>
          <p:nvPr/>
        </p:nvCxnSpPr>
        <p:spPr>
          <a:xfrm>
            <a:off x="3275966" y="3293745"/>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直接连接符 26"/>
          <p:cNvCxnSpPr/>
          <p:nvPr/>
        </p:nvCxnSpPr>
        <p:spPr>
          <a:xfrm>
            <a:off x="2127886" y="3293745"/>
            <a:ext cx="10795" cy="76708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 name="圆角矩形 18"/>
          <p:cNvSpPr/>
          <p:nvPr/>
        </p:nvSpPr>
        <p:spPr>
          <a:xfrm>
            <a:off x="5883275" y="4075430"/>
            <a:ext cx="750570" cy="34804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80000"/>
              </a:lnSpc>
              <a:spcBef>
                <a:spcPct val="50000"/>
              </a:spcBef>
              <a:buClr>
                <a:schemeClr val="accent1"/>
              </a:buClr>
            </a:pPr>
            <a:r>
              <a:rPr kumimoji="0" lang="zh-CN" altLang="en-US" b="1" i="0" u="none" strike="noStrike" cap="none" normalizeH="0" baseline="0">
                <a:ln>
                  <a:noFill/>
                </a:ln>
                <a:effectLst/>
                <a:latin typeface="Arial" panose="020B0604020202020204" pitchFamily="34" charset="0"/>
                <a:ea typeface="宋体" panose="02010600030101010101" pitchFamily="2" charset="-122"/>
              </a:rPr>
              <a:t>序列</a:t>
            </a:r>
            <a:endParaRPr lang="zh-CN" altLang="en-US" sz="1600"/>
          </a:p>
        </p:txBody>
      </p:sp>
      <p:cxnSp>
        <p:nvCxnSpPr>
          <p:cNvPr id="20" name="直接连接符 19"/>
          <p:cNvCxnSpPr>
            <a:endCxn id="19" idx="0"/>
          </p:cNvCxnSpPr>
          <p:nvPr/>
        </p:nvCxnSpPr>
        <p:spPr>
          <a:xfrm flipH="1">
            <a:off x="6258560" y="3308986"/>
            <a:ext cx="5716" cy="76644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zh-CN" altLang="en-US" dirty="0">
                <a:cs typeface="Arial" panose="020B0604020202020204" pitchFamily="34" charset="0"/>
              </a:rPr>
              <a:t>扩展数据类型 </a:t>
            </a:r>
            <a:r>
              <a:rPr lang="en-US" altLang="zh-CN" dirty="0">
                <a:cs typeface="Arial" panose="020B0604020202020204" pitchFamily="34" charset="0"/>
              </a:rPr>
              <a:t>– </a:t>
            </a:r>
            <a:r>
              <a:rPr lang="zh-CN" altLang="en-US" dirty="0">
                <a:cs typeface="Arial" panose="020B0604020202020204" pitchFamily="34" charset="0"/>
              </a:rPr>
              <a:t>复合数据类型的示例</a:t>
            </a:r>
          </a:p>
        </p:txBody>
      </p:sp>
      <p:sp>
        <p:nvSpPr>
          <p:cNvPr id="219139" name="AutoShape 3"/>
          <p:cNvSpPr>
            <a:spLocks noChangeArrowheads="1"/>
          </p:cNvSpPr>
          <p:nvPr/>
        </p:nvSpPr>
        <p:spPr bwMode="black">
          <a:xfrm>
            <a:off x="2147227" y="1886191"/>
            <a:ext cx="7463790" cy="3639820"/>
          </a:xfrm>
          <a:prstGeom prst="roundRect">
            <a:avLst>
              <a:gd name="adj" fmla="val 5792"/>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25000"/>
              </a:lnSpc>
            </a:pPr>
            <a:endParaRPr lang="en-US" altLang="zh-CN" sz="1600" dirty="0"/>
          </a:p>
          <a:p>
            <a:pPr eaLnBrk="1" hangingPunct="1">
              <a:lnSpc>
                <a:spcPct val="125000"/>
              </a:lnSpc>
            </a:pPr>
            <a:endParaRPr lang="en-US" altLang="zh-CN" sz="1600" dirty="0"/>
          </a:p>
          <a:p>
            <a:pPr eaLnBrk="1" hangingPunct="1">
              <a:lnSpc>
                <a:spcPct val="125000"/>
              </a:lnSpc>
            </a:pPr>
            <a:r>
              <a:rPr lang="en-US" altLang="zh-CN" sz="1600" dirty="0"/>
              <a:t>&gt; select * from customer;</a:t>
            </a:r>
          </a:p>
          <a:p>
            <a:pPr eaLnBrk="1" hangingPunct="1">
              <a:lnSpc>
                <a:spcPct val="125000"/>
              </a:lnSpc>
            </a:pPr>
            <a:endParaRPr lang="en-US" altLang="zh-CN" sz="1600" dirty="0"/>
          </a:p>
          <a:p>
            <a:pPr eaLnBrk="1" hangingPunct="1">
              <a:lnSpc>
                <a:spcPct val="125000"/>
              </a:lnSpc>
            </a:pPr>
            <a:endParaRPr lang="en-US" altLang="zh-CN" sz="1600" dirty="0"/>
          </a:p>
          <a:p>
            <a:pPr eaLnBrk="1" hangingPunct="1">
              <a:lnSpc>
                <a:spcPct val="125000"/>
              </a:lnSpc>
            </a:pPr>
            <a:r>
              <a:rPr lang="en-US" altLang="zh-CN" sz="1600" dirty="0"/>
              <a:t>inx       1</a:t>
            </a:r>
          </a:p>
          <a:p>
            <a:pPr eaLnBrk="1" hangingPunct="1">
              <a:lnSpc>
                <a:spcPct val="125000"/>
              </a:lnSpc>
            </a:pPr>
            <a:r>
              <a:rPr lang="en-US" altLang="zh-CN" sz="1600" dirty="0"/>
              <a:t>info      ROW('李四    ',20       ) </a:t>
            </a:r>
          </a:p>
          <a:p>
            <a:pPr eaLnBrk="1" hangingPunct="1">
              <a:lnSpc>
                <a:spcPct val="125000"/>
              </a:lnSpc>
            </a:pPr>
            <a:r>
              <a:rPr lang="en-US" altLang="zh-CN" sz="1600" dirty="0"/>
              <a:t>interest  SET{'音乐    ','足球   ','旅行   '} </a:t>
            </a:r>
          </a:p>
          <a:p>
            <a:pPr eaLnBrk="1" hangingPunct="1">
              <a:lnSpc>
                <a:spcPct val="125000"/>
              </a:lnSpc>
            </a:pPr>
            <a:r>
              <a:rPr lang="en-US" altLang="zh-CN" sz="1600" dirty="0"/>
              <a:t>bz        SET{ROW('xxx       ',1          ),ROW('xxx       ',2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4401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4401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0574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0574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15525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334260"/>
            <a:ext cx="7223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334260"/>
            <a:ext cx="45704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2952750"/>
            <a:ext cx="7223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2952750"/>
            <a:ext cx="45704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4478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2283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2283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38481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38481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3432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1224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1224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47332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47332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2284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155969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 数据类型</a:t>
            </a:r>
          </a:p>
        </p:txBody>
      </p:sp>
      <p:sp>
        <p:nvSpPr>
          <p:cNvPr id="25" name="文本框 55"/>
          <p:cNvSpPr txBox="1">
            <a:spLocks noChangeArrowheads="1"/>
          </p:cNvSpPr>
          <p:nvPr/>
        </p:nvSpPr>
        <p:spPr bwMode="auto">
          <a:xfrm>
            <a:off x="4378960" y="244488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数据库用户管理</a:t>
            </a:r>
          </a:p>
        </p:txBody>
      </p:sp>
      <p:sp>
        <p:nvSpPr>
          <p:cNvPr id="26" name="文本框 55"/>
          <p:cNvSpPr txBox="1">
            <a:spLocks noChangeArrowheads="1"/>
          </p:cNvSpPr>
          <p:nvPr/>
        </p:nvSpPr>
        <p:spPr bwMode="auto">
          <a:xfrm>
            <a:off x="4378960" y="33505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DDL</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27" name="文本框 55"/>
          <p:cNvSpPr txBox="1">
            <a:spLocks noChangeArrowheads="1"/>
          </p:cNvSpPr>
          <p:nvPr/>
        </p:nvSpPr>
        <p:spPr bwMode="auto">
          <a:xfrm>
            <a:off x="4378960" y="422553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DML&amp;DQL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zh-CN" altLang="en-US" dirty="0"/>
              <a:t>系统数据库</a:t>
            </a:r>
          </a:p>
        </p:txBody>
      </p:sp>
      <p:sp>
        <p:nvSpPr>
          <p:cNvPr id="353283" name="Rectangle 3"/>
          <p:cNvSpPr>
            <a:spLocks noGrp="1" noChangeArrowheads="1"/>
          </p:cNvSpPr>
          <p:nvPr>
            <p:ph type="body" sz="quarter" idx="10"/>
          </p:nvPr>
        </p:nvSpPr>
        <p:spPr>
          <a:xfrm>
            <a:off x="755650" y="1138146"/>
            <a:ext cx="10718800" cy="4888767"/>
          </a:xfrm>
        </p:spPr>
        <p:txBody>
          <a:bodyPr>
            <a:normAutofit/>
          </a:bodyPr>
          <a:lstStyle/>
          <a:p>
            <a:pPr>
              <a:lnSpc>
                <a:spcPct val="150000"/>
              </a:lnSpc>
            </a:pPr>
            <a:r>
              <a:rPr lang="en-US" altLang="zh-CN" b="1" dirty="0">
                <a:sym typeface="+mn-ea"/>
              </a:rPr>
              <a:t>sysadmin</a:t>
            </a:r>
            <a:r>
              <a:rPr lang="zh-CN" altLang="en-US" b="1" dirty="0">
                <a:sym typeface="+mn-ea"/>
              </a:rPr>
              <a:t>，</a:t>
            </a:r>
            <a:r>
              <a:rPr lang="en-US" altLang="zh-CN" b="1" dirty="0">
                <a:sym typeface="+mn-ea"/>
              </a:rPr>
              <a:t>sysmaster</a:t>
            </a:r>
            <a:r>
              <a:rPr lang="zh-CN" altLang="en-US" b="1" dirty="0">
                <a:sym typeface="+mn-ea"/>
              </a:rPr>
              <a:t>，</a:t>
            </a:r>
            <a:r>
              <a:rPr lang="en-US" altLang="zh-CN" b="1" dirty="0">
                <a:sym typeface="+mn-ea"/>
              </a:rPr>
              <a:t>sysuser</a:t>
            </a:r>
            <a:r>
              <a:rPr lang="zh-CN" altLang="en-US" b="1" dirty="0">
                <a:sym typeface="+mn-ea"/>
              </a:rPr>
              <a:t>，</a:t>
            </a:r>
            <a:r>
              <a:rPr lang="en-US" altLang="zh-CN" b="1" dirty="0">
                <a:sym typeface="+mn-ea"/>
              </a:rPr>
              <a:t>sysutils</a:t>
            </a:r>
            <a:r>
              <a:rPr lang="zh-CN" altLang="en-US" dirty="0">
                <a:sym typeface="+mn-ea"/>
              </a:rPr>
              <a:t>是系统自带数据库。</a:t>
            </a:r>
            <a:endParaRPr lang="zh-CN" altLang="en-US" sz="1600" dirty="0">
              <a:latin typeface="微软雅黑" panose="020B0503020204020204" pitchFamily="34" charset="-122"/>
              <a:ea typeface="微软雅黑" panose="020B0503020204020204" pitchFamily="34" charset="-122"/>
            </a:endParaRPr>
          </a:p>
          <a:p>
            <a:pPr lvl="1"/>
            <a:r>
              <a:rPr lang="en-US" altLang="zh-CN" dirty="0">
                <a:solidFill>
                  <a:schemeClr val="accent1"/>
                </a:solidFill>
              </a:rPr>
              <a:t>sys</a:t>
            </a:r>
            <a:r>
              <a:rPr lang="zh-CN" altLang="en-US" dirty="0">
                <a:solidFill>
                  <a:schemeClr val="accent1"/>
                </a:solidFill>
                <a:sym typeface="+mn-ea"/>
              </a:rPr>
              <a:t>master </a:t>
            </a:r>
            <a:r>
              <a:rPr lang="zh-CN" altLang="en-US" dirty="0">
                <a:sym typeface="+mn-ea"/>
              </a:rPr>
              <a:t>是最重要的系统数据库，该数据库保存实例 (Instance)级别的系统信    息，如实例运行的总体信息，所有的表等。</a:t>
            </a:r>
            <a:endParaRPr lang="en-US" altLang="zh-CN" dirty="0"/>
          </a:p>
          <a:p>
            <a:pPr lvl="1"/>
            <a:r>
              <a:rPr lang="en-US" dirty="0">
                <a:solidFill>
                  <a:schemeClr val="accent1"/>
                </a:solidFill>
              </a:rPr>
              <a:t>sysa</a:t>
            </a:r>
            <a:r>
              <a:rPr lang="zh-CN" altLang="en-US" dirty="0">
                <a:solidFill>
                  <a:schemeClr val="accent1"/>
                </a:solidFill>
                <a:sym typeface="+mn-ea"/>
              </a:rPr>
              <a:t>dmin </a:t>
            </a:r>
            <a:r>
              <a:rPr lang="zh-CN" altLang="en-US" dirty="0">
                <a:sym typeface="+mn-ea"/>
              </a:rPr>
              <a:t>是一个管理系统数据库，主要用来管理</a:t>
            </a:r>
            <a:r>
              <a:rPr lang="en-US" altLang="zh-CN" dirty="0">
                <a:sym typeface="+mn-ea"/>
              </a:rPr>
              <a:t>GBase 8s</a:t>
            </a:r>
            <a:r>
              <a:rPr lang="zh-CN" altLang="en-US" dirty="0">
                <a:sym typeface="+mn-ea"/>
              </a:rPr>
              <a:t>系统管理相关的信息、</a:t>
            </a:r>
            <a:endParaRPr lang="en-US" dirty="0"/>
          </a:p>
          <a:p>
            <a:pPr marL="0" indent="0">
              <a:lnSpc>
                <a:spcPct val="150000"/>
              </a:lnSpc>
              <a:buNone/>
            </a:pPr>
            <a:endParaRPr lang="en-US" altLang="zh-CN" dirty="0"/>
          </a:p>
        </p:txBody>
      </p:sp>
      <p:graphicFrame>
        <p:nvGraphicFramePr>
          <p:cNvPr id="10" name="表格 9"/>
          <p:cNvGraphicFramePr>
            <a:graphicFrameLocks noGrp="1"/>
          </p:cNvGraphicFramePr>
          <p:nvPr/>
        </p:nvGraphicFramePr>
        <p:xfrm>
          <a:off x="1525161" y="2836933"/>
          <a:ext cx="3706495" cy="3469640"/>
        </p:xfrm>
        <a:graphic>
          <a:graphicData uri="http://schemas.openxmlformats.org/drawingml/2006/table">
            <a:tbl>
              <a:tblPr firstRow="1" bandRow="1">
                <a:tableStyleId>{5C22544A-7EE6-4342-B048-85BDC9FD1C3A}</a:tableStyleId>
              </a:tblPr>
              <a:tblGrid>
                <a:gridCol w="1226185">
                  <a:extLst>
                    <a:ext uri="{9D8B030D-6E8A-4147-A177-3AD203B41FA5}">
                      <a16:colId xmlns:a16="http://schemas.microsoft.com/office/drawing/2014/main" val="20000"/>
                    </a:ext>
                  </a:extLst>
                </a:gridCol>
                <a:gridCol w="2480310">
                  <a:extLst>
                    <a:ext uri="{9D8B030D-6E8A-4147-A177-3AD203B41FA5}">
                      <a16:colId xmlns:a16="http://schemas.microsoft.com/office/drawing/2014/main" val="20001"/>
                    </a:ext>
                  </a:extLst>
                </a:gridCol>
              </a:tblGrid>
              <a:tr h="243840">
                <a:tc>
                  <a:txBody>
                    <a:bodyPr/>
                    <a:lstStyle/>
                    <a:p>
                      <a:pPr algn="ctr">
                        <a:buNone/>
                      </a:pPr>
                      <a:r>
                        <a:rPr lang="zh-CN" altLang="en-US" sz="1000" dirty="0">
                          <a:solidFill>
                            <a:schemeClr val="tx1"/>
                          </a:solidFill>
                        </a:rPr>
                        <a:t>表名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zh-CN" altLang="en-US" sz="1000" dirty="0">
                          <a:solidFill>
                            <a:schemeClr val="tx1"/>
                          </a:solidFill>
                          <a:ea typeface="宋体" panose="02010600030101010101" pitchFamily="2" charset="-122"/>
                        </a:rPr>
                        <a:t>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54635">
                <a:tc>
                  <a:txBody>
                    <a:bodyPr/>
                    <a:lstStyle/>
                    <a:p>
                      <a:pPr algn="ctr">
                        <a:buNone/>
                      </a:pPr>
                      <a:r>
                        <a:rPr lang="en-US" altLang="zh-CN" sz="1000" dirty="0">
                          <a:solidFill>
                            <a:schemeClr val="tx1"/>
                          </a:solidFill>
                        </a:rPr>
                        <a:t>sysconfig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服务器配置参数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3840">
                <a:tc>
                  <a:txBody>
                    <a:bodyPr/>
                    <a:lstStyle/>
                    <a:p>
                      <a:pPr algn="ctr">
                        <a:buNone/>
                      </a:pPr>
                      <a:r>
                        <a:rPr lang="en-US" altLang="zh-CN" sz="1000" dirty="0">
                          <a:solidFill>
                            <a:schemeClr val="tx1"/>
                          </a:solidFill>
                        </a:rPr>
                        <a:t>sysprofile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000" dirty="0">
                          <a:solidFill>
                            <a:schemeClr val="tx1"/>
                          </a:solidFill>
                        </a:rPr>
                        <a:t>服务器统计信息 </a:t>
                      </a:r>
                      <a:r>
                        <a:rPr lang="zh-CN" altLang="en-US" sz="1000" dirty="0">
                          <a:solidFill>
                            <a:schemeClr val="tx1"/>
                          </a:solidFill>
                          <a:ea typeface="宋体" panose="02010600030101010101" pitchFamily="2" charset="-122"/>
                        </a:rPr>
                        <a:t>（</a:t>
                      </a:r>
                      <a:r>
                        <a:rPr lang="en-US" altLang="zh-CN" sz="1000" dirty="0">
                          <a:solidFill>
                            <a:schemeClr val="tx1"/>
                          </a:solidFill>
                        </a:rPr>
                        <a:t>onstat -p</a:t>
                      </a:r>
                      <a:r>
                        <a:rPr lang="zh-CN" altLang="en-US" sz="1000" dirty="0">
                          <a:solidFill>
                            <a:schemeClr val="tx1"/>
                          </a:solidFill>
                          <a:ea typeface="宋体" panose="02010600030101010101" pitchFamily="2"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3840">
                <a:tc>
                  <a:txBody>
                    <a:bodyPr/>
                    <a:lstStyle/>
                    <a:p>
                      <a:pPr algn="ctr">
                        <a:buNone/>
                      </a:pPr>
                      <a:r>
                        <a:rPr lang="en-US" altLang="zh-CN" sz="1000" dirty="0">
                          <a:solidFill>
                            <a:schemeClr val="tx1"/>
                          </a:solidFill>
                        </a:rPr>
                        <a:t>syslog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日志信息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840">
                <a:tc>
                  <a:txBody>
                    <a:bodyPr/>
                    <a:lstStyle/>
                    <a:p>
                      <a:pPr algn="ctr">
                        <a:buNone/>
                      </a:pPr>
                      <a:r>
                        <a:rPr lang="en-US" altLang="zh-CN" sz="1000" dirty="0">
                          <a:solidFill>
                            <a:schemeClr val="tx1"/>
                          </a:solidFill>
                        </a:rPr>
                        <a:t>sysvpprof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虚拟处理器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7175">
                <a:tc>
                  <a:txBody>
                    <a:bodyPr/>
                    <a:lstStyle/>
                    <a:p>
                      <a:pPr algn="ctr">
                        <a:buNone/>
                      </a:pPr>
                      <a:r>
                        <a:rPr lang="en-US" altLang="zh-CN" sz="1000" dirty="0">
                          <a:solidFill>
                            <a:schemeClr val="tx1"/>
                          </a:solidFill>
                        </a:rPr>
                        <a:t>sysdbspaces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数据空间信息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3840">
                <a:tc>
                  <a:txBody>
                    <a:bodyPr/>
                    <a:lstStyle/>
                    <a:p>
                      <a:pPr algn="ctr">
                        <a:buNone/>
                      </a:pPr>
                      <a:r>
                        <a:rPr lang="en-US" altLang="zh-CN" sz="1000" dirty="0">
                          <a:solidFill>
                            <a:schemeClr val="tx1"/>
                          </a:solidFill>
                        </a:rPr>
                        <a:t>syschunks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数据文件信息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295">
                <a:tc>
                  <a:txBody>
                    <a:bodyPr/>
                    <a:lstStyle/>
                    <a:p>
                      <a:pPr algn="ctr">
                        <a:buNone/>
                      </a:pPr>
                      <a:r>
                        <a:rPr lang="en-US" altLang="zh-CN" sz="1000" dirty="0">
                          <a:solidFill>
                            <a:schemeClr val="tx1"/>
                          </a:solidFill>
                        </a:rPr>
                        <a:t>sysdatabases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数据库信息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1295">
                <a:tc>
                  <a:txBody>
                    <a:bodyPr/>
                    <a:lstStyle/>
                    <a:p>
                      <a:pPr algn="ctr">
                        <a:buNone/>
                      </a:pPr>
                      <a:r>
                        <a:rPr lang="en-US" altLang="zh-CN" sz="1000" dirty="0">
                          <a:solidFill>
                            <a:schemeClr val="tx1"/>
                          </a:solidFill>
                        </a:rPr>
                        <a:t>systabnames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数据库中的表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3840">
                <a:tc>
                  <a:txBody>
                    <a:bodyPr/>
                    <a:lstStyle/>
                    <a:p>
                      <a:pPr algn="ctr">
                        <a:buNone/>
                      </a:pPr>
                      <a:r>
                        <a:rPr lang="en-US" altLang="zh-CN" sz="1000" dirty="0">
                          <a:solidFill>
                            <a:schemeClr val="tx1"/>
                          </a:solidFill>
                        </a:rPr>
                        <a:t>sysextents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表所占区域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3840">
                <a:tc>
                  <a:txBody>
                    <a:bodyPr/>
                    <a:lstStyle/>
                    <a:p>
                      <a:pPr algn="ctr">
                        <a:buNone/>
                      </a:pPr>
                      <a:r>
                        <a:rPr lang="en-US" altLang="zh-CN" sz="1000" dirty="0">
                          <a:solidFill>
                            <a:schemeClr val="tx1"/>
                          </a:solidFill>
                        </a:rPr>
                        <a:t>sysptprof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表的</a:t>
                      </a:r>
                      <a:r>
                        <a:rPr lang="en-US" altLang="zh-CN" sz="1000" dirty="0">
                          <a:solidFill>
                            <a:schemeClr val="tx1"/>
                          </a:solidFill>
                          <a:ea typeface="宋体" panose="02010600030101010101" pitchFamily="2" charset="-122"/>
                        </a:rPr>
                        <a:t>i/o</a:t>
                      </a:r>
                      <a:r>
                        <a:rPr lang="zh-CN" altLang="zh-CN" sz="1000" dirty="0">
                          <a:solidFill>
                            <a:schemeClr val="tx1"/>
                          </a:solidFill>
                          <a:ea typeface="宋体" panose="02010600030101010101" pitchFamily="2" charset="-122"/>
                        </a:rPr>
                        <a:t>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5590">
                <a:tc>
                  <a:txBody>
                    <a:bodyPr/>
                    <a:lstStyle/>
                    <a:p>
                      <a:pPr algn="ctr">
                        <a:buNone/>
                      </a:pPr>
                      <a:r>
                        <a:rPr lang="en-US" altLang="zh-CN" sz="1000" dirty="0">
                          <a:solidFill>
                            <a:schemeClr val="tx1"/>
                          </a:solidFill>
                        </a:rPr>
                        <a:t>syssessions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连接会话信息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3840">
                <a:tc>
                  <a:txBody>
                    <a:bodyPr/>
                    <a:lstStyle/>
                    <a:p>
                      <a:pPr algn="ctr">
                        <a:buNone/>
                      </a:pPr>
                      <a:r>
                        <a:rPr lang="en-US" altLang="zh-CN" sz="1000" dirty="0">
                          <a:solidFill>
                            <a:schemeClr val="tx1"/>
                          </a:solidFill>
                        </a:rPr>
                        <a:t>syssesprof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用户统计信息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1295">
                <a:tc>
                  <a:txBody>
                    <a:bodyPr/>
                    <a:lstStyle/>
                    <a:p>
                      <a:pPr algn="ctr">
                        <a:buNone/>
                      </a:pPr>
                      <a:r>
                        <a:rPr lang="en-US" altLang="zh-CN" sz="1000" dirty="0">
                          <a:solidFill>
                            <a:schemeClr val="tx1"/>
                          </a:solidFill>
                        </a:rPr>
                        <a:t>syslocks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000" dirty="0">
                          <a:solidFill>
                            <a:schemeClr val="tx1"/>
                          </a:solidFill>
                          <a:ea typeface="宋体" panose="02010600030101010101" pitchFamily="2" charset="-122"/>
                        </a:rPr>
                        <a:t>用户锁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右箭头 1"/>
          <p:cNvSpPr/>
          <p:nvPr/>
        </p:nvSpPr>
        <p:spPr>
          <a:xfrm>
            <a:off x="5879122" y="4124633"/>
            <a:ext cx="1224280" cy="734939"/>
          </a:xfrm>
          <a:prstGeom prst="rightArrow">
            <a:avLst/>
          </a:prstGeom>
          <a:noFill/>
          <a:ln w="9525" cap="flat" cmpd="sng" algn="ctr">
            <a:solidFill>
              <a:schemeClr val="accent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endParaRPr lang="en-US" altLang="en-US" sz="2000" b="1"/>
          </a:p>
        </p:txBody>
      </p:sp>
      <p:sp>
        <p:nvSpPr>
          <p:cNvPr id="3" name="矩形 2"/>
          <p:cNvSpPr/>
          <p:nvPr/>
        </p:nvSpPr>
        <p:spPr>
          <a:xfrm>
            <a:off x="7279078" y="4259449"/>
            <a:ext cx="2482850" cy="335280"/>
          </a:xfrm>
          <a:prstGeom prst="rect">
            <a:avLst/>
          </a:prstGeom>
          <a:noFill/>
          <a:ln>
            <a:noFill/>
          </a:ln>
        </p:spPr>
        <p:txBody>
          <a:bodyPr wrap="square" rtlCol="0" anchor="t">
            <a:spAutoFit/>
          </a:bodyPr>
          <a:lstStyle/>
          <a:p>
            <a:pPr algn="ctr"/>
            <a:r>
              <a:rPr lang="en-US" altLang="zh-CN" sz="1600" dirty="0" err="1">
                <a:effectLst>
                  <a:outerShdw blurRad="38100" dist="19050" dir="2700000" algn="tl" rotWithShape="0">
                    <a:schemeClr val="dk1">
                      <a:alpha val="40000"/>
                    </a:schemeClr>
                  </a:outerShdw>
                </a:effectLst>
              </a:rPr>
              <a:t>sysmaster</a:t>
            </a:r>
            <a:r>
              <a:rPr lang="zh-CN" altLang="en-US" sz="1600" dirty="0">
                <a:effectLst>
                  <a:outerShdw blurRad="38100" dist="19050" dir="2700000" algn="tl" rotWithShape="0">
                    <a:schemeClr val="dk1">
                      <a:alpha val="40000"/>
                    </a:schemeClr>
                  </a:outerShdw>
                </a:effectLst>
              </a:rPr>
              <a:t>中的常用表</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系统数据库</a:t>
            </a:r>
            <a:r>
              <a:rPr lang="en-US" altLang="zh-CN"/>
              <a:t>--</a:t>
            </a:r>
            <a:r>
              <a:rPr lang="zh-CN" altLang="en-US"/>
              <a:t>查询示例</a:t>
            </a:r>
          </a:p>
        </p:txBody>
      </p:sp>
      <p:sp>
        <p:nvSpPr>
          <p:cNvPr id="353283" name="Rectangle 3"/>
          <p:cNvSpPr>
            <a:spLocks noGrp="1" noChangeArrowheads="1"/>
          </p:cNvSpPr>
          <p:nvPr>
            <p:ph type="body" sz="quarter" idx="10"/>
          </p:nvPr>
        </p:nvSpPr>
        <p:spPr>
          <a:xfrm>
            <a:off x="755650" y="1122380"/>
            <a:ext cx="10718800" cy="4888767"/>
          </a:xfrm>
        </p:spPr>
        <p:txBody>
          <a:bodyPr>
            <a:normAutofit/>
          </a:bodyPr>
          <a:lstStyle/>
          <a:p>
            <a:pPr>
              <a:lnSpc>
                <a:spcPct val="150000"/>
              </a:lnSpc>
            </a:pPr>
            <a:r>
              <a:rPr lang="zh-CN" altLang="en-US" dirty="0">
                <a:sym typeface="+mn-ea"/>
              </a:rPr>
              <a:t>查询当前登录用户，实例名以及数据库名信息。</a:t>
            </a:r>
          </a:p>
          <a:p>
            <a:pPr>
              <a:lnSpc>
                <a:spcPct val="150000"/>
              </a:lnSpc>
            </a:pPr>
            <a:endParaRPr lang="zh-CN" altLang="en-US" dirty="0">
              <a:sym typeface="+mn-ea"/>
            </a:endParaRPr>
          </a:p>
          <a:p>
            <a:pPr>
              <a:lnSpc>
                <a:spcPct val="150000"/>
              </a:lnSpc>
            </a:pPr>
            <a:endParaRPr lang="zh-CN" altLang="en-US" dirty="0">
              <a:sym typeface="+mn-ea"/>
            </a:endParaRPr>
          </a:p>
          <a:p>
            <a:pPr marL="0" indent="0">
              <a:lnSpc>
                <a:spcPct val="150000"/>
              </a:lnSpc>
              <a:buNone/>
            </a:pPr>
            <a:endParaRPr lang="zh-CN" altLang="en-US" dirty="0">
              <a:sym typeface="+mn-ea"/>
            </a:endParaRPr>
          </a:p>
          <a:p>
            <a:pPr>
              <a:lnSpc>
                <a:spcPct val="150000"/>
              </a:lnSpc>
            </a:pPr>
            <a:r>
              <a:rPr lang="zh-CN" altLang="en-US" dirty="0">
                <a:sym typeface="+mn-ea"/>
              </a:rPr>
              <a:t>查询实例中所有数据库名称。</a:t>
            </a:r>
          </a:p>
          <a:p>
            <a:pPr>
              <a:lnSpc>
                <a:spcPct val="150000"/>
              </a:lnSpc>
            </a:pPr>
            <a:endParaRPr lang="zh-CN" altLang="en-US" dirty="0">
              <a:sym typeface="+mn-ea"/>
            </a:endParaRPr>
          </a:p>
          <a:p>
            <a:pPr>
              <a:lnSpc>
                <a:spcPct val="150000"/>
              </a:lnSpc>
            </a:pPr>
            <a:endParaRPr lang="zh-CN" altLang="en-US" dirty="0">
              <a:sym typeface="+mn-ea"/>
            </a:endParaRPr>
          </a:p>
          <a:p>
            <a:pPr>
              <a:lnSpc>
                <a:spcPct val="150000"/>
              </a:lnSpc>
            </a:pPr>
            <a:endParaRPr lang="zh-CN" altLang="en-US" dirty="0">
              <a:sym typeface="+mn-ea"/>
            </a:endParaRPr>
          </a:p>
          <a:p>
            <a:pPr marL="0" indent="0">
              <a:lnSpc>
                <a:spcPct val="150000"/>
              </a:lnSpc>
              <a:buNone/>
            </a:pPr>
            <a:endParaRPr lang="en-US" altLang="zh-CN" dirty="0"/>
          </a:p>
          <a:p>
            <a:pPr marL="0" indent="0">
              <a:lnSpc>
                <a:spcPct val="150000"/>
              </a:lnSpc>
              <a:buNone/>
            </a:pPr>
            <a:endParaRPr lang="en-US" altLang="zh-CN" dirty="0"/>
          </a:p>
        </p:txBody>
      </p:sp>
      <p:sp>
        <p:nvSpPr>
          <p:cNvPr id="219139" name="AutoShape 3"/>
          <p:cNvSpPr>
            <a:spLocks noChangeArrowheads="1"/>
          </p:cNvSpPr>
          <p:nvPr/>
        </p:nvSpPr>
        <p:spPr bwMode="black">
          <a:xfrm>
            <a:off x="935070" y="1709346"/>
            <a:ext cx="7314565" cy="2046605"/>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25000"/>
              </a:lnSpc>
            </a:pPr>
            <a:r>
              <a:rPr lang="zh-CN" altLang="en-US" sz="1600" dirty="0">
                <a:sym typeface="+mn-ea"/>
              </a:rPr>
              <a:t>&gt; select  a.cf_original, DBINFO('dbname') dbname,user user    from </a:t>
            </a:r>
            <a:r>
              <a:rPr lang="zh-CN" altLang="en-US" sz="1600" b="1" dirty="0">
                <a:sym typeface="+mn-ea"/>
              </a:rPr>
              <a:t>sysmaster:sysconfig</a:t>
            </a:r>
            <a:r>
              <a:rPr lang="zh-CN" altLang="en-US" sz="1600" dirty="0">
                <a:sym typeface="+mn-ea"/>
              </a:rPr>
              <a:t> a  where cf_name = 'DBSERVERNAME'; </a:t>
            </a:r>
          </a:p>
          <a:p>
            <a:pPr eaLnBrk="1" hangingPunct="1">
              <a:lnSpc>
                <a:spcPct val="125000"/>
              </a:lnSpc>
            </a:pPr>
            <a:endParaRPr lang="zh-CN" altLang="en-US" sz="1600" dirty="0">
              <a:sym typeface="+mn-ea"/>
            </a:endParaRPr>
          </a:p>
          <a:p>
            <a:pPr eaLnBrk="1" hangingPunct="1">
              <a:lnSpc>
                <a:spcPct val="125000"/>
              </a:lnSpc>
            </a:pPr>
            <a:r>
              <a:rPr lang="zh-CN" altLang="en-US" sz="1600" dirty="0">
                <a:sym typeface="+mn-ea"/>
              </a:rPr>
              <a:t>cf_original    lisi</a:t>
            </a:r>
          </a:p>
          <a:p>
            <a:pPr eaLnBrk="1" hangingPunct="1">
              <a:lnSpc>
                <a:spcPct val="125000"/>
              </a:lnSpc>
            </a:pPr>
            <a:r>
              <a:rPr lang="zh-CN" altLang="en-US" sz="1600" dirty="0">
                <a:sym typeface="+mn-ea"/>
              </a:rPr>
              <a:t>dbname       testdb</a:t>
            </a:r>
          </a:p>
          <a:p>
            <a:pPr eaLnBrk="1" hangingPunct="1">
              <a:lnSpc>
                <a:spcPct val="125000"/>
              </a:lnSpc>
            </a:pPr>
            <a:r>
              <a:rPr lang="zh-CN" altLang="en-US" sz="1600" dirty="0">
                <a:sym typeface="+mn-ea"/>
              </a:rPr>
              <a:t>user             </a:t>
            </a:r>
            <a:r>
              <a:rPr lang="en-US" altLang="zh-CN" sz="1600" dirty="0" err="1">
                <a:sym typeface="+mn-ea"/>
              </a:rPr>
              <a:t>gbasedbt</a:t>
            </a:r>
            <a:endParaRPr lang="en-US" altLang="zh-CN" sz="1600" dirty="0">
              <a:sym typeface="+mn-ea"/>
            </a:endParaRPr>
          </a:p>
          <a:p>
            <a:pPr eaLnBrk="1" hangingPunct="1">
              <a:lnSpc>
                <a:spcPct val="125000"/>
              </a:lnSpc>
            </a:pPr>
            <a:endParaRPr lang="en-US" altLang="zh-CN" sz="1600" dirty="0"/>
          </a:p>
        </p:txBody>
      </p:sp>
      <p:sp>
        <p:nvSpPr>
          <p:cNvPr id="6" name="AutoShape 3"/>
          <p:cNvSpPr>
            <a:spLocks noChangeArrowheads="1"/>
          </p:cNvSpPr>
          <p:nvPr/>
        </p:nvSpPr>
        <p:spPr bwMode="black">
          <a:xfrm>
            <a:off x="935071" y="4375813"/>
            <a:ext cx="7314565" cy="1993456"/>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a:lnSpc>
                <a:spcPct val="130000"/>
              </a:lnSpc>
            </a:pPr>
            <a:r>
              <a:rPr lang="zh-CN" altLang="en-US" sz="1400" dirty="0">
                <a:sym typeface="+mn-ea"/>
              </a:rPr>
              <a:t>&gt; select  name  from </a:t>
            </a:r>
            <a:r>
              <a:rPr lang="zh-CN" altLang="en-US" sz="1400" b="1" dirty="0">
                <a:sym typeface="+mn-ea"/>
              </a:rPr>
              <a:t>sysmaster:sysdatabases</a:t>
            </a:r>
            <a:r>
              <a:rPr lang="zh-CN" altLang="en-US" sz="1400" dirty="0">
                <a:sym typeface="+mn-ea"/>
              </a:rPr>
              <a:t>;  </a:t>
            </a:r>
          </a:p>
          <a:p>
            <a:pPr>
              <a:lnSpc>
                <a:spcPct val="130000"/>
              </a:lnSpc>
            </a:pPr>
            <a:r>
              <a:rPr lang="zh-CN" altLang="en-US" sz="1400" dirty="0">
                <a:sym typeface="+mn-ea"/>
              </a:rPr>
              <a:t> </a:t>
            </a:r>
          </a:p>
          <a:p>
            <a:pPr>
              <a:lnSpc>
                <a:spcPct val="130000"/>
              </a:lnSpc>
            </a:pPr>
            <a:r>
              <a:rPr lang="zh-CN" altLang="en-US" sz="1400" dirty="0">
                <a:sym typeface="+mn-ea"/>
              </a:rPr>
              <a:t>name  sysmaster</a:t>
            </a:r>
          </a:p>
          <a:p>
            <a:pPr>
              <a:lnSpc>
                <a:spcPct val="130000"/>
              </a:lnSpc>
            </a:pPr>
            <a:r>
              <a:rPr lang="zh-CN" altLang="en-US" sz="1400" dirty="0">
                <a:sym typeface="+mn-ea"/>
              </a:rPr>
              <a:t>name  sysutils</a:t>
            </a:r>
          </a:p>
          <a:p>
            <a:pPr>
              <a:lnSpc>
                <a:spcPct val="130000"/>
              </a:lnSpc>
            </a:pPr>
            <a:r>
              <a:rPr lang="zh-CN" altLang="en-US" sz="1400" dirty="0">
                <a:sym typeface="+mn-ea"/>
              </a:rPr>
              <a:t>name  sysuser</a:t>
            </a:r>
          </a:p>
          <a:p>
            <a:pPr>
              <a:lnSpc>
                <a:spcPct val="130000"/>
              </a:lnSpc>
            </a:pPr>
            <a:r>
              <a:rPr lang="zh-CN" altLang="en-US" sz="1400" dirty="0">
                <a:sym typeface="+mn-ea"/>
              </a:rPr>
              <a:t>name  sysadmin</a:t>
            </a:r>
          </a:p>
          <a:p>
            <a:pPr>
              <a:lnSpc>
                <a:spcPct val="130000"/>
              </a:lnSpc>
            </a:pPr>
            <a:r>
              <a:rPr lang="zh-CN" altLang="en-US" sz="1400" dirty="0">
                <a:sym typeface="+mn-ea"/>
              </a:rPr>
              <a:t>name  testdb</a:t>
            </a:r>
            <a:endParaRPr lang="en-US" altLang="zh-CN"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系统数据库</a:t>
            </a:r>
            <a:r>
              <a:rPr lang="en-US" altLang="zh-CN">
                <a:sym typeface="+mn-ea"/>
              </a:rPr>
              <a:t>--</a:t>
            </a:r>
            <a:r>
              <a:rPr lang="zh-CN" altLang="en-US">
                <a:sym typeface="+mn-ea"/>
              </a:rPr>
              <a:t>查询示例</a:t>
            </a:r>
            <a:endParaRPr lang="zh-CN" altLang="en-US"/>
          </a:p>
        </p:txBody>
      </p:sp>
      <p:sp>
        <p:nvSpPr>
          <p:cNvPr id="353283" name="Rectangle 3"/>
          <p:cNvSpPr>
            <a:spLocks noGrp="1" noChangeArrowheads="1"/>
          </p:cNvSpPr>
          <p:nvPr>
            <p:ph type="body" sz="quarter" idx="10"/>
          </p:nvPr>
        </p:nvSpPr>
        <p:spPr>
          <a:xfrm>
            <a:off x="755650" y="1185444"/>
            <a:ext cx="10718800" cy="4888767"/>
          </a:xfrm>
        </p:spPr>
        <p:txBody>
          <a:bodyPr>
            <a:normAutofit/>
          </a:bodyPr>
          <a:lstStyle/>
          <a:p>
            <a:pPr>
              <a:lnSpc>
                <a:spcPct val="150000"/>
              </a:lnSpc>
            </a:pPr>
            <a:r>
              <a:rPr lang="zh-CN" altLang="en-US" dirty="0">
                <a:sym typeface="+mn-ea"/>
              </a:rPr>
              <a:t>查询</a:t>
            </a:r>
            <a:r>
              <a:rPr lang="en-US" altLang="zh-CN" dirty="0">
                <a:sym typeface="+mn-ea"/>
              </a:rPr>
              <a:t>testdb</a:t>
            </a:r>
            <a:r>
              <a:rPr lang="zh-CN" altLang="en-US" dirty="0">
                <a:sym typeface="+mn-ea"/>
              </a:rPr>
              <a:t>数据库中所有表名称。</a:t>
            </a:r>
          </a:p>
          <a:p>
            <a:pPr>
              <a:lnSpc>
                <a:spcPct val="150000"/>
              </a:lnSpc>
            </a:pPr>
            <a:endParaRPr lang="zh-CN" altLang="en-US" dirty="0">
              <a:sym typeface="+mn-ea"/>
            </a:endParaRPr>
          </a:p>
          <a:p>
            <a:pPr>
              <a:lnSpc>
                <a:spcPct val="150000"/>
              </a:lnSpc>
            </a:pPr>
            <a:endParaRPr lang="zh-CN" altLang="en-US" dirty="0">
              <a:sym typeface="+mn-ea"/>
            </a:endParaRPr>
          </a:p>
          <a:p>
            <a:pPr marL="0" indent="0">
              <a:lnSpc>
                <a:spcPct val="150000"/>
              </a:lnSpc>
              <a:buNone/>
            </a:pPr>
            <a:endParaRPr lang="zh-CN" altLang="en-US" dirty="0">
              <a:sym typeface="+mn-ea"/>
            </a:endParaRPr>
          </a:p>
          <a:p>
            <a:pPr>
              <a:lnSpc>
                <a:spcPct val="150000"/>
              </a:lnSpc>
            </a:pPr>
            <a:r>
              <a:rPr lang="zh-CN" altLang="en-US" dirty="0">
                <a:sym typeface="+mn-ea"/>
              </a:rPr>
              <a:t>查询实例中用户权限。</a:t>
            </a:r>
          </a:p>
          <a:p>
            <a:pPr>
              <a:lnSpc>
                <a:spcPct val="150000"/>
              </a:lnSpc>
            </a:pPr>
            <a:endParaRPr lang="zh-CN" altLang="en-US" dirty="0">
              <a:sym typeface="+mn-ea"/>
            </a:endParaRPr>
          </a:p>
          <a:p>
            <a:pPr>
              <a:lnSpc>
                <a:spcPct val="150000"/>
              </a:lnSpc>
            </a:pPr>
            <a:endParaRPr lang="zh-CN" altLang="en-US" dirty="0">
              <a:sym typeface="+mn-ea"/>
            </a:endParaRPr>
          </a:p>
          <a:p>
            <a:pPr>
              <a:lnSpc>
                <a:spcPct val="150000"/>
              </a:lnSpc>
            </a:pPr>
            <a:endParaRPr lang="zh-CN" altLang="en-US" dirty="0">
              <a:sym typeface="+mn-ea"/>
            </a:endParaRPr>
          </a:p>
          <a:p>
            <a:pPr marL="0" indent="0">
              <a:lnSpc>
                <a:spcPct val="150000"/>
              </a:lnSpc>
              <a:buNone/>
            </a:pPr>
            <a:endParaRPr lang="en-US" altLang="zh-CN" dirty="0"/>
          </a:p>
        </p:txBody>
      </p:sp>
      <p:sp>
        <p:nvSpPr>
          <p:cNvPr id="219139" name="AutoShape 3"/>
          <p:cNvSpPr>
            <a:spLocks noChangeArrowheads="1"/>
          </p:cNvSpPr>
          <p:nvPr/>
        </p:nvSpPr>
        <p:spPr bwMode="black">
          <a:xfrm>
            <a:off x="755650" y="1768793"/>
            <a:ext cx="7314565" cy="2101215"/>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25000"/>
              </a:lnSpc>
            </a:pPr>
            <a:r>
              <a:rPr lang="zh-CN" altLang="en-US" sz="1400" dirty="0">
                <a:sym typeface="+mn-ea"/>
              </a:rPr>
              <a:t>&gt; select  dbsname,tabname from </a:t>
            </a:r>
            <a:r>
              <a:rPr lang="zh-CN" altLang="en-US" sz="1400" b="1" dirty="0">
                <a:sym typeface="+mn-ea"/>
              </a:rPr>
              <a:t>sysmaster:systabnames</a:t>
            </a:r>
            <a:r>
              <a:rPr lang="zh-CN" altLang="en-US" sz="1400" dirty="0">
                <a:sym typeface="+mn-ea"/>
              </a:rPr>
              <a:t> where dbsname='testdb';</a:t>
            </a:r>
          </a:p>
          <a:p>
            <a:pPr eaLnBrk="1" hangingPunct="1">
              <a:lnSpc>
                <a:spcPct val="125000"/>
              </a:lnSpc>
            </a:pPr>
            <a:endParaRPr lang="zh-CN" altLang="en-US" sz="1400" dirty="0">
              <a:sym typeface="+mn-ea"/>
            </a:endParaRPr>
          </a:p>
          <a:p>
            <a:pPr eaLnBrk="1" hangingPunct="1">
              <a:lnSpc>
                <a:spcPct val="125000"/>
              </a:lnSpc>
            </a:pPr>
            <a:r>
              <a:rPr lang="zh-CN" altLang="en-US" sz="1400" dirty="0">
                <a:sym typeface="+mn-ea"/>
              </a:rPr>
              <a:t>dbsname  testdb</a:t>
            </a:r>
          </a:p>
          <a:p>
            <a:pPr eaLnBrk="1" hangingPunct="1">
              <a:lnSpc>
                <a:spcPct val="125000"/>
              </a:lnSpc>
            </a:pPr>
            <a:r>
              <a:rPr lang="zh-CN" altLang="en-US" sz="1400" dirty="0">
                <a:sym typeface="+mn-ea"/>
              </a:rPr>
              <a:t>tabname  systables</a:t>
            </a:r>
          </a:p>
          <a:p>
            <a:pPr eaLnBrk="1" hangingPunct="1">
              <a:lnSpc>
                <a:spcPct val="125000"/>
              </a:lnSpc>
            </a:pPr>
            <a:r>
              <a:rPr lang="zh-CN" altLang="en-US" sz="1400" dirty="0">
                <a:sym typeface="+mn-ea"/>
              </a:rPr>
              <a:t>dbsname  testdb</a:t>
            </a:r>
          </a:p>
          <a:p>
            <a:pPr eaLnBrk="1" hangingPunct="1">
              <a:lnSpc>
                <a:spcPct val="125000"/>
              </a:lnSpc>
            </a:pPr>
            <a:r>
              <a:rPr lang="zh-CN" altLang="en-US" sz="1400" dirty="0">
                <a:sym typeface="+mn-ea"/>
              </a:rPr>
              <a:t>tabname  syscolumns</a:t>
            </a:r>
          </a:p>
          <a:p>
            <a:pPr eaLnBrk="1" hangingPunct="1">
              <a:lnSpc>
                <a:spcPct val="125000"/>
              </a:lnSpc>
            </a:pPr>
            <a:r>
              <a:rPr lang="zh-CN" altLang="en-US" sz="1400" dirty="0">
                <a:sym typeface="+mn-ea"/>
              </a:rPr>
              <a:t> </a:t>
            </a:r>
            <a:r>
              <a:rPr lang="en-US" altLang="zh-CN" sz="1400" dirty="0">
                <a:sym typeface="+mn-ea"/>
              </a:rPr>
              <a:t>......</a:t>
            </a:r>
          </a:p>
          <a:p>
            <a:pPr eaLnBrk="1" hangingPunct="1">
              <a:lnSpc>
                <a:spcPct val="125000"/>
              </a:lnSpc>
            </a:pPr>
            <a:endParaRPr lang="en-US" altLang="zh-CN" sz="1400" dirty="0"/>
          </a:p>
        </p:txBody>
      </p:sp>
      <p:sp>
        <p:nvSpPr>
          <p:cNvPr id="6" name="AutoShape 3"/>
          <p:cNvSpPr>
            <a:spLocks noChangeArrowheads="1"/>
          </p:cNvSpPr>
          <p:nvPr/>
        </p:nvSpPr>
        <p:spPr bwMode="black">
          <a:xfrm>
            <a:off x="755650" y="4468696"/>
            <a:ext cx="7314565" cy="1802765"/>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a:lnSpc>
                <a:spcPct val="130000"/>
              </a:lnSpc>
            </a:pPr>
            <a:r>
              <a:rPr lang="zh-CN" altLang="en-US" sz="1400" dirty="0">
                <a:sym typeface="+mn-ea"/>
              </a:rPr>
              <a:t>&gt; SELECT  username,usertype FROM </a:t>
            </a:r>
            <a:r>
              <a:rPr lang="zh-CN" altLang="en-US" sz="1400" b="1" dirty="0">
                <a:sym typeface="+mn-ea"/>
              </a:rPr>
              <a:t>sysmaster:sysusers;</a:t>
            </a:r>
          </a:p>
          <a:p>
            <a:pPr>
              <a:lnSpc>
                <a:spcPct val="130000"/>
              </a:lnSpc>
            </a:pPr>
            <a:endParaRPr lang="zh-CN" altLang="en-US" sz="1400" b="1" dirty="0">
              <a:sym typeface="+mn-ea"/>
            </a:endParaRPr>
          </a:p>
          <a:p>
            <a:pPr>
              <a:lnSpc>
                <a:spcPct val="130000"/>
              </a:lnSpc>
            </a:pPr>
            <a:r>
              <a:rPr lang="zh-CN" altLang="en-US" sz="1400" dirty="0">
                <a:sym typeface="+mn-ea"/>
              </a:rPr>
              <a:t>username                         usertype </a:t>
            </a:r>
          </a:p>
          <a:p>
            <a:pPr>
              <a:lnSpc>
                <a:spcPct val="130000"/>
              </a:lnSpc>
            </a:pPr>
            <a:r>
              <a:rPr lang="en-US" altLang="zh-CN" sz="1400" dirty="0">
                <a:sym typeface="+mn-ea"/>
              </a:rPr>
              <a:t>gbasedbt</a:t>
            </a:r>
            <a:r>
              <a:rPr lang="zh-CN" altLang="en-US" sz="1400" dirty="0">
                <a:sym typeface="+mn-ea"/>
              </a:rPr>
              <a:t>                            D</a:t>
            </a:r>
          </a:p>
          <a:p>
            <a:pPr>
              <a:lnSpc>
                <a:spcPct val="130000"/>
              </a:lnSpc>
            </a:pPr>
            <a:r>
              <a:rPr lang="zh-CN" altLang="en-US" sz="1400" dirty="0">
                <a:sym typeface="+mn-ea"/>
              </a:rPr>
              <a:t>public                                  C</a:t>
            </a:r>
          </a:p>
        </p:txBody>
      </p:sp>
      <p:cxnSp>
        <p:nvCxnSpPr>
          <p:cNvPr id="3" name="直接箭头连接符 2"/>
          <p:cNvCxnSpPr/>
          <p:nvPr/>
        </p:nvCxnSpPr>
        <p:spPr>
          <a:xfrm flipV="1">
            <a:off x="3632517" y="5159882"/>
            <a:ext cx="1980565" cy="80010"/>
          </a:xfrm>
          <a:prstGeom prst="straightConnector1">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 name="文本框 4"/>
          <p:cNvSpPr txBox="1"/>
          <p:nvPr/>
        </p:nvSpPr>
        <p:spPr>
          <a:xfrm>
            <a:off x="5613082" y="4876780"/>
            <a:ext cx="2219960" cy="1188720"/>
          </a:xfrm>
          <a:prstGeom prst="rect">
            <a:avLst/>
          </a:prstGeom>
          <a:noFill/>
        </p:spPr>
        <p:txBody>
          <a:bodyPr wrap="square" rtlCol="0">
            <a:spAutoFit/>
          </a:bodyPr>
          <a:lstStyle/>
          <a:p>
            <a:r>
              <a:rPr lang="en-US" altLang="zh-CN">
                <a:solidFill>
                  <a:srgbClr val="FF0000"/>
                </a:solidFill>
              </a:rPr>
              <a:t>D</a:t>
            </a:r>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DBA</a:t>
            </a:r>
          </a:p>
          <a:p>
            <a:r>
              <a:rPr lang="en-US" altLang="zh-CN">
                <a:solidFill>
                  <a:srgbClr val="FF0000"/>
                </a:solidFill>
                <a:ea typeface="宋体" panose="02010600030101010101" pitchFamily="2" charset="-122"/>
              </a:rPr>
              <a:t>C</a:t>
            </a:r>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Connect</a:t>
            </a:r>
          </a:p>
          <a:p>
            <a:r>
              <a:rPr lang="en-US" altLang="zh-CN">
                <a:solidFill>
                  <a:srgbClr val="FF0000"/>
                </a:solidFill>
                <a:ea typeface="宋体" panose="02010600030101010101" pitchFamily="2" charset="-122"/>
              </a:rPr>
              <a:t>R</a:t>
            </a:r>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Resource</a:t>
            </a:r>
          </a:p>
          <a:p>
            <a:r>
              <a:rPr lang="en-US" altLang="zh-CN">
                <a:solidFill>
                  <a:srgbClr val="FF0000"/>
                </a:solidFill>
                <a:ea typeface="宋体" panose="02010600030101010101" pitchFamily="2" charset="-122"/>
              </a:rPr>
              <a:t>G</a:t>
            </a:r>
            <a:r>
              <a:rPr lang="zh-CN" altLang="en-US">
                <a:solidFill>
                  <a:srgbClr val="FF0000"/>
                </a:solidFill>
                <a:ea typeface="宋体" panose="02010600030101010101" pitchFamily="2" charset="-122"/>
              </a:rPr>
              <a:t>：角色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系统数据库</a:t>
            </a:r>
            <a:r>
              <a:rPr lang="en-US" altLang="zh-CN">
                <a:sym typeface="+mn-ea"/>
              </a:rPr>
              <a:t>--</a:t>
            </a:r>
            <a:r>
              <a:rPr lang="zh-CN" altLang="en-US">
                <a:sym typeface="+mn-ea"/>
              </a:rPr>
              <a:t>查询示例</a:t>
            </a:r>
            <a:endParaRPr lang="zh-CN" altLang="en-US"/>
          </a:p>
          <a:p>
            <a:endParaRPr lang="zh-CN" altLang="en-US"/>
          </a:p>
        </p:txBody>
      </p:sp>
      <p:sp>
        <p:nvSpPr>
          <p:cNvPr id="353283" name="Rectangle 3"/>
          <p:cNvSpPr>
            <a:spLocks noGrp="1" noChangeArrowheads="1"/>
          </p:cNvSpPr>
          <p:nvPr>
            <p:ph type="body" sz="quarter" idx="10"/>
          </p:nvPr>
        </p:nvSpPr>
        <p:spPr>
          <a:xfrm>
            <a:off x="755650" y="1153912"/>
            <a:ext cx="10718800" cy="4888767"/>
          </a:xfrm>
        </p:spPr>
        <p:txBody>
          <a:bodyPr>
            <a:normAutofit/>
          </a:bodyPr>
          <a:lstStyle/>
          <a:p>
            <a:pPr>
              <a:lnSpc>
                <a:spcPct val="150000"/>
              </a:lnSpc>
            </a:pPr>
            <a:r>
              <a:rPr lang="zh-CN" altLang="en-US" dirty="0">
                <a:sym typeface="+mn-ea"/>
              </a:rPr>
              <a:t>查询数据库版本信息。</a:t>
            </a:r>
          </a:p>
          <a:p>
            <a:pPr>
              <a:lnSpc>
                <a:spcPct val="150000"/>
              </a:lnSpc>
            </a:pPr>
            <a:endParaRPr lang="zh-CN" altLang="en-US" dirty="0">
              <a:sym typeface="+mn-ea"/>
            </a:endParaRPr>
          </a:p>
          <a:p>
            <a:pPr marL="0" indent="0">
              <a:lnSpc>
                <a:spcPct val="150000"/>
              </a:lnSpc>
              <a:buNone/>
            </a:pPr>
            <a:endParaRPr lang="zh-CN" altLang="en-US" dirty="0">
              <a:sym typeface="+mn-ea"/>
            </a:endParaRPr>
          </a:p>
          <a:p>
            <a:pPr>
              <a:lnSpc>
                <a:spcPct val="150000"/>
              </a:lnSpc>
            </a:pPr>
            <a:r>
              <a:rPr lang="zh-CN" altLang="en-US" dirty="0">
                <a:sym typeface="+mn-ea"/>
              </a:rPr>
              <a:t>查询数据库基本信息</a:t>
            </a:r>
          </a:p>
          <a:p>
            <a:pPr>
              <a:lnSpc>
                <a:spcPct val="150000"/>
              </a:lnSpc>
            </a:pPr>
            <a:endParaRPr lang="zh-CN" altLang="en-US" dirty="0">
              <a:sym typeface="+mn-ea"/>
            </a:endParaRPr>
          </a:p>
          <a:p>
            <a:pPr>
              <a:lnSpc>
                <a:spcPct val="150000"/>
              </a:lnSpc>
            </a:pPr>
            <a:endParaRPr lang="zh-CN" altLang="en-US" dirty="0">
              <a:sym typeface="+mn-ea"/>
            </a:endParaRPr>
          </a:p>
          <a:p>
            <a:pPr>
              <a:lnSpc>
                <a:spcPct val="150000"/>
              </a:lnSpc>
            </a:pPr>
            <a:endParaRPr lang="zh-CN" altLang="en-US" dirty="0">
              <a:sym typeface="+mn-ea"/>
            </a:endParaRPr>
          </a:p>
          <a:p>
            <a:pPr>
              <a:lnSpc>
                <a:spcPct val="150000"/>
              </a:lnSpc>
            </a:pPr>
            <a:endParaRPr lang="zh-CN" altLang="en-US" dirty="0">
              <a:sym typeface="+mn-ea"/>
            </a:endParaRPr>
          </a:p>
          <a:p>
            <a:pPr marL="0" indent="0">
              <a:lnSpc>
                <a:spcPct val="150000"/>
              </a:lnSpc>
              <a:buNone/>
            </a:pPr>
            <a:endParaRPr lang="en-US" altLang="zh-CN" dirty="0"/>
          </a:p>
        </p:txBody>
      </p:sp>
      <p:sp>
        <p:nvSpPr>
          <p:cNvPr id="219139" name="AutoShape 3"/>
          <p:cNvSpPr>
            <a:spLocks noChangeArrowheads="1"/>
          </p:cNvSpPr>
          <p:nvPr/>
        </p:nvSpPr>
        <p:spPr bwMode="black">
          <a:xfrm>
            <a:off x="755650" y="1843772"/>
            <a:ext cx="7314565" cy="1134110"/>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15000"/>
              </a:lnSpc>
            </a:pPr>
            <a:r>
              <a:rPr lang="en-US" altLang="zh-CN" sz="1400" dirty="0"/>
              <a:t>&gt; select   DBINFO('version','full')  version from  </a:t>
            </a:r>
            <a:r>
              <a:rPr lang="en-US" altLang="zh-CN" sz="1400" b="1" dirty="0"/>
              <a:t>sysmaster:sysdual;</a:t>
            </a:r>
          </a:p>
          <a:p>
            <a:pPr eaLnBrk="1" hangingPunct="1">
              <a:lnSpc>
                <a:spcPct val="115000"/>
              </a:lnSpc>
            </a:pPr>
            <a:endParaRPr lang="zh-CN" altLang="en-US" sz="1400" dirty="0"/>
          </a:p>
          <a:p>
            <a:pPr eaLnBrk="1" hangingPunct="1">
              <a:lnSpc>
                <a:spcPct val="115000"/>
              </a:lnSpc>
            </a:pPr>
            <a:r>
              <a:rPr lang="en-US" altLang="zh-CN" sz="1400" dirty="0"/>
              <a:t>version</a:t>
            </a:r>
            <a:r>
              <a:rPr lang="zh-CN" altLang="en-US" sz="1400" dirty="0"/>
              <a:t>                                     </a:t>
            </a:r>
          </a:p>
          <a:p>
            <a:pPr eaLnBrk="1" hangingPunct="1">
              <a:lnSpc>
                <a:spcPct val="115000"/>
              </a:lnSpc>
            </a:pPr>
            <a:r>
              <a:rPr lang="zh-CN" altLang="en-US" sz="1400" dirty="0"/>
              <a:t>GBase 8s Database Server Version 12.10.FC4G1TL</a:t>
            </a:r>
          </a:p>
        </p:txBody>
      </p:sp>
      <p:sp>
        <p:nvSpPr>
          <p:cNvPr id="7" name="AutoShape 3"/>
          <p:cNvSpPr>
            <a:spLocks noChangeArrowheads="1"/>
          </p:cNvSpPr>
          <p:nvPr/>
        </p:nvSpPr>
        <p:spPr bwMode="black">
          <a:xfrm>
            <a:off x="755650" y="3790406"/>
            <a:ext cx="8522970" cy="2569845"/>
          </a:xfrm>
          <a:prstGeom prst="roundRect">
            <a:avLst>
              <a:gd name="adj" fmla="val 7375"/>
            </a:avLst>
          </a:prstGeom>
          <a:solidFill>
            <a:schemeClr val="bg1">
              <a:lumMod val="85000"/>
            </a:schemeClr>
          </a:solidFill>
          <a:ln w="9525">
            <a:solidFill>
              <a:schemeClr val="tx1"/>
            </a:solidFill>
            <a:round/>
          </a:ln>
          <a:effectLst/>
        </p:spPr>
        <p:txBody>
          <a:bodyPr lIns="92075" tIns="46038" rIns="92075" bIns="46038"/>
          <a:lstStyle/>
          <a:p>
            <a:pPr eaLnBrk="1" hangingPunct="1">
              <a:lnSpc>
                <a:spcPct val="105000"/>
              </a:lnSpc>
            </a:pPr>
            <a:r>
              <a:rPr lang="en-US" altLang="zh-CN" sz="1400" dirty="0"/>
              <a:t>select  dbinfo('UTC_TO_DATETIME',sh_boottime) start_time, </a:t>
            </a:r>
          </a:p>
          <a:p>
            <a:pPr eaLnBrk="1" hangingPunct="1">
              <a:lnSpc>
                <a:spcPct val="105000"/>
              </a:lnSpc>
            </a:pPr>
            <a:r>
              <a:rPr lang="en-US" altLang="zh-CN" sz="1400" dirty="0"/>
              <a:t> current year to second - dbinfo('UTC_TO_DATETIME',sh_boottime) run_time, </a:t>
            </a:r>
          </a:p>
          <a:p>
            <a:pPr eaLnBrk="1" hangingPunct="1">
              <a:lnSpc>
                <a:spcPct val="105000"/>
              </a:lnSpc>
            </a:pPr>
            <a:r>
              <a:rPr lang="en-US" altLang="zh-CN" sz="1400" dirty="0"/>
              <a:t> sh_maxchunks as maxchunks,  sh_maxdbspaces maxdbspaces, </a:t>
            </a:r>
          </a:p>
          <a:p>
            <a:pPr eaLnBrk="1" hangingPunct="1">
              <a:lnSpc>
                <a:spcPct val="105000"/>
              </a:lnSpc>
            </a:pPr>
            <a:r>
              <a:rPr lang="en-US" altLang="zh-CN" sz="1400" dirty="0"/>
              <a:t> sh_maxuserthreads maxuserthreads, sh_maxtrans maxtrans,</a:t>
            </a:r>
          </a:p>
          <a:p>
            <a:pPr eaLnBrk="1" hangingPunct="1">
              <a:lnSpc>
                <a:spcPct val="105000"/>
              </a:lnSpc>
            </a:pPr>
            <a:r>
              <a:rPr lang="en-US" altLang="zh-CN" sz="1400" dirty="0"/>
              <a:t> sh_maxlocks locks,sh_nlrus buff_lrus, sh_longtx longtxs, </a:t>
            </a:r>
          </a:p>
          <a:p>
            <a:pPr eaLnBrk="1" hangingPunct="1">
              <a:lnSpc>
                <a:spcPct val="105000"/>
              </a:lnSpc>
            </a:pPr>
            <a:r>
              <a:rPr lang="en-US" altLang="zh-CN" sz="1400" dirty="0"/>
              <a:t> dbinfo('UTC_TO_DATETIME',sh_pfclrtime) onstat_z_running_time  </a:t>
            </a:r>
          </a:p>
          <a:p>
            <a:pPr eaLnBrk="1" hangingPunct="1">
              <a:lnSpc>
                <a:spcPct val="105000"/>
              </a:lnSpc>
            </a:pPr>
            <a:r>
              <a:rPr lang="en-US" altLang="zh-CN" sz="1400" dirty="0"/>
              <a:t> from </a:t>
            </a:r>
            <a:r>
              <a:rPr lang="en-US" altLang="zh-CN" sz="1400" b="1" dirty="0"/>
              <a:t>sysmaster:sysshmvals</a:t>
            </a:r>
            <a:r>
              <a:rPr lang="en-US" altLang="zh-CN" sz="1400" dirty="0"/>
              <a:t>;</a:t>
            </a:r>
          </a:p>
        </p:txBody>
      </p:sp>
      <p:pic>
        <p:nvPicPr>
          <p:cNvPr id="8" name="图片 7"/>
          <p:cNvPicPr>
            <a:picLocks noChangeAspect="1"/>
          </p:cNvPicPr>
          <p:nvPr/>
        </p:nvPicPr>
        <p:blipFill>
          <a:blip r:embed="rId2" cstate="print"/>
          <a:stretch>
            <a:fillRect/>
          </a:stretch>
        </p:blipFill>
        <p:spPr>
          <a:xfrm>
            <a:off x="766554" y="5539982"/>
            <a:ext cx="8496300" cy="5105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数据权限</a:t>
            </a:r>
            <a:endParaRPr lang="en-US" altLang="zh-CN" sz="3000" b="1" kern="1200" spc="100" dirty="0">
              <a:latin typeface="微软雅黑" panose="020B0503020204020204" pitchFamily="34" charset="-122"/>
              <a:ea typeface="微软雅黑" panose="020B0503020204020204" pitchFamily="34" charset="-122"/>
              <a:cs typeface="+mj-cs"/>
              <a:sym typeface="+mn-ea"/>
            </a:endParaRPr>
          </a:p>
        </p:txBody>
      </p:sp>
      <p:sp>
        <p:nvSpPr>
          <p:cNvPr id="15364" name="Rectangle 243"/>
          <p:cNvSpPr>
            <a:spLocks noGrp="1" noChangeArrowheads="1"/>
          </p:cNvSpPr>
          <p:nvPr>
            <p:ph type="body" sz="quarter" idx="10"/>
          </p:nvPr>
        </p:nvSpPr>
        <p:spPr/>
        <p:txBody>
          <a:bodyPr>
            <a:normAutofit fontScale="92500" lnSpcReduction="20000"/>
          </a:bodyPr>
          <a:lstStyle/>
          <a:p>
            <a:pPr marL="285750" indent="-285750">
              <a:lnSpc>
                <a:spcPct val="140000"/>
              </a:lnSpc>
            </a:pPr>
            <a:r>
              <a:rPr lang="zh-CN" altLang="en-US" dirty="0">
                <a:cs typeface="宋体" panose="02010600030101010101" pitchFamily="2" charset="-122"/>
                <a:sym typeface="+mn-ea"/>
              </a:rPr>
              <a:t>用户对某一数据对象的的操作权利被称为权限。用户权限是由数据库对象和操作类型两个要素组成的，定义一个用户的权限就是定义这个用户可以对哪些数据对象进行哪些类型的操作。</a:t>
            </a:r>
            <a:r>
              <a:rPr lang="en-US" altLang="zh-CN" dirty="0">
                <a:cs typeface="宋体" panose="02010600030101010101" pitchFamily="2" charset="-122"/>
                <a:sym typeface="+mn-ea"/>
              </a:rPr>
              <a:t>GBase 8s</a:t>
            </a:r>
            <a:r>
              <a:rPr lang="zh-CN" altLang="en-US" dirty="0">
                <a:cs typeface="宋体" panose="02010600030101010101" pitchFamily="2" charset="-122"/>
                <a:sym typeface="+mn-ea"/>
              </a:rPr>
              <a:t>使用了三级权限来保证数据的安全性，它们分别是数据库级权限，表级权限和字段级权限。</a:t>
            </a:r>
          </a:p>
          <a:p>
            <a:pPr lvl="2">
              <a:lnSpc>
                <a:spcPct val="180000"/>
              </a:lnSpc>
            </a:pPr>
            <a:r>
              <a:rPr lang="zh-CN" altLang="en-US" sz="1900" dirty="0">
                <a:latin typeface="微软雅黑" panose="020B0503020204020204" pitchFamily="34" charset="-122"/>
                <a:ea typeface="微软雅黑" panose="020B0503020204020204" pitchFamily="34" charset="-122"/>
                <a:cs typeface="Arial" panose="020B0604020202020204" pitchFamily="34" charset="0"/>
              </a:rPr>
              <a:t>数据库级别权限：</a:t>
            </a:r>
          </a:p>
          <a:p>
            <a:pPr lvl="2" indent="0">
              <a:lnSpc>
                <a:spcPct val="180000"/>
              </a:lnSpc>
              <a:buNone/>
            </a:pPr>
            <a:r>
              <a:rPr lang="zh-CN" altLang="en-US" sz="19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①</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CONNECT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②</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RESOURCE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③</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DBA</a:t>
            </a:r>
          </a:p>
          <a:p>
            <a:pPr lvl="2">
              <a:lnSpc>
                <a:spcPct val="180000"/>
              </a:lnSpc>
            </a:pPr>
            <a:r>
              <a:rPr lang="zh-CN" altLang="en-US" sz="1900" dirty="0">
                <a:latin typeface="微软雅黑" panose="020B0503020204020204" pitchFamily="34" charset="-122"/>
                <a:ea typeface="微软雅黑" panose="020B0503020204020204" pitchFamily="34" charset="-122"/>
                <a:cs typeface="Arial" panose="020B0604020202020204" pitchFamily="34" charset="0"/>
              </a:rPr>
              <a:t>表级与字段级权限：</a:t>
            </a:r>
          </a:p>
          <a:p>
            <a:pPr lvl="2" indent="0">
              <a:lnSpc>
                <a:spcPct val="180000"/>
              </a:lnSpc>
              <a:buNone/>
            </a:pP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  ①</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INSERT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②</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DELETE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③</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SELECT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④</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UPDATE</a:t>
            </a:r>
          </a:p>
          <a:p>
            <a:pPr lvl="2" indent="0">
              <a:lnSpc>
                <a:spcPct val="180000"/>
              </a:lnSpc>
              <a:buNone/>
            </a:pP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⑤</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REFERENCES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⑥</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INDEX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⑦</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ALTER </a:t>
            </a:r>
            <a:r>
              <a:rPr lang="zh-CN" altLang="en-US" sz="1900" b="1" dirty="0">
                <a:latin typeface="微软雅黑" panose="020B0503020204020204" pitchFamily="34" charset="-122"/>
                <a:ea typeface="微软雅黑" panose="020B0503020204020204" pitchFamily="34" charset="-122"/>
                <a:cs typeface="Arial" panose="020B0604020202020204" pitchFamily="34" charset="0"/>
              </a:rPr>
              <a:t>⑧</a:t>
            </a:r>
            <a:r>
              <a:rPr lang="en-US" altLang="zh-CN" sz="1900" b="1" dirty="0">
                <a:latin typeface="微软雅黑" panose="020B0503020204020204" pitchFamily="34" charset="-122"/>
                <a:ea typeface="微软雅黑" panose="020B0503020204020204" pitchFamily="34" charset="-122"/>
                <a:cs typeface="Arial" panose="020B0604020202020204" pitchFamily="34" charset="0"/>
              </a:rPr>
              <a:t>ALL</a:t>
            </a:r>
          </a:p>
          <a:p>
            <a:pPr lvl="2" indent="0">
              <a:lnSpc>
                <a:spcPct val="140000"/>
              </a:lnSpc>
              <a:buNone/>
            </a:pPr>
            <a:r>
              <a:rPr lang="en-US" altLang="zh-CN" b="1" dirty="0">
                <a:cs typeface="Arial" panose="020B0604020202020204" pitchFamily="34" charset="0"/>
              </a:rPr>
              <a:t> </a:t>
            </a:r>
            <a:endParaRPr lang="zh-CN" altLang="en-US" sz="1400" dirty="0">
              <a:cs typeface="Arial" panose="020B0604020202020204" pitchFamily="34" charset="0"/>
              <a:sym typeface="+mn-ea"/>
            </a:endParaRPr>
          </a:p>
          <a:p>
            <a:pPr lvl="2">
              <a:lnSpc>
                <a:spcPct val="180000"/>
              </a:lnSpc>
            </a:pPr>
            <a:endParaRPr lang="zh-CN" altLang="en-US" sz="1400" b="1" dirty="0">
              <a:cs typeface="Arial" panose="020B0604020202020204" pitchFamily="34" charset="0"/>
              <a:sym typeface="+mn-ea"/>
            </a:endParaRPr>
          </a:p>
          <a:p>
            <a:pPr lvl="2" indent="0">
              <a:lnSpc>
                <a:spcPct val="140000"/>
              </a:lnSpc>
              <a:buNone/>
            </a:pPr>
            <a:endParaRPr lang="en-US" altLang="zh-CN" sz="1400" b="1" dirty="0">
              <a:cs typeface="Arial" panose="020B0604020202020204" pitchFamily="34" charset="0"/>
              <a:sym typeface="+mn-ea"/>
            </a:endParaRPr>
          </a:p>
          <a:p>
            <a:pPr lvl="2" indent="0">
              <a:lnSpc>
                <a:spcPct val="240000"/>
              </a:lnSpc>
              <a:buNone/>
            </a:pPr>
            <a:endParaRPr lang="zh-CN" altLang="en-US" sz="1600" b="1" dirty="0">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数据权限</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数据库级别</a:t>
            </a:r>
          </a:p>
        </p:txBody>
      </p:sp>
      <p:sp>
        <p:nvSpPr>
          <p:cNvPr id="15364" name="Rectangle 243"/>
          <p:cNvSpPr>
            <a:spLocks noGrp="1" noChangeArrowheads="1"/>
          </p:cNvSpPr>
          <p:nvPr>
            <p:ph type="body" sz="quarter" idx="10"/>
          </p:nvPr>
        </p:nvSpPr>
        <p:spPr/>
        <p:txBody>
          <a:bodyPr>
            <a:noAutofit/>
          </a:bodyPr>
          <a:lstStyle/>
          <a:p>
            <a:pPr marL="285750" indent="-285750">
              <a:lnSpc>
                <a:spcPct val="140000"/>
              </a:lnSpc>
            </a:pPr>
            <a:r>
              <a:rPr lang="zh-CN" altLang="en-US" dirty="0">
                <a:cs typeface="宋体" panose="02010600030101010101" pitchFamily="2" charset="-122"/>
                <a:sym typeface="+mn-ea"/>
              </a:rPr>
              <a:t>数据库级别权限</a:t>
            </a:r>
          </a:p>
          <a:p>
            <a:pPr lvl="2">
              <a:lnSpc>
                <a:spcPct val="180000"/>
              </a:lnSpc>
            </a:pP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① </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CONNECT </a:t>
            </a:r>
          </a:p>
          <a:p>
            <a:pPr lvl="2" indent="0">
              <a:lnSpc>
                <a:spcPct val="180000"/>
              </a:lnSpc>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     这是级别最低的一种数据库级别的用户权限。拥有该权限的用户可以执行</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SELETE  </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UPDATE</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INSERT</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DELETE</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语句，针对数据表执行存储过程，创建数据表的视图，创建临时表。</a:t>
            </a:r>
            <a:endParaRPr lang="zh-CN" altLang="en-US" sz="1800" b="1" dirty="0">
              <a:latin typeface="微软雅黑" panose="020B0503020204020204" pitchFamily="34" charset="-122"/>
              <a:ea typeface="微软雅黑" panose="020B0503020204020204" pitchFamily="34" charset="-122"/>
              <a:cs typeface="Arial" panose="020B0604020202020204" pitchFamily="34" charset="0"/>
            </a:endParaRPr>
          </a:p>
          <a:p>
            <a:pPr lvl="2">
              <a:lnSpc>
                <a:spcPct val="180000"/>
              </a:lnSpc>
            </a:pP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② </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RESOURCE</a:t>
            </a:r>
          </a:p>
          <a:p>
            <a:pPr lvl="2" indent="0">
              <a:lnSpc>
                <a:spcPct val="180000"/>
              </a:lnSpc>
              <a:buNone/>
            </a:pPr>
            <a:r>
              <a:rPr lang="en-US" altLang="zh-CN" sz="18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拥有该权限的用户除了拥有</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CONNECT</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全部权限外，还可以创建新的表，并可以对自己创建的表执行</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ALTER</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DROP</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操作，创建索引</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a:t>
            </a:r>
            <a:endPar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endParaRPr>
          </a:p>
          <a:p>
            <a:pPr lvl="2" indent="0">
              <a:lnSpc>
                <a:spcPct val="140000"/>
              </a:lnSpc>
              <a:buNone/>
            </a:pPr>
            <a:endParaRPr lang="en-US" altLang="zh-CN" b="1" dirty="0">
              <a:cs typeface="Arial" panose="020B0604020202020204" pitchFamily="34" charset="0"/>
              <a:sym typeface="+mn-ea"/>
            </a:endParaRPr>
          </a:p>
          <a:p>
            <a:pPr lvl="2" indent="0">
              <a:lnSpc>
                <a:spcPct val="240000"/>
              </a:lnSpc>
              <a:buNone/>
            </a:pPr>
            <a:endParaRPr lang="en-US" altLang="zh-CN" b="1" dirty="0">
              <a:cs typeface="Arial" panose="020B0604020202020204" pitchFamily="3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数据权限</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数据库级别</a:t>
            </a:r>
          </a:p>
        </p:txBody>
      </p:sp>
      <p:sp>
        <p:nvSpPr>
          <p:cNvPr id="15364" name="Rectangle 243"/>
          <p:cNvSpPr>
            <a:spLocks noGrp="1" noChangeArrowheads="1"/>
          </p:cNvSpPr>
          <p:nvPr>
            <p:ph type="body" sz="quarter" idx="10"/>
          </p:nvPr>
        </p:nvSpPr>
        <p:spPr/>
        <p:txBody>
          <a:bodyPr>
            <a:noAutofit/>
          </a:bodyPr>
          <a:lstStyle/>
          <a:p>
            <a:pPr marL="285750" indent="-285750">
              <a:lnSpc>
                <a:spcPct val="140000"/>
              </a:lnSpc>
            </a:pPr>
            <a:r>
              <a:rPr lang="zh-CN" altLang="en-US" dirty="0">
                <a:cs typeface="宋体" panose="02010600030101010101" pitchFamily="2" charset="-122"/>
                <a:sym typeface="+mn-ea"/>
              </a:rPr>
              <a:t>数据库级别权限</a:t>
            </a:r>
          </a:p>
          <a:p>
            <a:pPr lvl="2">
              <a:lnSpc>
                <a:spcPct val="180000"/>
              </a:lnSpc>
            </a:pP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③ </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DBA</a:t>
            </a:r>
          </a:p>
          <a:p>
            <a:pPr lvl="2" indent="0">
              <a:lnSpc>
                <a:spcPct val="180000"/>
              </a:lnSpc>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数据库的建立者和拥有者被自动授予这种权限。拥有</a:t>
            </a:r>
            <a:r>
              <a:rPr lang="en-US" altLang="zh-CN" sz="1800" dirty="0">
                <a:latin typeface="微软雅黑" panose="020B0503020204020204" pitchFamily="34" charset="-122"/>
                <a:ea typeface="微软雅黑" panose="020B0503020204020204" pitchFamily="34" charset="-122"/>
                <a:cs typeface="Arial" panose="020B0604020202020204" pitchFamily="34" charset="0"/>
                <a:sym typeface="+mn-ea"/>
              </a:rPr>
              <a:t>DBA</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权限的用户除拥有</a:t>
            </a:r>
            <a:r>
              <a:rPr lang="en-US" altLang="zh-CN" sz="1800" dirty="0">
                <a:latin typeface="微软雅黑" panose="020B0503020204020204" pitchFamily="34" charset="-122"/>
                <a:ea typeface="微软雅黑" panose="020B0503020204020204" pitchFamily="34" charset="-122"/>
                <a:cs typeface="Arial" panose="020B0604020202020204" pitchFamily="34" charset="0"/>
                <a:sym typeface="+mn-ea"/>
              </a:rPr>
              <a:t>RESOURCE</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全部权限外，还可以对其他用户授予或解除</a:t>
            </a:r>
            <a:r>
              <a:rPr lang="en-US" altLang="zh-CN" sz="1800" dirty="0">
                <a:latin typeface="微软雅黑" panose="020B0503020204020204" pitchFamily="34" charset="-122"/>
                <a:ea typeface="微软雅黑" panose="020B0503020204020204" pitchFamily="34" charset="-122"/>
                <a:cs typeface="Arial" panose="020B0604020202020204" pitchFamily="34" charset="0"/>
                <a:sym typeface="+mn-ea"/>
              </a:rPr>
              <a:t>CONNECT</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800" dirty="0">
                <a:latin typeface="微软雅黑" panose="020B0503020204020204" pitchFamily="34" charset="-122"/>
                <a:ea typeface="微软雅黑" panose="020B0503020204020204" pitchFamily="34" charset="-122"/>
                <a:cs typeface="Arial" panose="020B0604020202020204" pitchFamily="34" charset="0"/>
                <a:sym typeface="+mn-ea"/>
              </a:rPr>
              <a:t>RESOURCE</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800" dirty="0">
                <a:latin typeface="微软雅黑" panose="020B0503020204020204" pitchFamily="34" charset="-122"/>
                <a:ea typeface="微软雅黑" panose="020B0503020204020204" pitchFamily="34" charset="-122"/>
                <a:cs typeface="Arial" panose="020B0604020202020204" pitchFamily="34" charset="0"/>
                <a:sym typeface="+mn-ea"/>
              </a:rPr>
              <a:t>DBA</a:t>
            </a:r>
            <a:r>
              <a:rPr lang="zh-CN" altLang="en-US" sz="1800" dirty="0">
                <a:latin typeface="微软雅黑" panose="020B0503020204020204" pitchFamily="34" charset="-122"/>
                <a:ea typeface="微软雅黑" panose="020B0503020204020204" pitchFamily="34" charset="-122"/>
                <a:cs typeface="Arial" panose="020B0604020202020204" pitchFamily="34" charset="0"/>
                <a:sym typeface="+mn-ea"/>
              </a:rPr>
              <a:t>权限，可以对所有数据库对象进行操作。</a:t>
            </a:r>
          </a:p>
          <a:p>
            <a:pPr marL="285750" indent="-285750">
              <a:lnSpc>
                <a:spcPct val="140000"/>
              </a:lnSpc>
            </a:pPr>
            <a:r>
              <a:rPr lang="zh-CN" altLang="en-US" dirty="0">
                <a:cs typeface="Arial" panose="020B0604020202020204" pitchFamily="34" charset="0"/>
                <a:sym typeface="+mn-ea"/>
              </a:rPr>
              <a:t>语法 </a:t>
            </a:r>
            <a:r>
              <a:rPr lang="zh-CN" altLang="en-US" sz="1600" dirty="0">
                <a:cs typeface="Arial" panose="020B0604020202020204" pitchFamily="34" charset="0"/>
                <a:sym typeface="+mn-ea"/>
              </a:rPr>
              <a:t>      </a:t>
            </a:r>
            <a:r>
              <a:rPr lang="en-US" altLang="zh-CN" sz="1600" b="1" dirty="0">
                <a:cs typeface="Arial" panose="020B0604020202020204" pitchFamily="34" charset="0"/>
                <a:sym typeface="+mn-ea"/>
              </a:rPr>
              <a:t>GRANT </a:t>
            </a:r>
            <a:r>
              <a:rPr lang="zh-CN" altLang="en-US" sz="1600" b="1" dirty="0">
                <a:cs typeface="Arial" panose="020B0604020202020204" pitchFamily="34" charset="0"/>
                <a:sym typeface="+mn-ea"/>
              </a:rPr>
              <a:t>权限 </a:t>
            </a:r>
            <a:r>
              <a:rPr lang="en-US" altLang="zh-CN" sz="1600" b="1" dirty="0">
                <a:cs typeface="Arial" panose="020B0604020202020204" pitchFamily="34" charset="0"/>
                <a:sym typeface="+mn-ea"/>
              </a:rPr>
              <a:t>TO </a:t>
            </a:r>
            <a:r>
              <a:rPr lang="zh-CN" altLang="en-US" sz="1600" b="1" dirty="0">
                <a:cs typeface="Arial" panose="020B0604020202020204" pitchFamily="34" charset="0"/>
                <a:sym typeface="+mn-ea"/>
              </a:rPr>
              <a:t>用户名 </a:t>
            </a:r>
            <a:r>
              <a:rPr lang="en-US" altLang="zh-CN" sz="1600" b="1" dirty="0">
                <a:cs typeface="Arial" panose="020B0604020202020204" pitchFamily="34" charset="0"/>
                <a:sym typeface="+mn-ea"/>
              </a:rPr>
              <a:t>[ ,</a:t>
            </a:r>
            <a:r>
              <a:rPr lang="zh-CN" altLang="zh-CN" sz="1600" b="1" dirty="0">
                <a:cs typeface="Arial" panose="020B0604020202020204" pitchFamily="34" charset="0"/>
                <a:sym typeface="+mn-ea"/>
              </a:rPr>
              <a:t>用户名 </a:t>
            </a:r>
            <a:r>
              <a:rPr lang="en-US" altLang="zh-CN" sz="1600" b="1" dirty="0">
                <a:cs typeface="Arial" panose="020B0604020202020204" pitchFamily="34" charset="0"/>
                <a:sym typeface="+mn-ea"/>
              </a:rPr>
              <a:t>]</a:t>
            </a:r>
          </a:p>
          <a:p>
            <a:pPr marL="0" indent="0">
              <a:lnSpc>
                <a:spcPct val="140000"/>
              </a:lnSpc>
              <a:buNone/>
            </a:pPr>
            <a:r>
              <a:rPr lang="en-US" altLang="zh-CN" sz="1600" b="1" dirty="0">
                <a:cs typeface="Arial" panose="020B0604020202020204" pitchFamily="34" charset="0"/>
                <a:sym typeface="+mn-ea"/>
              </a:rPr>
              <a:t>                    REVOKE </a:t>
            </a:r>
            <a:r>
              <a:rPr lang="zh-CN" altLang="zh-CN" sz="1600" b="1" dirty="0">
                <a:cs typeface="Arial" panose="020B0604020202020204" pitchFamily="34" charset="0"/>
                <a:sym typeface="+mn-ea"/>
              </a:rPr>
              <a:t>权限 </a:t>
            </a:r>
            <a:r>
              <a:rPr lang="en-US" altLang="zh-CN" sz="1600" b="1" dirty="0">
                <a:cs typeface="Arial" panose="020B0604020202020204" pitchFamily="34" charset="0"/>
                <a:sym typeface="+mn-ea"/>
              </a:rPr>
              <a:t>FROM </a:t>
            </a:r>
            <a:r>
              <a:rPr lang="zh-CN" altLang="en-US" sz="1600" b="1" dirty="0">
                <a:cs typeface="Arial" panose="020B0604020202020204" pitchFamily="34" charset="0"/>
                <a:sym typeface="+mn-ea"/>
              </a:rPr>
              <a:t>用户名 </a:t>
            </a:r>
            <a:r>
              <a:rPr lang="en-US" altLang="zh-CN" sz="1600" b="1" dirty="0">
                <a:cs typeface="Arial" panose="020B0604020202020204" pitchFamily="34" charset="0"/>
                <a:sym typeface="+mn-ea"/>
              </a:rPr>
              <a:t>[,</a:t>
            </a:r>
            <a:r>
              <a:rPr lang="zh-CN" altLang="zh-CN" sz="1600" b="1" dirty="0">
                <a:cs typeface="Arial" panose="020B0604020202020204" pitchFamily="34" charset="0"/>
                <a:sym typeface="+mn-ea"/>
              </a:rPr>
              <a:t>用户名</a:t>
            </a:r>
            <a:r>
              <a:rPr lang="en-US" altLang="zh-CN" sz="1600" b="1" dirty="0">
                <a:cs typeface="Arial" panose="020B0604020202020204" pitchFamily="34" charset="0"/>
                <a:sym typeface="+mn-ea"/>
              </a:rPr>
              <a:t>]</a:t>
            </a:r>
          </a:p>
          <a:p>
            <a:pPr lvl="2">
              <a:lnSpc>
                <a:spcPct val="180000"/>
              </a:lnSpc>
            </a:pPr>
            <a:endParaRPr lang="en-US" altLang="zh-CN" b="1" dirty="0">
              <a:cs typeface="Arial" panose="020B0604020202020204" pitchFamily="34" charset="0"/>
              <a:sym typeface="+mn-ea"/>
            </a:endParaRPr>
          </a:p>
          <a:p>
            <a:pPr lvl="2" indent="0">
              <a:lnSpc>
                <a:spcPct val="140000"/>
              </a:lnSpc>
              <a:buNone/>
            </a:pPr>
            <a:endParaRPr lang="en-US" altLang="zh-CN" b="1" dirty="0">
              <a:cs typeface="Arial" panose="020B0604020202020204" pitchFamily="34" charset="0"/>
              <a:sym typeface="+mn-ea"/>
            </a:endParaRPr>
          </a:p>
          <a:p>
            <a:pPr lvl="2" indent="0">
              <a:lnSpc>
                <a:spcPct val="240000"/>
              </a:lnSpc>
              <a:buNone/>
            </a:pPr>
            <a:endParaRPr lang="en-US" altLang="zh-CN" b="1" dirty="0">
              <a:cs typeface="Arial" panose="020B0604020202020204" pitchFamily="34" charset="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5036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5036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12090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12090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16160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397760"/>
            <a:ext cx="7223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397760"/>
            <a:ext cx="45704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01625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01625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5113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291840"/>
            <a:ext cx="7223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291840"/>
            <a:ext cx="45704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3911600"/>
            <a:ext cx="7223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3911600"/>
            <a:ext cx="45704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4067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1859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1859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47967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47967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2919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162319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 数据类型</a:t>
            </a:r>
          </a:p>
        </p:txBody>
      </p:sp>
      <p:sp>
        <p:nvSpPr>
          <p:cNvPr id="25" name="文本框 55"/>
          <p:cNvSpPr txBox="1">
            <a:spLocks noChangeArrowheads="1"/>
          </p:cNvSpPr>
          <p:nvPr/>
        </p:nvSpPr>
        <p:spPr bwMode="auto">
          <a:xfrm>
            <a:off x="4378960" y="250838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数据库用户管理</a:t>
            </a:r>
          </a:p>
        </p:txBody>
      </p:sp>
      <p:sp>
        <p:nvSpPr>
          <p:cNvPr id="26" name="文本框 55"/>
          <p:cNvSpPr txBox="1">
            <a:spLocks noChangeArrowheads="1"/>
          </p:cNvSpPr>
          <p:nvPr/>
        </p:nvSpPr>
        <p:spPr bwMode="auto">
          <a:xfrm>
            <a:off x="4378960" y="34140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DDL</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27" name="文本框 55"/>
          <p:cNvSpPr txBox="1">
            <a:spLocks noChangeArrowheads="1"/>
          </p:cNvSpPr>
          <p:nvPr/>
        </p:nvSpPr>
        <p:spPr bwMode="auto">
          <a:xfrm>
            <a:off x="4378960" y="428903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DML&amp;DQL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27"/>
          <p:cNvSpPr>
            <a:spLocks noGrp="1"/>
          </p:cNvSpPr>
          <p:nvPr>
            <p:ph type="title"/>
          </p:nvPr>
        </p:nvSpPr>
        <p:spPr/>
        <p:txBody>
          <a:bodyPr/>
          <a:lstStyle/>
          <a:p>
            <a:r>
              <a:rPr lang="zh-CN" altLang="en-US" dirty="0"/>
              <a:t>目标</a:t>
            </a:r>
          </a:p>
        </p:txBody>
      </p:sp>
      <p:sp>
        <p:nvSpPr>
          <p:cNvPr id="4" name="内容占位符 3"/>
          <p:cNvSpPr>
            <a:spLocks noGrp="1"/>
          </p:cNvSpPr>
          <p:nvPr>
            <p:ph type="body" sz="quarter" idx="10"/>
          </p:nvPr>
        </p:nvSpPr>
        <p:spPr/>
        <p:txBody>
          <a:bodyPr/>
          <a:lstStyle/>
          <a:p>
            <a:pPr>
              <a:lnSpc>
                <a:spcPct val="200000"/>
              </a:lnSpc>
            </a:pPr>
            <a:r>
              <a:rPr lang="zh-CN" altLang="en-US" dirty="0"/>
              <a:t>了解</a:t>
            </a:r>
            <a:r>
              <a:rPr lang="en-US" altLang="zh-CN" dirty="0"/>
              <a:t>GBase 8s </a:t>
            </a:r>
            <a:r>
              <a:rPr lang="zh-CN" altLang="en-US" dirty="0"/>
              <a:t>数据类型</a:t>
            </a:r>
          </a:p>
          <a:p>
            <a:pPr>
              <a:lnSpc>
                <a:spcPct val="200000"/>
              </a:lnSpc>
            </a:pPr>
            <a:r>
              <a:rPr lang="zh-CN" altLang="zh-CN" dirty="0"/>
              <a:t>掌握</a:t>
            </a:r>
            <a:r>
              <a:rPr lang="en-US" altLang="zh-CN" dirty="0"/>
              <a:t>GBase 8s </a:t>
            </a:r>
            <a:r>
              <a:rPr lang="zh-CN" altLang="zh-CN" dirty="0"/>
              <a:t>数据控制语言</a:t>
            </a:r>
            <a:r>
              <a:rPr lang="en-US" altLang="zh-CN" dirty="0"/>
              <a:t>DCL</a:t>
            </a:r>
          </a:p>
          <a:p>
            <a:pPr>
              <a:lnSpc>
                <a:spcPct val="200000"/>
              </a:lnSpc>
            </a:pPr>
            <a:r>
              <a:rPr lang="zh-CN" altLang="en-US" dirty="0"/>
              <a:t>掌握</a:t>
            </a:r>
            <a:r>
              <a:rPr lang="en-US" altLang="zh-CN" dirty="0"/>
              <a:t>GBase 8s </a:t>
            </a:r>
            <a:r>
              <a:rPr lang="zh-CN" altLang="en-US" dirty="0"/>
              <a:t>数据定义语言</a:t>
            </a:r>
            <a:r>
              <a:rPr lang="en-US" altLang="zh-CN" dirty="0"/>
              <a:t>DDL</a:t>
            </a:r>
            <a:r>
              <a:rPr lang="zh-CN" altLang="en-US" dirty="0"/>
              <a:t>，数据操纵语言</a:t>
            </a:r>
            <a:r>
              <a:rPr lang="en-US" altLang="zh-CN" dirty="0"/>
              <a:t>DML</a:t>
            </a:r>
            <a:r>
              <a:rPr lang="zh-CN" altLang="en-US" dirty="0"/>
              <a:t>，</a:t>
            </a:r>
            <a:br>
              <a:rPr lang="zh-CN" altLang="en-US" dirty="0"/>
            </a:br>
            <a:r>
              <a:rPr lang="zh-CN" altLang="en-US" dirty="0"/>
              <a:t>数据查询语言</a:t>
            </a:r>
            <a:r>
              <a:rPr lang="en-US" altLang="zh-CN" dirty="0"/>
              <a:t>DQL</a:t>
            </a:r>
          </a:p>
          <a:p>
            <a:pPr marL="0" indent="0">
              <a:lnSpc>
                <a:spcPct val="200000"/>
              </a:lnSpc>
              <a:buNone/>
            </a:pPr>
            <a:endParaRPr lang="zh-CN" altLang="en-US" dirty="0">
              <a:sym typeface="+mn-ea"/>
            </a:endParaRPr>
          </a:p>
          <a:p>
            <a:pPr>
              <a:lnSpc>
                <a:spcPct val="200000"/>
              </a:lnSpc>
            </a:pPr>
            <a:endParaRPr lang="zh-CN" altLang="en-US" sz="2000" dirty="0"/>
          </a:p>
          <a:p>
            <a:pPr>
              <a:buNone/>
            </a:pPr>
            <a:endParaRPr lang="en-US" altLang="zh-CN" dirty="0"/>
          </a:p>
          <a:p>
            <a:pPr>
              <a:buNone/>
            </a:pP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zh-CN" altLang="en-US" dirty="0">
                <a:cs typeface="Arial" panose="020B0604020202020204" pitchFamily="34" charset="0"/>
              </a:rPr>
              <a:t>数据库</a:t>
            </a:r>
            <a:endParaRPr lang="en-US" altLang="zh-CN" dirty="0">
              <a:cs typeface="Arial" panose="020B0604020202020204" pitchFamily="34" charset="0"/>
            </a:endParaRPr>
          </a:p>
        </p:txBody>
      </p:sp>
      <p:sp>
        <p:nvSpPr>
          <p:cNvPr id="187395" name="Text Box 3"/>
          <p:cNvSpPr txBox="1">
            <a:spLocks noChangeArrowheads="1"/>
          </p:cNvSpPr>
          <p:nvPr/>
        </p:nvSpPr>
        <p:spPr bwMode="black">
          <a:xfrm>
            <a:off x="275491" y="1154149"/>
            <a:ext cx="6340325" cy="5448287"/>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zh-CN" altLang="en-US" sz="2400" dirty="0">
                <a:latin typeface="微软雅黑" panose="020B0503020204020204" pitchFamily="34" charset="-122"/>
                <a:ea typeface="微软雅黑" panose="020B0503020204020204" pitchFamily="34" charset="-122"/>
              </a:rPr>
              <a:t>我们可以创建四种类型的数据库</a:t>
            </a:r>
            <a:r>
              <a:rPr lang="en-US" altLang="zh-CN" sz="2400" dirty="0">
                <a:latin typeface="微软雅黑" panose="020B0503020204020204" pitchFamily="34" charset="-122"/>
                <a:ea typeface="微软雅黑" panose="020B0503020204020204" pitchFamily="34" charset="-122"/>
              </a:rPr>
              <a:t>(database)</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342900" indent="-342900">
              <a:spcBef>
                <a:spcPct val="50000"/>
              </a:spcBef>
              <a:buAutoNum type="arabicPeriod"/>
            </a:pPr>
            <a:r>
              <a:rPr lang="zh-CN" altLang="en-US" sz="2000" dirty="0">
                <a:latin typeface="微软雅黑" panose="020B0503020204020204" pitchFamily="34" charset="-122"/>
                <a:ea typeface="微软雅黑" panose="020B0503020204020204" pitchFamily="34" charset="-122"/>
              </a:rPr>
              <a:t>不记录日志</a:t>
            </a:r>
            <a:endParaRPr lang="en-US" altLang="zh-CN" sz="2000" dirty="0">
              <a:latin typeface="微软雅黑" panose="020B0503020204020204" pitchFamily="34" charset="-122"/>
              <a:ea typeface="微软雅黑" panose="020B0503020204020204" pitchFamily="34" charset="-122"/>
            </a:endParaRPr>
          </a:p>
          <a:p>
            <a:pPr marL="342900" indent="-342900">
              <a:spcBef>
                <a:spcPct val="50000"/>
              </a:spcBef>
              <a:buAutoNum type="arabicPeriod"/>
            </a:pPr>
            <a:endParaRPr lang="en-US" altLang="zh-CN" sz="2000" dirty="0">
              <a:latin typeface="微软雅黑" panose="020B0503020204020204" pitchFamily="34" charset="-122"/>
              <a:ea typeface="微软雅黑" panose="020B0503020204020204" pitchFamily="34" charset="-122"/>
            </a:endParaRPr>
          </a:p>
          <a:p>
            <a:pPr marL="342900" indent="-342900">
              <a:spcBef>
                <a:spcPct val="50000"/>
              </a:spcBef>
              <a:buFontTx/>
              <a:buAutoNum type="arabicPeriod"/>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缓冲式的记录日志</a:t>
            </a:r>
            <a:endParaRPr lang="en-US" altLang="zh-CN" sz="2000" dirty="0">
              <a:latin typeface="微软雅黑" panose="020B0503020204020204" pitchFamily="34" charset="-122"/>
              <a:ea typeface="微软雅黑" panose="020B0503020204020204" pitchFamily="34" charset="-122"/>
            </a:endParaRPr>
          </a:p>
          <a:p>
            <a:pPr marL="342900" indent="-342900">
              <a:spcBef>
                <a:spcPct val="50000"/>
              </a:spcBef>
              <a:buFontTx/>
              <a:buAutoNum type="arabicPeriod"/>
            </a:pPr>
            <a:endParaRPr lang="en-US" altLang="zh-CN" sz="2000" dirty="0">
              <a:latin typeface="微软雅黑" panose="020B0503020204020204" pitchFamily="34" charset="-122"/>
              <a:ea typeface="微软雅黑" panose="020B0503020204020204" pitchFamily="34" charset="-122"/>
            </a:endParaRPr>
          </a:p>
          <a:p>
            <a:pPr marL="342900" indent="-342900">
              <a:spcBef>
                <a:spcPct val="50000"/>
              </a:spcBef>
              <a:buFontTx/>
              <a:buAutoNum type="arabicPeriod"/>
            </a:pPr>
            <a:endParaRPr lang="en-US" altLang="zh-CN" sz="2000" dirty="0">
              <a:latin typeface="微软雅黑" panose="020B0503020204020204" pitchFamily="34" charset="-122"/>
              <a:ea typeface="微软雅黑" panose="020B0503020204020204" pitchFamily="34" charset="-122"/>
            </a:endParaRPr>
          </a:p>
          <a:p>
            <a:pPr marL="342900" indent="-342900">
              <a:spcBef>
                <a:spcPct val="50000"/>
              </a:spcBef>
              <a:buFontTx/>
              <a:buAutoNum type="arabicPeriod"/>
            </a:pPr>
            <a:r>
              <a:rPr lang="zh-CN" altLang="en-US" sz="2000" dirty="0">
                <a:latin typeface="微软雅黑" panose="020B0503020204020204" pitchFamily="34" charset="-122"/>
                <a:ea typeface="微软雅黑" panose="020B0503020204020204" pitchFamily="34" charset="-122"/>
              </a:rPr>
              <a:t>无缓冲式的记录日志</a:t>
            </a:r>
            <a:endParaRPr lang="en-US" altLang="zh-CN" sz="2000" dirty="0">
              <a:latin typeface="微软雅黑" panose="020B0503020204020204" pitchFamily="34" charset="-122"/>
              <a:ea typeface="微软雅黑" panose="020B0503020204020204" pitchFamily="34" charset="-122"/>
            </a:endParaRPr>
          </a:p>
          <a:p>
            <a:pPr>
              <a:spcBef>
                <a:spcPct val="50000"/>
              </a:spcBef>
            </a:pPr>
            <a:endParaRPr lang="en-US" altLang="zh-CN" sz="2000" dirty="0">
              <a:latin typeface="微软雅黑" panose="020B0503020204020204" pitchFamily="34" charset="-122"/>
              <a:ea typeface="微软雅黑" panose="020B0503020204020204" pitchFamily="34" charset="-122"/>
            </a:endParaRPr>
          </a:p>
          <a:p>
            <a:pPr marL="457200" indent="-457200">
              <a:spcBef>
                <a:spcPct val="50000"/>
              </a:spcBef>
              <a:buFont typeface="+mj-lt"/>
              <a:buAutoNum type="arabicPeriod" startAt="4"/>
            </a:pPr>
            <a:r>
              <a:rPr lang="en-US" altLang="zh-CN" sz="2000" dirty="0">
                <a:latin typeface="微软雅黑" panose="020B0503020204020204" pitchFamily="34" charset="-122"/>
                <a:ea typeface="微软雅黑" panose="020B0503020204020204" pitchFamily="34" charset="-122"/>
              </a:rPr>
              <a:t>ANSI (</a:t>
            </a:r>
            <a:r>
              <a:rPr lang="zh-CN" altLang="en-US" sz="2000" dirty="0">
                <a:latin typeface="微软雅黑" panose="020B0503020204020204" pitchFamily="34" charset="-122"/>
                <a:ea typeface="微软雅黑" panose="020B0503020204020204" pitchFamily="34" charset="-122"/>
              </a:rPr>
              <a:t>记录日志时无缓冲 </a:t>
            </a:r>
            <a:r>
              <a:rPr lang="en-US" altLang="zh-CN" sz="2000" dirty="0">
                <a:latin typeface="微软雅黑" panose="020B0503020204020204" pitchFamily="34" charset="-122"/>
                <a:ea typeface="微软雅黑" panose="020B0503020204020204" pitchFamily="34" charset="-122"/>
              </a:rPr>
              <a:t>)</a:t>
            </a:r>
          </a:p>
          <a:p>
            <a:pPr marL="342900" indent="-342900">
              <a:spcBef>
                <a:spcPct val="50000"/>
              </a:spcBef>
              <a:buFontTx/>
              <a:buAutoNum type="arabicPeriod" startAt="4"/>
            </a:pPr>
            <a:endParaRPr lang="en-US" altLang="zh-CN" sz="1400" dirty="0">
              <a:latin typeface="微软雅黑" panose="020B0503020204020204" pitchFamily="34" charset="-122"/>
              <a:ea typeface="微软雅黑" panose="020B0503020204020204" pitchFamily="34" charset="-122"/>
            </a:endParaRPr>
          </a:p>
          <a:p>
            <a:pPr marL="342900" indent="-342900">
              <a:spcBef>
                <a:spcPct val="50000"/>
              </a:spcBef>
              <a:buFontTx/>
              <a:buAutoNum type="arabicPeriod" startAt="4"/>
            </a:pPr>
            <a:endParaRPr lang="zh-CN" altLang="en-US" sz="1400" dirty="0">
              <a:latin typeface="微软雅黑" panose="020B0503020204020204" pitchFamily="34" charset="-122"/>
              <a:ea typeface="微软雅黑" panose="020B0503020204020204" pitchFamily="34" charset="-122"/>
            </a:endParaRPr>
          </a:p>
          <a:p>
            <a:pPr marL="342900" indent="-342900">
              <a:spcBef>
                <a:spcPct val="50000"/>
              </a:spcBef>
              <a:buAutoNum type="arabicPeriod" startAt="4"/>
            </a:pPr>
            <a:endParaRPr lang="en-US" altLang="zh-CN" sz="1400" dirty="0"/>
          </a:p>
          <a:p>
            <a:pPr eaLnBrk="1" hangingPunct="1">
              <a:spcBef>
                <a:spcPct val="50000"/>
              </a:spcBef>
              <a:buClrTx/>
              <a:buFontTx/>
              <a:buNone/>
            </a:pPr>
            <a:endParaRPr lang="zh-CN" altLang="en-US" sz="1400" dirty="0"/>
          </a:p>
        </p:txBody>
      </p:sp>
      <p:sp>
        <p:nvSpPr>
          <p:cNvPr id="187396" name="AutoShape 4"/>
          <p:cNvSpPr>
            <a:spLocks noChangeArrowheads="1"/>
          </p:cNvSpPr>
          <p:nvPr/>
        </p:nvSpPr>
        <p:spPr bwMode="black">
          <a:xfrm>
            <a:off x="745628" y="4359945"/>
            <a:ext cx="6927850" cy="395288"/>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CREATE DATABASE </a:t>
            </a:r>
            <a:r>
              <a:rPr lang="en-US" altLang="zh-CN" sz="1400" dirty="0" err="1"/>
              <a:t>mydb</a:t>
            </a:r>
            <a:r>
              <a:rPr lang="en-US" altLang="zh-CN" sz="1400" dirty="0"/>
              <a:t> WITH LOG;</a:t>
            </a:r>
          </a:p>
        </p:txBody>
      </p:sp>
      <p:sp>
        <p:nvSpPr>
          <p:cNvPr id="187397" name="AutoShape 5"/>
          <p:cNvSpPr>
            <a:spLocks noChangeArrowheads="1"/>
          </p:cNvSpPr>
          <p:nvPr/>
        </p:nvSpPr>
        <p:spPr bwMode="black">
          <a:xfrm>
            <a:off x="745628" y="2071094"/>
            <a:ext cx="6927850" cy="395287"/>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a:t>CREATE DATABASE mydb;</a:t>
            </a:r>
          </a:p>
        </p:txBody>
      </p:sp>
      <p:sp>
        <p:nvSpPr>
          <p:cNvPr id="187398" name="AutoShape 6"/>
          <p:cNvSpPr>
            <a:spLocks noChangeArrowheads="1"/>
          </p:cNvSpPr>
          <p:nvPr/>
        </p:nvSpPr>
        <p:spPr bwMode="black">
          <a:xfrm>
            <a:off x="745628" y="3104746"/>
            <a:ext cx="6927850" cy="395287"/>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CREATE DATABASE </a:t>
            </a:r>
            <a:r>
              <a:rPr lang="en-US" altLang="zh-CN" sz="1400" dirty="0" err="1"/>
              <a:t>mydb</a:t>
            </a:r>
            <a:r>
              <a:rPr lang="en-US" altLang="zh-CN" sz="1400" dirty="0"/>
              <a:t> WITH BUFFERED LOG;</a:t>
            </a:r>
          </a:p>
        </p:txBody>
      </p:sp>
      <p:sp>
        <p:nvSpPr>
          <p:cNvPr id="187399" name="AutoShape 7"/>
          <p:cNvSpPr>
            <a:spLocks noChangeArrowheads="1"/>
          </p:cNvSpPr>
          <p:nvPr/>
        </p:nvSpPr>
        <p:spPr bwMode="black">
          <a:xfrm>
            <a:off x="745628" y="5349806"/>
            <a:ext cx="6927850" cy="395288"/>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CREATE DATABASE </a:t>
            </a:r>
            <a:r>
              <a:rPr lang="en-US" altLang="zh-CN" sz="1400" dirty="0" err="1"/>
              <a:t>mydb</a:t>
            </a:r>
            <a:r>
              <a:rPr lang="en-US" altLang="zh-CN" sz="1400" dirty="0"/>
              <a:t> WITH LOG MODE ANSI;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zh-CN" altLang="en-US" dirty="0"/>
              <a:t>数据库的日志模式</a:t>
            </a:r>
            <a:endParaRPr lang="en-US" dirty="0"/>
          </a:p>
        </p:txBody>
      </p:sp>
      <p:sp>
        <p:nvSpPr>
          <p:cNvPr id="353283" name="Rectangle 3"/>
          <p:cNvSpPr>
            <a:spLocks noGrp="1" noChangeArrowheads="1"/>
          </p:cNvSpPr>
          <p:nvPr>
            <p:ph type="body" sz="quarter" idx="10"/>
          </p:nvPr>
        </p:nvSpPr>
        <p:spPr/>
        <p:txBody>
          <a:bodyPr>
            <a:normAutofit fontScale="92500"/>
          </a:bodyPr>
          <a:lstStyle/>
          <a:p>
            <a:pPr>
              <a:lnSpc>
                <a:spcPct val="150000"/>
              </a:lnSpc>
            </a:pPr>
            <a:r>
              <a:rPr lang="zh-CN" altLang="en-US" dirty="0">
                <a:sym typeface="+mn-ea"/>
              </a:rPr>
              <a:t>不记录日志</a:t>
            </a:r>
            <a:endParaRPr lang="en-US" altLang="zh-CN" dirty="0"/>
          </a:p>
          <a:p>
            <a:pPr lvl="1">
              <a:lnSpc>
                <a:spcPct val="150000"/>
              </a:lnSpc>
            </a:pPr>
            <a:r>
              <a:rPr lang="zh-CN" altLang="en-US" dirty="0"/>
              <a:t>无日志记录，如果硬件故障，损失从上次备份以来的所有记录。</a:t>
            </a:r>
            <a:endParaRPr lang="en-US" altLang="zh-CN" dirty="0"/>
          </a:p>
          <a:p>
            <a:pPr>
              <a:lnSpc>
                <a:spcPct val="150000"/>
              </a:lnSpc>
            </a:pPr>
            <a:r>
              <a:rPr lang="zh-CN" altLang="en-US" dirty="0">
                <a:sym typeface="+mn-ea"/>
              </a:rPr>
              <a:t>缓冲式的记录日志</a:t>
            </a:r>
            <a:endParaRPr lang="en-US" altLang="zh-CN" dirty="0"/>
          </a:p>
          <a:p>
            <a:pPr lvl="1">
              <a:lnSpc>
                <a:spcPct val="150000"/>
              </a:lnSpc>
            </a:pPr>
            <a:r>
              <a:rPr lang="zh-CN" altLang="en-US" dirty="0"/>
              <a:t>日志记录经由共享内存的逻辑日志缓冲区。如果硬件故障可能损失数个最近的改变。系统的速度因</a:t>
            </a:r>
            <a:r>
              <a:rPr lang="en-US" altLang="zh-CN" dirty="0"/>
              <a:t> </a:t>
            </a:r>
            <a:r>
              <a:rPr lang="zh-CN" altLang="en-US" dirty="0"/>
              <a:t>逻辑日志缓冲区而提升。</a:t>
            </a:r>
            <a:endParaRPr lang="en-US" altLang="zh-CN" dirty="0"/>
          </a:p>
          <a:p>
            <a:pPr>
              <a:lnSpc>
                <a:spcPct val="150000"/>
              </a:lnSpc>
            </a:pPr>
            <a:r>
              <a:rPr lang="zh-CN" altLang="en-US" dirty="0">
                <a:sym typeface="+mn-ea"/>
              </a:rPr>
              <a:t>无缓冲式的记录日志</a:t>
            </a:r>
            <a:endParaRPr lang="en-US" altLang="zh-CN" dirty="0"/>
          </a:p>
          <a:p>
            <a:pPr lvl="1">
              <a:lnSpc>
                <a:spcPct val="150000"/>
              </a:lnSpc>
            </a:pPr>
            <a:r>
              <a:rPr lang="zh-CN" altLang="en-US" dirty="0"/>
              <a:t>日志记录直接写入磁盘。如果硬件故障，只会损失未提交的事务</a:t>
            </a:r>
            <a:r>
              <a:rPr lang="en-US" altLang="zh-CN" dirty="0"/>
              <a:t>(uncommitted transactions)</a:t>
            </a:r>
            <a:r>
              <a:rPr lang="zh-CN" altLang="en-US" dirty="0"/>
              <a:t>。</a:t>
            </a:r>
            <a:endParaRPr lang="en-US" altLang="zh-CN" dirty="0"/>
          </a:p>
          <a:p>
            <a:pPr>
              <a:lnSpc>
                <a:spcPct val="150000"/>
              </a:lnSpc>
            </a:pPr>
            <a:r>
              <a:rPr lang="en-US" altLang="zh-CN" dirty="0"/>
              <a:t>ANSI</a:t>
            </a:r>
          </a:p>
          <a:p>
            <a:pPr lvl="1">
              <a:lnSpc>
                <a:spcPct val="150000"/>
              </a:lnSpc>
            </a:pPr>
            <a:r>
              <a:rPr lang="zh-CN" altLang="en-US" dirty="0"/>
              <a:t>与</a:t>
            </a:r>
            <a:r>
              <a:rPr lang="en-US" altLang="zh-CN" dirty="0"/>
              <a:t> unbuffered logging </a:t>
            </a:r>
            <a:r>
              <a:rPr lang="zh-CN" altLang="en-US" dirty="0"/>
              <a:t>同样，遵从</a:t>
            </a:r>
            <a:r>
              <a:rPr lang="en-US" altLang="zh-CN" dirty="0"/>
              <a:t> ANSI </a:t>
            </a:r>
            <a:r>
              <a:rPr lang="zh-CN" altLang="en-US" dirty="0"/>
              <a:t>规则。</a:t>
            </a:r>
            <a:endParaRPr lang="en-US" altLang="zh-CN" dirty="0"/>
          </a:p>
        </p:txBody>
      </p:sp>
      <p:sp>
        <p:nvSpPr>
          <p:cNvPr id="5" name="Text Box 6"/>
          <p:cNvSpPr txBox="1">
            <a:spLocks noChangeArrowheads="1"/>
          </p:cNvSpPr>
          <p:nvPr/>
        </p:nvSpPr>
        <p:spPr bwMode="auto">
          <a:xfrm>
            <a:off x="2969784" y="5904212"/>
            <a:ext cx="5818676" cy="461665"/>
          </a:xfrm>
          <a:prstGeom prst="rect">
            <a:avLst/>
          </a:prstGeom>
          <a:solidFill>
            <a:srgbClr val="FFFFE0"/>
          </a:solidFill>
          <a:ln w="3175">
            <a:solidFill>
              <a:schemeClr val="accent1"/>
            </a:solidFill>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50000"/>
              </a:lnSpc>
              <a:buClr>
                <a:schemeClr val="tx2"/>
              </a:buClr>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日志模式之间允许切换</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定义表</a:t>
            </a:r>
          </a:p>
        </p:txBody>
      </p:sp>
      <p:sp>
        <p:nvSpPr>
          <p:cNvPr id="15364" name="Rectangle 243"/>
          <p:cNvSpPr>
            <a:spLocks noGrp="1" noChangeArrowheads="1"/>
          </p:cNvSpPr>
          <p:nvPr>
            <p:ph type="body" sz="quarter" idx="10"/>
          </p:nvPr>
        </p:nvSpPr>
        <p:spPr/>
        <p:txBody>
          <a:bodyPr>
            <a:normAutofit lnSpcReduction="10000"/>
          </a:bodyPr>
          <a:lstStyle/>
          <a:p>
            <a:pPr marL="285750" indent="-285750">
              <a:lnSpc>
                <a:spcPct val="140000"/>
              </a:lnSpc>
            </a:pPr>
            <a:r>
              <a:rPr lang="zh-CN" altLang="en-US" dirty="0">
                <a:latin typeface="微软雅黑" panose="020B0503020204020204" pitchFamily="34" charset="-122"/>
                <a:ea typeface="微软雅黑" panose="020B0503020204020204" pitchFamily="34" charset="-122"/>
                <a:sym typeface="+mn-ea"/>
              </a:rPr>
              <a:t>在关系数据库中，相互关联的若干基本表组成了关系数据模型。基本表的创建、修改和删除操作是</a:t>
            </a:r>
            <a:r>
              <a:rPr lang="en-US" altLang="zh-CN" dirty="0">
                <a:latin typeface="微软雅黑" panose="020B0503020204020204" pitchFamily="34" charset="-122"/>
                <a:ea typeface="微软雅黑" panose="020B0503020204020204" pitchFamily="34" charset="-122"/>
                <a:sym typeface="+mn-ea"/>
              </a:rPr>
              <a:t>SQL</a:t>
            </a:r>
            <a:r>
              <a:rPr lang="zh-CN" altLang="en-US" dirty="0">
                <a:latin typeface="微软雅黑" panose="020B0503020204020204" pitchFamily="34" charset="-122"/>
                <a:ea typeface="微软雅黑" panose="020B0503020204020204" pitchFamily="34" charset="-122"/>
                <a:sym typeface="+mn-ea"/>
              </a:rPr>
              <a:t>中最常用的数据定义语句。</a:t>
            </a:r>
            <a:endParaRPr lang="en-US" altLang="zh-CN" dirty="0">
              <a:latin typeface="微软雅黑" panose="020B0503020204020204" pitchFamily="34" charset="-122"/>
              <a:ea typeface="微软雅黑" panose="020B0503020204020204" pitchFamily="34" charset="-122"/>
              <a:cs typeface="宋体" panose="02010600030101010101" pitchFamily="2" charset="-122"/>
              <a:sym typeface="+mn-ea"/>
            </a:endParaRPr>
          </a:p>
          <a:p>
            <a:pPr lvl="1">
              <a:lnSpc>
                <a:spcPct val="14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创建基本表或临时表语法：</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CREATE [ TEMP ] TABLE  &lt;</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表名</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&gt;</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 &lt;</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列名</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1&gt; &lt;</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数据类型</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&gt; [</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列级完整性约束</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 ,</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&lt;</a:t>
            </a: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列名</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1&gt; &lt;</a:t>
            </a: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数据类型</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&gt; [</a:t>
            </a: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列级完整性约束</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 ,</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表级完整性约束</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1 ],</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800" b="1" dirty="0">
                <a:latin typeface="微软雅黑" panose="020B0503020204020204" pitchFamily="34" charset="-122"/>
                <a:ea typeface="微软雅黑" panose="020B0503020204020204" pitchFamily="34" charset="-122"/>
                <a:cs typeface="Arial" panose="020B0604020202020204" pitchFamily="34" charset="0"/>
                <a:sym typeface="+mn-ea"/>
              </a:rPr>
              <a:t>表级完整性约束</a:t>
            </a: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2 ],</a:t>
            </a:r>
          </a:p>
          <a:p>
            <a:pPr indent="0">
              <a:lnSpc>
                <a:spcPct val="140000"/>
              </a:lnSpc>
              <a:buNone/>
            </a:pPr>
            <a:r>
              <a:rPr lang="en-US" altLang="zh-CN" sz="1800" b="1" dirty="0">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 [ IN “&lt; </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表的存放路径</a:t>
            </a:r>
            <a:r>
              <a:rPr lang="en-US" altLang="zh-CN" sz="1800" b="1" dirty="0">
                <a:latin typeface="微软雅黑" panose="020B0503020204020204" pitchFamily="34" charset="-122"/>
                <a:ea typeface="微软雅黑" panose="020B0503020204020204" pitchFamily="34" charset="-122"/>
                <a:cs typeface="Arial" panose="020B0604020202020204" pitchFamily="34" charset="0"/>
              </a:rPr>
              <a:t>&gt;” ]</a:t>
            </a:r>
            <a:endParaRPr lang="en-US" altLang="zh-CN" sz="18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lvl="2">
              <a:lnSpc>
                <a:spcPct val="200000"/>
              </a:lnSpc>
            </a:pP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6776480" y="2819619"/>
            <a:ext cx="4199255" cy="3030220"/>
          </a:xfrm>
          <a:prstGeom prst="rect">
            <a:avLst/>
          </a:prstGeom>
          <a:solidFill>
            <a:schemeClr val="bg1">
              <a:lumMod val="85000"/>
            </a:schemeClr>
          </a:solidFill>
          <a:ln>
            <a:solidFill>
              <a:srgbClr val="FF0000"/>
            </a:solidFill>
          </a:ln>
        </p:spPr>
        <p:txBody>
          <a:bodyPr wrap="square" rtlCol="0">
            <a:spAutoFit/>
          </a:bodyPr>
          <a:lstStyle/>
          <a:p>
            <a:pPr marL="285750" indent="-285750">
              <a:lnSpc>
                <a:spcPct val="140000"/>
              </a:lnSpc>
              <a:buClr>
                <a:srgbClr val="FD0000"/>
              </a:buClr>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sym typeface="+mn-ea"/>
              </a:rPr>
              <a:t>8s</a:t>
            </a:r>
            <a:r>
              <a:rPr lang="zh-CN" altLang="en-US" sz="1600" dirty="0">
                <a:latin typeface="微软雅黑" panose="020B0503020204020204" pitchFamily="34" charset="-122"/>
                <a:ea typeface="微软雅黑" panose="020B0503020204020204" pitchFamily="34" charset="-122"/>
                <a:sym typeface="+mn-ea"/>
              </a:rPr>
              <a:t>中表名不支持 </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等字符 ，</a:t>
            </a:r>
            <a:r>
              <a:rPr lang="en-US" altLang="zh-CN" sz="1600" dirty="0">
                <a:latin typeface="微软雅黑" panose="020B0503020204020204" pitchFamily="34" charset="-122"/>
                <a:ea typeface="微软雅黑" panose="020B0503020204020204" pitchFamily="34" charset="-122"/>
                <a:sym typeface="+mn-ea"/>
              </a:rPr>
              <a:t>oracle</a:t>
            </a:r>
            <a:r>
              <a:rPr lang="zh-CN" altLang="en-US" sz="1600" dirty="0">
                <a:latin typeface="微软雅黑" panose="020B0503020204020204" pitchFamily="34" charset="-122"/>
                <a:ea typeface="微软雅黑" panose="020B0503020204020204" pitchFamily="34" charset="-122"/>
                <a:sym typeface="+mn-ea"/>
              </a:rPr>
              <a:t>支持 </a:t>
            </a:r>
          </a:p>
          <a:p>
            <a:pPr marL="285750" indent="-285750">
              <a:lnSpc>
                <a:spcPct val="140000"/>
              </a:lnSpc>
              <a:buClr>
                <a:srgbClr val="FD0000"/>
              </a:buClr>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sym typeface="+mn-ea"/>
              </a:rPr>
              <a:t>8s</a:t>
            </a:r>
            <a:r>
              <a:rPr lang="zh-CN" altLang="en-US" sz="1600" dirty="0">
                <a:latin typeface="微软雅黑" panose="020B0503020204020204" pitchFamily="34" charset="-122"/>
                <a:ea typeface="微软雅黑" panose="020B0503020204020204" pitchFamily="34" charset="-122"/>
                <a:sym typeface="+mn-ea"/>
              </a:rPr>
              <a:t>中表名长度为</a:t>
            </a:r>
            <a:r>
              <a:rPr lang="en-US" altLang="zh-CN" sz="1600" dirty="0">
                <a:latin typeface="微软雅黑" panose="020B0503020204020204" pitchFamily="34" charset="-122"/>
                <a:ea typeface="微软雅黑" panose="020B0503020204020204" pitchFamily="34" charset="-122"/>
                <a:sym typeface="+mn-ea"/>
              </a:rPr>
              <a:t>128</a:t>
            </a:r>
            <a:r>
              <a:rPr lang="zh-CN" altLang="en-US" sz="1600" dirty="0">
                <a:latin typeface="微软雅黑" panose="020B0503020204020204" pitchFamily="34" charset="-122"/>
                <a:ea typeface="微软雅黑" panose="020B0503020204020204" pitchFamily="34" charset="-122"/>
                <a:sym typeface="+mn-ea"/>
              </a:rPr>
              <a:t>字节，</a:t>
            </a:r>
            <a:r>
              <a:rPr lang="en-US" altLang="zh-CN" sz="1600" dirty="0">
                <a:latin typeface="微软雅黑" panose="020B0503020204020204" pitchFamily="34" charset="-122"/>
                <a:ea typeface="微软雅黑" panose="020B0503020204020204" pitchFamily="34" charset="-122"/>
                <a:sym typeface="+mn-ea"/>
              </a:rPr>
              <a:t>oracle</a:t>
            </a:r>
            <a:r>
              <a:rPr lang="zh-CN" altLang="en-US" sz="1600" dirty="0">
                <a:latin typeface="微软雅黑" panose="020B0503020204020204" pitchFamily="34" charset="-122"/>
                <a:ea typeface="微软雅黑" panose="020B0503020204020204" pitchFamily="34" charset="-122"/>
                <a:sym typeface="+mn-ea"/>
              </a:rPr>
              <a:t>中为</a:t>
            </a:r>
            <a:r>
              <a:rPr lang="en-US" altLang="zh-CN" sz="1600" dirty="0">
                <a:latin typeface="微软雅黑" panose="020B0503020204020204" pitchFamily="34" charset="-122"/>
                <a:ea typeface="微软雅黑" panose="020B0503020204020204" pitchFamily="34" charset="-122"/>
                <a:sym typeface="+mn-ea"/>
              </a:rPr>
              <a:t>30</a:t>
            </a:r>
            <a:r>
              <a:rPr lang="zh-CN" altLang="en-US" sz="1600" dirty="0">
                <a:latin typeface="微软雅黑" panose="020B0503020204020204" pitchFamily="34" charset="-122"/>
                <a:ea typeface="微软雅黑" panose="020B0503020204020204" pitchFamily="34" charset="-122"/>
                <a:sym typeface="+mn-ea"/>
              </a:rPr>
              <a:t>字节</a:t>
            </a:r>
          </a:p>
          <a:p>
            <a:pPr marL="285750" indent="-285750">
              <a:lnSpc>
                <a:spcPct val="140000"/>
              </a:lnSpc>
              <a:buClr>
                <a:srgbClr val="FD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其中</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TEMP</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表示建的是临时表：表名要唯一，字段要唯一；</a:t>
            </a:r>
          </a:p>
          <a:p>
            <a:pPr marL="285750" indent="-285750">
              <a:lnSpc>
                <a:spcPct val="140000"/>
              </a:lnSpc>
              <a:buClr>
                <a:srgbClr val="FD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不可以对临时表进行</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ALTER</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和</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DROP</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操作；</a:t>
            </a:r>
          </a:p>
          <a:p>
            <a:pPr marL="285750" indent="-285750">
              <a:lnSpc>
                <a:spcPct val="140000"/>
              </a:lnSpc>
              <a:buClr>
                <a:srgbClr val="FD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在不同会话中，</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8s</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可以建立同名临时表，</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Oracle</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则不可以。</a:t>
            </a:r>
          </a:p>
          <a:p>
            <a:r>
              <a:rPr lang="zh-CN" altLang="en-US" sz="1200" dirty="0">
                <a:solidFill>
                  <a:srgbClr val="00B050"/>
                </a:solidFill>
                <a:sym typeface="+mn-ea"/>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约束</a:t>
            </a:r>
          </a:p>
        </p:txBody>
      </p:sp>
      <p:sp>
        <p:nvSpPr>
          <p:cNvPr id="15364" name="Rectangle 243"/>
          <p:cNvSpPr>
            <a:spLocks noGrp="1" noChangeArrowheads="1"/>
          </p:cNvSpPr>
          <p:nvPr>
            <p:ph type="body" sz="quarter" idx="10"/>
          </p:nvPr>
        </p:nvSpPr>
        <p:spPr/>
        <p:txBody>
          <a:bodyPr>
            <a:normAutofit/>
          </a:bodyPr>
          <a:lstStyle/>
          <a:p>
            <a:pPr marL="285750" indent="-285750">
              <a:lnSpc>
                <a:spcPct val="150000"/>
              </a:lnSpc>
            </a:pP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在以上语句中定义了</a:t>
            </a:r>
            <a:r>
              <a:rPr lang="en-US" altLang="zh-CN" dirty="0">
                <a:latin typeface="微软雅黑" panose="020B0503020204020204" pitchFamily="34" charset="-122"/>
                <a:ea typeface="微软雅黑" panose="020B0503020204020204" pitchFamily="34" charset="-122"/>
                <a:cs typeface="宋体" panose="02010600030101010101" pitchFamily="2" charset="-122"/>
                <a:sym typeface="+mn-ea"/>
              </a:rPr>
              <a:t>Student</a:t>
            </a: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dirty="0">
                <a:latin typeface="微软雅黑" panose="020B0503020204020204" pitchFamily="34" charset="-122"/>
                <a:ea typeface="微软雅黑" panose="020B0503020204020204" pitchFamily="34" charset="-122"/>
                <a:cs typeface="宋体" panose="02010600030101010101" pitchFamily="2" charset="-122"/>
                <a:sym typeface="+mn-ea"/>
              </a:rPr>
              <a:t>Course</a:t>
            </a: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dirty="0">
                <a:latin typeface="微软雅黑" panose="020B0503020204020204" pitchFamily="34" charset="-122"/>
                <a:ea typeface="微软雅黑" panose="020B0503020204020204" pitchFamily="34" charset="-122"/>
                <a:cs typeface="宋体" panose="02010600030101010101" pitchFamily="2" charset="-122"/>
                <a:sym typeface="+mn-ea"/>
              </a:rPr>
              <a:t>SC</a:t>
            </a: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表，其中</a:t>
            </a:r>
            <a:r>
              <a:rPr lang="zh-CN" altLang="en-US" b="1" dirty="0">
                <a:latin typeface="微软雅黑" panose="020B0503020204020204" pitchFamily="34" charset="-122"/>
                <a:ea typeface="微软雅黑" panose="020B0503020204020204" pitchFamily="34" charset="-122"/>
                <a:cs typeface="宋体" panose="02010600030101010101" pitchFamily="2" charset="-122"/>
                <a:sym typeface="+mn-ea"/>
              </a:rPr>
              <a:t>主键约束，外键约束，检查约束</a:t>
            </a: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是我们需要掌握的。</a:t>
            </a:r>
          </a:p>
          <a:p>
            <a:pPr lvl="1"/>
            <a:r>
              <a:rPr lang="zh-CN" altLang="en-US"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主键约束</a:t>
            </a:r>
            <a:r>
              <a:rPr lang="zh-CN" altLang="en-US" dirty="0">
                <a:latin typeface="微软雅黑" panose="020B0503020204020204" pitchFamily="34" charset="-122"/>
                <a:ea typeface="微软雅黑" panose="020B0503020204020204" pitchFamily="34" charset="-122"/>
                <a:cs typeface="Arial" panose="020B0604020202020204" pitchFamily="34" charset="0"/>
              </a:rPr>
              <a:t>： 例如</a:t>
            </a:r>
            <a:r>
              <a:rPr lang="en-US" altLang="zh-CN" dirty="0">
                <a:latin typeface="微软雅黑" panose="020B0503020204020204" pitchFamily="34" charset="-122"/>
                <a:ea typeface="微软雅黑" panose="020B0503020204020204" pitchFamily="34" charset="-122"/>
                <a:cs typeface="Arial" panose="020B0604020202020204" pitchFamily="34" charset="0"/>
              </a:rPr>
              <a:t>Student</a:t>
            </a:r>
            <a:r>
              <a:rPr lang="zh-CN" altLang="en-US" dirty="0">
                <a:latin typeface="微软雅黑" panose="020B0503020204020204" pitchFamily="34" charset="-122"/>
                <a:ea typeface="微软雅黑" panose="020B0503020204020204" pitchFamily="34" charset="-122"/>
                <a:cs typeface="Arial" panose="020B0604020202020204" pitchFamily="34" charset="0"/>
              </a:rPr>
              <a:t>表中的</a:t>
            </a:r>
            <a:r>
              <a:rPr lang="en-US" altLang="zh-CN" dirty="0">
                <a:latin typeface="微软雅黑" panose="020B0503020204020204" pitchFamily="34" charset="-122"/>
                <a:ea typeface="微软雅黑" panose="020B0503020204020204" pitchFamily="34" charset="-122"/>
                <a:cs typeface="Arial" panose="020B0604020202020204" pitchFamily="34" charset="0"/>
              </a:rPr>
              <a:t>Sno</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zh-CN" altLang="en-US" b="1" dirty="0">
                <a:latin typeface="微软雅黑" panose="020B0503020204020204" pitchFamily="34" charset="-122"/>
                <a:ea typeface="微软雅黑" panose="020B0503020204020204" pitchFamily="34" charset="-122"/>
                <a:cs typeface="Arial" panose="020B0604020202020204" pitchFamily="34" charset="0"/>
              </a:rPr>
              <a:t>主键约束</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a:latin typeface="微软雅黑" panose="020B0503020204020204" pitchFamily="34" charset="-122"/>
                <a:ea typeface="微软雅黑" panose="020B0503020204020204" pitchFamily="34" charset="-122"/>
                <a:cs typeface="Arial" panose="020B0604020202020204" pitchFamily="34" charset="0"/>
              </a:rPr>
              <a:t>Primary Key Constraint</a:t>
            </a:r>
            <a:r>
              <a:rPr lang="zh-CN" altLang="en-US" dirty="0">
                <a:latin typeface="微软雅黑" panose="020B0503020204020204" pitchFamily="34" charset="-122"/>
                <a:ea typeface="微软雅黑" panose="020B0503020204020204" pitchFamily="34" charset="-122"/>
                <a:cs typeface="Arial" panose="020B0604020202020204" pitchFamily="34" charset="0"/>
              </a:rPr>
              <a:t>）又称为</a:t>
            </a:r>
            <a:r>
              <a:rPr lang="zh-CN" altLang="en-US" b="1" dirty="0">
                <a:latin typeface="微软雅黑" panose="020B0503020204020204" pitchFamily="34" charset="-122"/>
                <a:ea typeface="微软雅黑" panose="020B0503020204020204" pitchFamily="34" charset="-122"/>
                <a:cs typeface="Arial" panose="020B0604020202020204" pitchFamily="34" charset="0"/>
              </a:rPr>
              <a:t> 唯一约束</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a:latin typeface="微软雅黑" panose="020B0503020204020204" pitchFamily="34" charset="-122"/>
                <a:ea typeface="微软雅黑" panose="020B0503020204020204" pitchFamily="34" charset="-122"/>
                <a:cs typeface="Arial" panose="020B0604020202020204" pitchFamily="34" charset="0"/>
              </a:rPr>
              <a:t>Unique</a:t>
            </a:r>
            <a:r>
              <a:rPr lang="zh-CN" altLang="en-US" dirty="0">
                <a:latin typeface="微软雅黑" panose="020B0503020204020204" pitchFamily="34" charset="-122"/>
                <a:ea typeface="微软雅黑" panose="020B0503020204020204" pitchFamily="34" charset="-122"/>
                <a:cs typeface="Arial" panose="020B0604020202020204" pitchFamily="34" charset="0"/>
              </a:rPr>
              <a:t>）。具有非空且唯一的特性</a:t>
            </a:r>
          </a:p>
          <a:p>
            <a:pPr lvl="1"/>
            <a:r>
              <a:rPr lang="zh-CN" altLang="en-US"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外键约束</a:t>
            </a:r>
            <a:r>
              <a:rPr lang="zh-CN" altLang="en-US" dirty="0">
                <a:latin typeface="微软雅黑" panose="020B0503020204020204" pitchFamily="34" charset="-122"/>
                <a:ea typeface="微软雅黑" panose="020B0503020204020204" pitchFamily="34" charset="-122"/>
                <a:cs typeface="Arial" panose="020B0604020202020204" pitchFamily="34" charset="0"/>
              </a:rPr>
              <a:t>：例如</a:t>
            </a:r>
            <a:r>
              <a:rPr lang="en-US" altLang="zh-CN" dirty="0">
                <a:latin typeface="微软雅黑" panose="020B0503020204020204" pitchFamily="34" charset="-122"/>
                <a:ea typeface="微软雅黑" panose="020B0503020204020204" pitchFamily="34" charset="-122"/>
                <a:cs typeface="Arial" panose="020B0604020202020204" pitchFamily="34" charset="0"/>
              </a:rPr>
              <a:t>SC</a:t>
            </a:r>
            <a:r>
              <a:rPr lang="zh-CN" altLang="en-US" dirty="0">
                <a:latin typeface="微软雅黑" panose="020B0503020204020204" pitchFamily="34" charset="-122"/>
                <a:ea typeface="微软雅黑" panose="020B0503020204020204" pitchFamily="34" charset="-122"/>
                <a:cs typeface="Arial" panose="020B0604020202020204" pitchFamily="34" charset="0"/>
              </a:rPr>
              <a:t>表中的</a:t>
            </a:r>
            <a:r>
              <a:rPr lang="en-US" altLang="zh-CN" dirty="0">
                <a:latin typeface="微软雅黑" panose="020B0503020204020204" pitchFamily="34" charset="-122"/>
                <a:ea typeface="微软雅黑" panose="020B0503020204020204" pitchFamily="34" charset="-122"/>
                <a:cs typeface="Arial" panose="020B0604020202020204" pitchFamily="34" charset="0"/>
              </a:rPr>
              <a:t>Sno</a:t>
            </a:r>
            <a:r>
              <a:rPr lang="zh-CN" altLang="en-US" dirty="0">
                <a:latin typeface="微软雅黑" panose="020B0503020204020204" pitchFamily="34" charset="-122"/>
                <a:ea typeface="微软雅黑" panose="020B0503020204020204" pitchFamily="34" charset="-122"/>
                <a:cs typeface="Arial" panose="020B0604020202020204" pitchFamily="34" charset="0"/>
              </a:rPr>
              <a:t>与</a:t>
            </a:r>
            <a:r>
              <a:rPr lang="en-US" altLang="zh-CN" dirty="0">
                <a:latin typeface="微软雅黑" panose="020B0503020204020204" pitchFamily="34" charset="-122"/>
                <a:ea typeface="微软雅黑" panose="020B0503020204020204" pitchFamily="34" charset="-122"/>
                <a:cs typeface="Arial" panose="020B0604020202020204" pitchFamily="34" charset="0"/>
              </a:rPr>
              <a:t>Cno</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zh-CN" altLang="en-US" b="1" dirty="0">
                <a:latin typeface="微软雅黑" panose="020B0503020204020204" pitchFamily="34" charset="-122"/>
                <a:ea typeface="微软雅黑" panose="020B0503020204020204" pitchFamily="34" charset="-122"/>
                <a:cs typeface="Arial" panose="020B0604020202020204" pitchFamily="34" charset="0"/>
              </a:rPr>
              <a:t>外键约束</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a:latin typeface="微软雅黑" panose="020B0503020204020204" pitchFamily="34" charset="-122"/>
                <a:ea typeface="微软雅黑" panose="020B0503020204020204" pitchFamily="34" charset="-122"/>
                <a:cs typeface="Arial" panose="020B0604020202020204" pitchFamily="34" charset="0"/>
              </a:rPr>
              <a:t>Foreign Key Constraint</a:t>
            </a:r>
            <a:r>
              <a:rPr lang="zh-CN" altLang="en-US" dirty="0">
                <a:latin typeface="微软雅黑" panose="020B0503020204020204" pitchFamily="34" charset="-122"/>
                <a:ea typeface="微软雅黑" panose="020B0503020204020204" pitchFamily="34" charset="-122"/>
                <a:cs typeface="Arial" panose="020B0604020202020204" pitchFamily="34" charset="0"/>
              </a:rPr>
              <a:t>）又称为</a:t>
            </a:r>
            <a:r>
              <a:rPr lang="zh-CN" altLang="en-US" b="1" dirty="0">
                <a:latin typeface="微软雅黑" panose="020B0503020204020204" pitchFamily="34" charset="-122"/>
                <a:ea typeface="微软雅黑" panose="020B0503020204020204" pitchFamily="34" charset="-122"/>
                <a:cs typeface="Arial" panose="020B0604020202020204" pitchFamily="34" charset="0"/>
              </a:rPr>
              <a:t>引用约束</a:t>
            </a:r>
            <a:r>
              <a:rPr lang="en-US" altLang="zh-CN" dirty="0">
                <a:latin typeface="微软雅黑" panose="020B0503020204020204" pitchFamily="34" charset="-122"/>
                <a:ea typeface="微软雅黑" panose="020B0503020204020204" pitchFamily="34" charset="-122"/>
                <a:cs typeface="Arial" panose="020B0604020202020204" pitchFamily="34" charset="0"/>
              </a:rPr>
              <a:t>(Referential Constraint)</a:t>
            </a:r>
            <a:r>
              <a:rPr lang="zh-CN" altLang="en-US" dirty="0">
                <a:latin typeface="微软雅黑" panose="020B0503020204020204" pitchFamily="34" charset="-122"/>
                <a:ea typeface="微软雅黑" panose="020B0503020204020204" pitchFamily="34" charset="-122"/>
                <a:cs typeface="Arial" panose="020B0604020202020204" pitchFamily="34" charset="0"/>
              </a:rPr>
              <a:t>，用来表示数据表之间或数据表内的关系</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zh-CN" dirty="0">
                <a:latin typeface="微软雅黑" panose="020B0503020204020204" pitchFamily="34" charset="-122"/>
                <a:ea typeface="微软雅黑" panose="020B0503020204020204" pitchFamily="34" charset="-122"/>
                <a:cs typeface="Arial" panose="020B0604020202020204" pitchFamily="34" charset="0"/>
              </a:rPr>
              <a:t>一个数据表的主键可以被同一个数据表或其他数据表引用。</a:t>
            </a:r>
          </a:p>
          <a:p>
            <a:pPr lvl="1"/>
            <a:r>
              <a:rPr lang="zh-CN" altLang="zh-CN"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检查约束</a:t>
            </a:r>
            <a:r>
              <a:rPr lang="zh-CN"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zh-CN" b="1" dirty="0">
                <a:latin typeface="微软雅黑" panose="020B0503020204020204" pitchFamily="34" charset="-122"/>
                <a:ea typeface="微软雅黑" panose="020B0503020204020204" pitchFamily="34" charset="-122"/>
                <a:cs typeface="Arial" panose="020B0604020202020204" pitchFamily="34" charset="0"/>
              </a:rPr>
              <a:t>检查约束</a:t>
            </a:r>
            <a:r>
              <a:rPr lang="zh-CN" altLang="zh-CN"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a:latin typeface="微软雅黑" panose="020B0503020204020204" pitchFamily="34" charset="-122"/>
                <a:ea typeface="微软雅黑" panose="020B0503020204020204" pitchFamily="34" charset="-122"/>
                <a:cs typeface="Arial" panose="020B0604020202020204" pitchFamily="34" charset="0"/>
              </a:rPr>
              <a:t>Check Constraint</a:t>
            </a:r>
            <a:r>
              <a:rPr lang="zh-CN" altLang="zh-CN" dirty="0">
                <a:latin typeface="微软雅黑" panose="020B0503020204020204" pitchFamily="34" charset="-122"/>
                <a:ea typeface="微软雅黑" panose="020B0503020204020204" pitchFamily="34" charset="-122"/>
                <a:cs typeface="Arial" panose="020B0604020202020204" pitchFamily="34" charset="0"/>
              </a:rPr>
              <a:t>）用来对输入的数据按照设置的逻辑进行检查。</a:t>
            </a:r>
          </a:p>
          <a:p>
            <a:pPr lvl="2" indent="0">
              <a:lnSpc>
                <a:spcPct val="170000"/>
              </a:lnSpc>
              <a:buNone/>
            </a:pPr>
            <a:endParaRPr lang="en-US" altLang="zh-CN" b="1" dirty="0">
              <a:latin typeface="微软雅黑" panose="020B0503020204020204" pitchFamily="34" charset="-122"/>
              <a:ea typeface="微软雅黑" panose="020B0503020204020204" pitchFamily="34" charset="-122"/>
              <a:cs typeface="Arial" panose="020B0604020202020204" pitchFamily="34" charset="0"/>
            </a:endParaRPr>
          </a:p>
          <a:p>
            <a:pPr lvl="2" indent="0">
              <a:lnSpc>
                <a:spcPct val="170000"/>
              </a:lnSpc>
              <a:buNone/>
            </a:pP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descr="XDAL%PP%`NLZ9@`4%TDBM6S"/>
          <p:cNvPicPr>
            <a:picLocks noChangeAspect="1"/>
          </p:cNvPicPr>
          <p:nvPr/>
        </p:nvPicPr>
        <p:blipFill>
          <a:blip r:embed="rId3" cstate="print"/>
          <a:stretch>
            <a:fillRect/>
          </a:stretch>
        </p:blipFill>
        <p:spPr>
          <a:xfrm>
            <a:off x="4188752" y="4407885"/>
            <a:ext cx="3380740" cy="17811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zh-CN" altLang="en-US">
                <a:latin typeface="Arial" panose="020B0604020202020204" pitchFamily="34" charset="0"/>
                <a:cs typeface="Arial" panose="020B0604020202020204" pitchFamily="34" charset="0"/>
              </a:rPr>
              <a:t>创建表</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示例</a:t>
            </a:r>
          </a:p>
        </p:txBody>
      </p:sp>
      <p:sp>
        <p:nvSpPr>
          <p:cNvPr id="229379" name="Rectangle 3"/>
          <p:cNvSpPr>
            <a:spLocks noGrp="1" noChangeArrowheads="1"/>
          </p:cNvSpPr>
          <p:nvPr>
            <p:ph type="body" sz="quarter" idx="10"/>
          </p:nvPr>
        </p:nvSpPr>
        <p:spPr/>
        <p:txBody>
          <a:bodyPr>
            <a:normAutofit fontScale="92500" lnSpcReduction="10000"/>
          </a:bodyPr>
          <a:lstStyle/>
          <a:p>
            <a:pPr marL="0" indent="0">
              <a:lnSpc>
                <a:spcPct val="100000"/>
              </a:lnSpc>
              <a:spcBef>
                <a:spcPct val="50000"/>
              </a:spcBef>
              <a:buNone/>
            </a:pPr>
            <a:r>
              <a:rPr lang="en-US" altLang="zh-CN" sz="1600" dirty="0">
                <a:sym typeface="+mn-ea"/>
              </a:rPr>
              <a:t>CREATE TABLE student(</a:t>
            </a:r>
            <a:endParaRPr lang="en-US" altLang="zh-CN" sz="1600" dirty="0"/>
          </a:p>
          <a:p>
            <a:pPr marL="0" indent="0">
              <a:spcBef>
                <a:spcPct val="50000"/>
              </a:spcBef>
              <a:buNone/>
            </a:pPr>
            <a:r>
              <a:rPr lang="en-US" altLang="zh-CN" sz="1600" dirty="0">
                <a:sym typeface="+mn-ea"/>
              </a:rPr>
              <a:t>        Sno                       SERIAL NOT NULL,</a:t>
            </a:r>
            <a:endParaRPr lang="en-US" altLang="zh-CN" sz="1600" dirty="0"/>
          </a:p>
          <a:p>
            <a:pPr marL="0" indent="0">
              <a:spcBef>
                <a:spcPct val="50000"/>
              </a:spcBef>
              <a:buNone/>
            </a:pPr>
            <a:r>
              <a:rPr lang="en-US" altLang="zh-CN" sz="1600" dirty="0">
                <a:sym typeface="+mn-ea"/>
              </a:rPr>
              <a:t>        Sname                    CHAR(15) </a:t>
            </a:r>
            <a:r>
              <a:rPr lang="en-US" altLang="zh-CN" sz="1600" dirty="0">
                <a:solidFill>
                  <a:srgbClr val="FF0000"/>
                </a:solidFill>
                <a:sym typeface="+mn-ea"/>
              </a:rPr>
              <a:t>default </a:t>
            </a:r>
            <a:r>
              <a:rPr lang="en-US" altLang="zh-CN" sz="1600" dirty="0">
                <a:solidFill>
                  <a:srgbClr val="FF0000"/>
                </a:solidFill>
                <a:ea typeface="宋体" panose="02010600030101010101" pitchFamily="2" charset="-122"/>
                <a:sym typeface="+mn-ea"/>
              </a:rPr>
              <a:t>'</a:t>
            </a:r>
            <a:r>
              <a:rPr lang="zh-CN" altLang="zh-CN" sz="1600" dirty="0">
                <a:solidFill>
                  <a:srgbClr val="FF0000"/>
                </a:solidFill>
                <a:ea typeface="宋体" panose="02010600030101010101" pitchFamily="2" charset="-122"/>
                <a:sym typeface="+mn-ea"/>
              </a:rPr>
              <a:t>张三</a:t>
            </a:r>
            <a:r>
              <a:rPr lang="en-US" altLang="zh-CN" sz="1600" dirty="0">
                <a:solidFill>
                  <a:srgbClr val="FF0000"/>
                </a:solidFill>
                <a:ea typeface="宋体" panose="02010600030101010101" pitchFamily="2" charset="-122"/>
                <a:sym typeface="+mn-ea"/>
              </a:rPr>
              <a:t>'</a:t>
            </a:r>
            <a:r>
              <a:rPr lang="en-US" altLang="zh-CN" sz="1600" dirty="0">
                <a:solidFill>
                  <a:srgbClr val="FF0000"/>
                </a:solidFill>
                <a:sym typeface="+mn-ea"/>
              </a:rPr>
              <a:t>,  </a:t>
            </a:r>
            <a:r>
              <a:rPr lang="en-US" altLang="zh-CN" sz="1600" dirty="0">
                <a:sym typeface="+mn-ea"/>
              </a:rPr>
              <a:t>    </a:t>
            </a:r>
            <a:endParaRPr lang="en-US" altLang="zh-CN" sz="1600" dirty="0">
              <a:ea typeface="宋体" panose="02010600030101010101" pitchFamily="2" charset="-122"/>
            </a:endParaRPr>
          </a:p>
          <a:p>
            <a:pPr marL="0" indent="0">
              <a:spcBef>
                <a:spcPct val="50000"/>
              </a:spcBef>
              <a:buNone/>
            </a:pPr>
            <a:r>
              <a:rPr lang="en-US" altLang="zh-CN" sz="1600" dirty="0">
                <a:sym typeface="+mn-ea"/>
              </a:rPr>
              <a:t>        Ssex                        char(2)   </a:t>
            </a:r>
            <a:r>
              <a:rPr lang="en-US" altLang="zh-CN" sz="1600">
                <a:solidFill>
                  <a:srgbClr val="FF0000"/>
                </a:solidFill>
                <a:sym typeface="+mn-ea"/>
              </a:rPr>
              <a:t>check (Ssex in ('</a:t>
            </a:r>
            <a:r>
              <a:rPr lang="zh-CN" altLang="zh-CN" sz="1600">
                <a:solidFill>
                  <a:srgbClr val="FF0000"/>
                </a:solidFill>
                <a:ea typeface="宋体" panose="02010600030101010101" pitchFamily="2" charset="-122"/>
                <a:sym typeface="+mn-ea"/>
              </a:rPr>
              <a:t>男</a:t>
            </a:r>
            <a:r>
              <a:rPr lang="en-US" altLang="zh-CN" sz="1600">
                <a:solidFill>
                  <a:srgbClr val="FF0000"/>
                </a:solidFill>
                <a:sym typeface="+mn-ea"/>
              </a:rPr>
              <a:t>','</a:t>
            </a:r>
            <a:r>
              <a:rPr lang="zh-CN" altLang="en-US" sz="1600">
                <a:solidFill>
                  <a:srgbClr val="FF0000"/>
                </a:solidFill>
                <a:ea typeface="宋体" panose="02010600030101010101" pitchFamily="2" charset="-122"/>
                <a:sym typeface="+mn-ea"/>
              </a:rPr>
              <a:t>女</a:t>
            </a:r>
            <a:r>
              <a:rPr lang="en-US" altLang="zh-CN" sz="1600">
                <a:solidFill>
                  <a:srgbClr val="FF0000"/>
                </a:solidFill>
                <a:sym typeface="+mn-ea"/>
              </a:rPr>
              <a:t>') ),</a:t>
            </a:r>
            <a:endParaRPr lang="en-US" altLang="zh-CN" sz="1600" dirty="0">
              <a:solidFill>
                <a:srgbClr val="FF0000"/>
              </a:solidFill>
              <a:sym typeface="+mn-ea"/>
            </a:endParaRPr>
          </a:p>
          <a:p>
            <a:pPr marL="0" indent="0">
              <a:spcBef>
                <a:spcPct val="50000"/>
              </a:spcBef>
              <a:buNone/>
            </a:pPr>
            <a:r>
              <a:rPr lang="en-US" altLang="zh-CN" sz="1600" dirty="0">
                <a:sym typeface="+mn-ea"/>
              </a:rPr>
              <a:t>        Sage                       int,</a:t>
            </a:r>
            <a:endParaRPr lang="en-US" altLang="zh-CN" sz="1600" dirty="0">
              <a:ea typeface="宋体" panose="02010600030101010101" pitchFamily="2" charset="-122"/>
            </a:endParaRPr>
          </a:p>
          <a:p>
            <a:pPr marL="0" indent="0">
              <a:spcBef>
                <a:spcPct val="50000"/>
              </a:spcBef>
              <a:buNone/>
            </a:pPr>
            <a:r>
              <a:rPr lang="en-US" altLang="zh-CN" sz="1600" dirty="0">
                <a:ea typeface="宋体" panose="02010600030101010101" pitchFamily="2" charset="-122"/>
                <a:sym typeface="+mn-ea"/>
              </a:rPr>
              <a:t>        </a:t>
            </a:r>
            <a:r>
              <a:rPr lang="en-US" altLang="zh-CN" sz="1600">
                <a:sym typeface="+mn-ea"/>
              </a:rPr>
              <a:t> </a:t>
            </a:r>
            <a:r>
              <a:rPr lang="en-US" altLang="zh-CN" sz="1600">
                <a:solidFill>
                  <a:srgbClr val="FF0000"/>
                </a:solidFill>
                <a:sym typeface="+mn-ea"/>
              </a:rPr>
              <a:t>primary key (Sno)</a:t>
            </a:r>
            <a:endParaRPr lang="en-US" altLang="zh-CN" sz="1600" dirty="0">
              <a:solidFill>
                <a:srgbClr val="FF0000"/>
              </a:solidFill>
              <a:ea typeface="宋体" panose="02010600030101010101" pitchFamily="2" charset="-122"/>
              <a:sym typeface="+mn-ea"/>
            </a:endParaRPr>
          </a:p>
          <a:p>
            <a:pPr marL="0" indent="0">
              <a:spcBef>
                <a:spcPct val="50000"/>
              </a:spcBef>
              <a:buNone/>
            </a:pPr>
            <a:r>
              <a:rPr lang="en-US" altLang="zh-CN" sz="1600" dirty="0">
                <a:sym typeface="+mn-ea"/>
              </a:rPr>
              <a:t>) in datadbs1 EXTENT SIZE 640 NEXT SIZE 320;</a:t>
            </a:r>
            <a:endParaRPr lang="en-US" altLang="zh-CN" sz="1600" dirty="0"/>
          </a:p>
          <a:p>
            <a:pPr marL="0" indent="0">
              <a:spcBef>
                <a:spcPct val="50000"/>
              </a:spcBef>
              <a:buNone/>
            </a:pPr>
            <a:endParaRPr lang="en-US" altLang="zh-CN" sz="1600" dirty="0"/>
          </a:p>
          <a:p>
            <a:pPr marL="0" indent="0">
              <a:lnSpc>
                <a:spcPct val="80000"/>
              </a:lnSpc>
              <a:buNone/>
            </a:pPr>
            <a:r>
              <a:rPr lang="en-US" altLang="zh-CN" sz="1600" dirty="0">
                <a:sym typeface="+mn-ea"/>
              </a:rPr>
              <a:t>  CREATE TABLE  SC(</a:t>
            </a:r>
            <a:endParaRPr lang="en-US" altLang="zh-CN" sz="1600" dirty="0"/>
          </a:p>
          <a:p>
            <a:pPr marL="341630" lvl="1" indent="0">
              <a:lnSpc>
                <a:spcPct val="80000"/>
              </a:lnSpc>
              <a:spcBef>
                <a:spcPct val="50000"/>
              </a:spcBef>
              <a:buNone/>
            </a:pPr>
            <a:r>
              <a:rPr lang="en-US" altLang="zh-CN" sz="1600" dirty="0">
                <a:sym typeface="+mn-ea"/>
              </a:rPr>
              <a:t>	Cno SERIAL(1001) </a:t>
            </a:r>
            <a:r>
              <a:rPr lang="en-US" altLang="zh-CN" sz="1600" dirty="0">
                <a:solidFill>
                  <a:srgbClr val="FF0000"/>
                </a:solidFill>
                <a:sym typeface="+mn-ea"/>
              </a:rPr>
              <a:t>primary key,</a:t>
            </a:r>
            <a:r>
              <a:rPr lang="en-US" altLang="zh-CN" sz="1600" dirty="0">
                <a:sym typeface="+mn-ea"/>
              </a:rPr>
              <a:t> </a:t>
            </a:r>
            <a:endParaRPr lang="en-US" altLang="zh-CN" sz="1600" dirty="0"/>
          </a:p>
          <a:p>
            <a:pPr marL="341630" lvl="1" indent="0">
              <a:lnSpc>
                <a:spcPct val="80000"/>
              </a:lnSpc>
              <a:spcBef>
                <a:spcPct val="50000"/>
              </a:spcBef>
              <a:buNone/>
            </a:pPr>
            <a:r>
              <a:rPr lang="en-US" altLang="zh-CN" sz="1600" dirty="0">
                <a:sym typeface="+mn-ea"/>
              </a:rPr>
              <a:t>	C</a:t>
            </a:r>
            <a:r>
              <a:rPr lang="en-US" altLang="zh-CN" sz="1600" dirty="0" err="1">
                <a:sym typeface="+mn-ea"/>
              </a:rPr>
              <a:t>date</a:t>
            </a:r>
            <a:r>
              <a:rPr lang="en-US" altLang="zh-CN" sz="1600" dirty="0">
                <a:sym typeface="+mn-ea"/>
              </a:rPr>
              <a:t> DATETIME YEAR TO FRACTION(3), </a:t>
            </a:r>
            <a:endParaRPr lang="en-US" altLang="zh-CN" sz="1600" dirty="0"/>
          </a:p>
          <a:p>
            <a:pPr marL="341630" lvl="1" indent="0">
              <a:lnSpc>
                <a:spcPct val="80000"/>
              </a:lnSpc>
              <a:spcBef>
                <a:spcPct val="50000"/>
              </a:spcBef>
              <a:buNone/>
            </a:pPr>
            <a:r>
              <a:rPr lang="en-US" altLang="zh-CN" sz="1600" dirty="0">
                <a:sym typeface="+mn-ea"/>
              </a:rPr>
              <a:t>	Sno   INTEGER </a:t>
            </a:r>
            <a:r>
              <a:rPr lang="en-US" altLang="zh-CN" sz="1600" dirty="0">
                <a:solidFill>
                  <a:srgbClr val="FF0000"/>
                </a:solidFill>
                <a:sym typeface="+mn-ea"/>
              </a:rPr>
              <a:t>NOT NULL</a:t>
            </a:r>
            <a:r>
              <a:rPr lang="en-US" altLang="zh-CN" sz="1600" dirty="0">
                <a:sym typeface="+mn-ea"/>
              </a:rPr>
              <a:t>, </a:t>
            </a:r>
            <a:endParaRPr lang="en-US" altLang="zh-CN" sz="1600" dirty="0"/>
          </a:p>
          <a:p>
            <a:pPr marL="341630" lvl="1" indent="0">
              <a:lnSpc>
                <a:spcPct val="80000"/>
              </a:lnSpc>
              <a:spcBef>
                <a:spcPct val="50000"/>
              </a:spcBef>
              <a:buNone/>
            </a:pPr>
            <a:r>
              <a:rPr lang="en-US" altLang="zh-CN" sz="1600" dirty="0">
                <a:sym typeface="+mn-ea"/>
              </a:rPr>
              <a:t>	Cgrade               FLOAT</a:t>
            </a:r>
            <a:r>
              <a:rPr lang="en-US" altLang="zh-CN" sz="1600" dirty="0">
                <a:ea typeface="宋体" panose="02010600030101010101" pitchFamily="2" charset="-122"/>
                <a:sym typeface="+mn-ea"/>
              </a:rPr>
              <a:t>,</a:t>
            </a:r>
          </a:p>
          <a:p>
            <a:pPr marL="341630" lvl="1" indent="0">
              <a:lnSpc>
                <a:spcPct val="80000"/>
              </a:lnSpc>
              <a:spcBef>
                <a:spcPct val="50000"/>
              </a:spcBef>
              <a:buNone/>
            </a:pPr>
            <a:r>
              <a:rPr lang="en-US" altLang="zh-CN" sz="1600" dirty="0">
                <a:sym typeface="+mn-ea"/>
              </a:rPr>
              <a:t>	</a:t>
            </a:r>
            <a:r>
              <a:rPr lang="en-US" altLang="zh-CN" sz="1600" dirty="0">
                <a:solidFill>
                  <a:srgbClr val="FF0000"/>
                </a:solidFill>
                <a:sym typeface="+mn-ea"/>
              </a:rPr>
              <a:t>FOREIGN KEY (Sno) </a:t>
            </a:r>
            <a:endParaRPr lang="en-US" altLang="zh-CN" sz="1600" dirty="0">
              <a:solidFill>
                <a:srgbClr val="FF0000"/>
              </a:solidFill>
            </a:endParaRPr>
          </a:p>
          <a:p>
            <a:pPr marL="341630" lvl="1" indent="0">
              <a:lnSpc>
                <a:spcPct val="80000"/>
              </a:lnSpc>
              <a:spcBef>
                <a:spcPct val="50000"/>
              </a:spcBef>
              <a:buNone/>
            </a:pPr>
            <a:r>
              <a:rPr lang="en-US" altLang="zh-CN" sz="1600" dirty="0">
                <a:solidFill>
                  <a:srgbClr val="FF0000"/>
                </a:solidFill>
                <a:sym typeface="+mn-ea"/>
              </a:rPr>
              <a:t>	REFERENCES student (Sno) </a:t>
            </a:r>
            <a:endParaRPr lang="en-US" altLang="zh-CN" sz="1600" dirty="0">
              <a:solidFill>
                <a:srgbClr val="FF0000"/>
              </a:solidFill>
            </a:endParaRPr>
          </a:p>
          <a:p>
            <a:pPr marL="341630" lvl="1" indent="0">
              <a:lnSpc>
                <a:spcPct val="80000"/>
              </a:lnSpc>
              <a:spcBef>
                <a:spcPct val="50000"/>
              </a:spcBef>
              <a:buNone/>
            </a:pPr>
            <a:r>
              <a:rPr lang="en-US" altLang="zh-CN" sz="1600" dirty="0">
                <a:solidFill>
                  <a:srgbClr val="FF0000"/>
                </a:solidFill>
                <a:sym typeface="+mn-ea"/>
              </a:rPr>
              <a:t>         ON DELETE CASCADE)</a:t>
            </a:r>
            <a:r>
              <a:rPr lang="en-US" altLang="zh-CN" sz="1600" dirty="0">
                <a:sym typeface="+mn-ea"/>
              </a:rPr>
              <a:t>;</a:t>
            </a:r>
            <a:endParaRPr lang="en-US" altLang="zh-CN" sz="1600" dirty="0"/>
          </a:p>
          <a:p>
            <a:pPr marL="0" indent="0">
              <a:spcBef>
                <a:spcPct val="50000"/>
              </a:spcBef>
              <a:buNone/>
            </a:pPr>
            <a:endParaRPr lang="en-US" altLang="zh-CN" sz="1600" dirty="0"/>
          </a:p>
          <a:p>
            <a:pPr marL="0" indent="0">
              <a:spcBef>
                <a:spcPct val="50000"/>
              </a:spcBef>
              <a:buNone/>
            </a:pPr>
            <a:endParaRPr lang="en-US" altLang="zh-CN" sz="1600" dirty="0"/>
          </a:p>
          <a:p>
            <a:pPr marL="0" indent="0">
              <a:lnSpc>
                <a:spcPct val="110000"/>
              </a:lnSpc>
              <a:buNone/>
            </a:pPr>
            <a:endParaRPr lang="zh-CN" altLang="en-US" sz="1600" dirty="0">
              <a:cs typeface="Arial" panose="020B0604020202020204" pitchFamily="34" charset="0"/>
            </a:endParaRPr>
          </a:p>
          <a:p>
            <a:pPr lvl="1">
              <a:lnSpc>
                <a:spcPct val="150000"/>
              </a:lnSpc>
            </a:pPr>
            <a:endParaRPr lang="en-US" altLang="zh-CN" sz="1600" dirty="0">
              <a:cs typeface="Arial" panose="020B0604020202020204" pitchFamily="34" charset="0"/>
            </a:endParaRPr>
          </a:p>
        </p:txBody>
      </p:sp>
      <p:sp>
        <p:nvSpPr>
          <p:cNvPr id="5" name="灯片编号占位符 9"/>
          <p:cNvSpPr>
            <a:spLocks noGrp="1"/>
          </p:cNvSpPr>
          <p:nvPr>
            <p:ph type="sldNum" sz="quarter" idx="4294967295"/>
          </p:nvPr>
        </p:nvSpPr>
        <p:spPr>
          <a:xfrm>
            <a:off x="0" y="6457950"/>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33</a:t>
            </a:fld>
            <a:endParaRPr kumimoji="1" lang="zh-CN" altLang="en-US" dirty="0"/>
          </a:p>
        </p:txBody>
      </p:sp>
      <p:sp>
        <p:nvSpPr>
          <p:cNvPr id="224259" name="AutoShape 3"/>
          <p:cNvSpPr>
            <a:spLocks noChangeArrowheads="1"/>
          </p:cNvSpPr>
          <p:nvPr/>
        </p:nvSpPr>
        <p:spPr bwMode="black">
          <a:xfrm>
            <a:off x="7905115" y="1932941"/>
            <a:ext cx="2409190" cy="3935095"/>
          </a:xfrm>
          <a:prstGeom prst="roundRect">
            <a:avLst>
              <a:gd name="adj" fmla="val 0"/>
            </a:avLst>
          </a:prstGeom>
          <a:solidFill>
            <a:schemeClr val="bg1">
              <a:lumMod val="85000"/>
            </a:schemeClr>
          </a:solidFill>
          <a:ln w="9525">
            <a:solidFill>
              <a:srgbClr val="FF0000"/>
            </a:solidFill>
            <a:round/>
          </a:ln>
          <a:effectLst/>
        </p:spPr>
        <p:txBody>
          <a:bodyPr lIns="92075" tIns="46038" rIns="92075" bIns="0" anchor="ctr"/>
          <a:lstStyle/>
          <a:p>
            <a:pPr marL="285750" indent="-285750">
              <a:spcBef>
                <a:spcPct val="50000"/>
              </a:spcBef>
              <a:buClr>
                <a:srgbClr val="FF0000"/>
              </a:buClr>
              <a:buFont typeface="Arial" panose="020B0604020202020204" pitchFamily="34" charset="0"/>
              <a:buChar char="•"/>
            </a:pPr>
            <a:r>
              <a:rPr lang="zh-CN" altLang="zh-CN" sz="1400" dirty="0">
                <a:sym typeface="+mn-ea"/>
              </a:rPr>
              <a:t>在语句中字符类型的列指定</a:t>
            </a:r>
            <a:r>
              <a:rPr lang="en-US" altLang="zh-CN" sz="1400" dirty="0">
                <a:sym typeface="+mn-ea"/>
              </a:rPr>
              <a:t>default</a:t>
            </a:r>
            <a:r>
              <a:rPr lang="zh-CN" altLang="en-US" sz="1400" dirty="0">
                <a:sym typeface="+mn-ea"/>
              </a:rPr>
              <a:t>值时，</a:t>
            </a:r>
            <a:r>
              <a:rPr lang="en-US" altLang="zh-CN" sz="1400" dirty="0">
                <a:sym typeface="+mn-ea"/>
              </a:rPr>
              <a:t>oracle</a:t>
            </a:r>
            <a:r>
              <a:rPr lang="zh-CN" altLang="en-US" sz="1400" dirty="0">
                <a:sym typeface="+mn-ea"/>
              </a:rPr>
              <a:t>中无需加入引号，</a:t>
            </a:r>
            <a:r>
              <a:rPr lang="en-US" altLang="zh-CN" sz="1400" dirty="0">
                <a:sym typeface="+mn-ea"/>
              </a:rPr>
              <a:t>8s</a:t>
            </a:r>
            <a:r>
              <a:rPr lang="zh-CN" altLang="en-US" sz="1400" dirty="0">
                <a:sym typeface="+mn-ea"/>
              </a:rPr>
              <a:t>必须加引号标注</a:t>
            </a:r>
          </a:p>
          <a:p>
            <a:pPr marL="285750" indent="-285750">
              <a:spcBef>
                <a:spcPct val="50000"/>
              </a:spcBef>
              <a:buClr>
                <a:srgbClr val="FF0000"/>
              </a:buClr>
              <a:buFont typeface="Arial" panose="020B0604020202020204" pitchFamily="34" charset="0"/>
              <a:buChar char="•"/>
            </a:pPr>
            <a:r>
              <a:rPr lang="en-US" altLang="zh-CN" sz="1400" dirty="0" err="1">
                <a:sym typeface="+mn-ea"/>
              </a:rPr>
              <a:t>GBase</a:t>
            </a:r>
            <a:r>
              <a:rPr lang="en-US" altLang="zh-CN" sz="1400" dirty="0">
                <a:sym typeface="+mn-ea"/>
              </a:rPr>
              <a:t> 8s</a:t>
            </a:r>
            <a:r>
              <a:rPr lang="zh-CN" altLang="en-US" sz="1400" dirty="0">
                <a:sym typeface="+mn-ea"/>
              </a:rPr>
              <a:t>中</a:t>
            </a:r>
            <a:r>
              <a:rPr lang="en-US" altLang="zh-CN" sz="1400" dirty="0">
                <a:sym typeface="+mn-ea"/>
              </a:rPr>
              <a:t>EXTENT SIZE </a:t>
            </a:r>
            <a:r>
              <a:rPr lang="zh-CN" altLang="en-US" sz="1400" dirty="0">
                <a:sym typeface="+mn-ea"/>
              </a:rPr>
              <a:t>和</a:t>
            </a:r>
            <a:r>
              <a:rPr lang="en-US" altLang="zh-CN" sz="1400" dirty="0">
                <a:sym typeface="+mn-ea"/>
              </a:rPr>
              <a:t> NEXT SIZE</a:t>
            </a:r>
            <a:r>
              <a:rPr lang="zh-CN" altLang="en-US" sz="1400" dirty="0">
                <a:sym typeface="+mn-ea"/>
              </a:rPr>
              <a:t>分别指定了表的初始大小和再次分配大小</a:t>
            </a:r>
          </a:p>
          <a:p>
            <a:pPr marL="285750" indent="-285750">
              <a:spcBef>
                <a:spcPct val="50000"/>
              </a:spcBef>
              <a:buClr>
                <a:srgbClr val="FF0000"/>
              </a:buClr>
              <a:buFont typeface="Arial" panose="020B0604020202020204" pitchFamily="34" charset="0"/>
              <a:buChar char="•"/>
            </a:pPr>
            <a:r>
              <a:rPr lang="en-US" altLang="zh-CN" sz="1400" dirty="0">
                <a:sym typeface="+mn-ea"/>
              </a:rPr>
              <a:t>Oracle</a:t>
            </a:r>
            <a:r>
              <a:rPr lang="zh-CN" altLang="en-US" sz="1400" dirty="0">
                <a:sym typeface="+mn-ea"/>
              </a:rPr>
              <a:t>当中是</a:t>
            </a:r>
            <a:r>
              <a:rPr lang="en-US" altLang="zh-CN" sz="1400" dirty="0">
                <a:sym typeface="+mn-ea"/>
              </a:rPr>
              <a:t>storage inital</a:t>
            </a:r>
            <a:r>
              <a:rPr lang="zh-CN" altLang="en-US" sz="1400" dirty="0">
                <a:sym typeface="+mn-ea"/>
              </a:rPr>
              <a:t>和</a:t>
            </a:r>
            <a:r>
              <a:rPr lang="en-US" altLang="zh-CN" sz="1400" dirty="0">
                <a:sym typeface="+mn-ea"/>
              </a:rPr>
              <a:t>storage next</a:t>
            </a:r>
            <a:r>
              <a:rPr lang="zh-CN" altLang="en-US" sz="1400" dirty="0">
                <a:sym typeface="+mn-ea"/>
              </a:rPr>
              <a:t>，而</a:t>
            </a:r>
            <a:r>
              <a:rPr lang="en-US" altLang="zh-CN" sz="1400" dirty="0">
                <a:sym typeface="+mn-ea"/>
              </a:rPr>
              <a:t>minextents</a:t>
            </a:r>
            <a:r>
              <a:rPr lang="zh-CN" altLang="en-US" sz="1400" dirty="0">
                <a:sym typeface="+mn-ea"/>
              </a:rPr>
              <a:t>，</a:t>
            </a:r>
            <a:r>
              <a:rPr lang="en-US" altLang="zh-CN" sz="1400" dirty="0">
                <a:sym typeface="+mn-ea"/>
              </a:rPr>
              <a:t>maxextrents</a:t>
            </a:r>
            <a:r>
              <a:rPr lang="zh-CN" altLang="en-US" sz="1400" dirty="0">
                <a:sym typeface="+mn-ea"/>
              </a:rPr>
              <a:t>和</a:t>
            </a:r>
            <a:r>
              <a:rPr lang="en-US" altLang="zh-CN" sz="1400" dirty="0">
                <a:sym typeface="+mn-ea"/>
              </a:rPr>
              <a:t>pctincrease</a:t>
            </a:r>
            <a:r>
              <a:rPr lang="zh-CN" altLang="en-US" sz="1400" dirty="0">
                <a:sym typeface="+mn-ea"/>
              </a:rPr>
              <a:t>在</a:t>
            </a:r>
            <a:r>
              <a:rPr lang="en-US" altLang="zh-CN" sz="1400" dirty="0">
                <a:sym typeface="+mn-ea"/>
              </a:rPr>
              <a:t>GBase 8s</a:t>
            </a:r>
            <a:r>
              <a:rPr lang="zh-CN" altLang="en-US" sz="1400" dirty="0">
                <a:sym typeface="+mn-ea"/>
              </a:rPr>
              <a:t>中没有对应项，需要去除。</a:t>
            </a:r>
          </a:p>
          <a:p>
            <a:pPr marL="285750" indent="-285750">
              <a:spcBef>
                <a:spcPct val="50000"/>
              </a:spcBef>
              <a:buClr>
                <a:srgbClr val="FF0000"/>
              </a:buClr>
              <a:buFont typeface="Arial" panose="020B0604020202020204" pitchFamily="34" charset="0"/>
              <a:buChar char="•"/>
            </a:pPr>
            <a:endParaRPr lang="zh-CN" altLang="en-US" sz="1400" dirty="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创建表</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示例</a:t>
            </a:r>
          </a:p>
        </p:txBody>
      </p:sp>
      <p:sp>
        <p:nvSpPr>
          <p:cNvPr id="229379" name="Rectangle 3"/>
          <p:cNvSpPr>
            <a:spLocks noGrp="1" noChangeArrowheads="1"/>
          </p:cNvSpPr>
          <p:nvPr>
            <p:ph type="body" sz="quarter" idx="10"/>
          </p:nvPr>
        </p:nvSpPr>
        <p:spPr/>
        <p:txBody>
          <a:bodyPr>
            <a:normAutofit/>
          </a:bodyPr>
          <a:lstStyle/>
          <a:p>
            <a:pPr marL="0" indent="0">
              <a:lnSpc>
                <a:spcPct val="110000"/>
              </a:lnSpc>
              <a:buNone/>
            </a:pPr>
            <a:endParaRPr lang="zh-CN" altLang="zh-CN" b="0" dirty="0">
              <a:cs typeface="Arial" panose="020B0604020202020204" pitchFamily="34" charset="0"/>
            </a:endParaRPr>
          </a:p>
          <a:p>
            <a:pPr marL="0" indent="0">
              <a:lnSpc>
                <a:spcPct val="110000"/>
              </a:lnSpc>
              <a:buNone/>
            </a:pPr>
            <a:endParaRPr lang="zh-CN" altLang="zh-CN" b="0" dirty="0">
              <a:cs typeface="Arial" panose="020B0604020202020204" pitchFamily="34" charset="0"/>
            </a:endParaRPr>
          </a:p>
          <a:p>
            <a:pPr marL="0" indent="0">
              <a:lnSpc>
                <a:spcPct val="110000"/>
              </a:lnSpc>
              <a:buNone/>
            </a:pPr>
            <a:r>
              <a:rPr lang="en-US" altLang="zh-CN" sz="1800" dirty="0">
                <a:sym typeface="+mn-ea"/>
              </a:rPr>
              <a:t>      CREATE TABLE SC2  as select * from SC  where  1=2;</a:t>
            </a:r>
          </a:p>
          <a:p>
            <a:pPr>
              <a:lnSpc>
                <a:spcPct val="110000"/>
              </a:lnSpc>
              <a:buFont typeface="Arial" panose="020B0604020202020204" pitchFamily="34" charset="0"/>
              <a:buChar char="•"/>
            </a:pPr>
            <a:endParaRPr lang="zh-CN" altLang="zh-CN" sz="1800" b="0" dirty="0">
              <a:cs typeface="Arial" panose="020B0604020202020204" pitchFamily="34" charset="0"/>
            </a:endParaRPr>
          </a:p>
          <a:p>
            <a:pPr>
              <a:lnSpc>
                <a:spcPct val="160000"/>
              </a:lnSpc>
              <a:buFont typeface="Arial" panose="020B0604020202020204" pitchFamily="34" charset="0"/>
              <a:buChar char="•"/>
            </a:pPr>
            <a:r>
              <a:rPr lang="zh-CN" altLang="zh-CN" sz="1800" dirty="0">
                <a:cs typeface="Arial" panose="020B0604020202020204" pitchFamily="34" charset="0"/>
                <a:sym typeface="+mn-ea"/>
              </a:rPr>
              <a:t>支持  （</a:t>
            </a:r>
            <a:r>
              <a:rPr lang="en-US" altLang="zh-CN" sz="1800" dirty="0">
                <a:cs typeface="Arial" panose="020B0604020202020204" pitchFamily="34" charset="0"/>
                <a:sym typeface="+mn-ea"/>
              </a:rPr>
              <a:t>CREATE TABLE  </a:t>
            </a:r>
            <a:r>
              <a:rPr lang="zh-CN" altLang="en-US" sz="1800" dirty="0">
                <a:cs typeface="Arial" panose="020B0604020202020204" pitchFamily="34" charset="0"/>
                <a:sym typeface="+mn-ea"/>
              </a:rPr>
              <a:t>表名  </a:t>
            </a:r>
            <a:r>
              <a:rPr lang="en-US" altLang="zh-CN" sz="1800" dirty="0">
                <a:cs typeface="Arial" panose="020B0604020202020204" pitchFamily="34" charset="0"/>
                <a:sym typeface="+mn-ea"/>
              </a:rPr>
              <a:t>as  </a:t>
            </a:r>
            <a:r>
              <a:rPr lang="zh-CN" altLang="en-US" sz="1800" dirty="0">
                <a:cs typeface="Arial" panose="020B0604020202020204" pitchFamily="34" charset="0"/>
                <a:sym typeface="+mn-ea"/>
              </a:rPr>
              <a:t>查询语句） 的语法来创建表。</a:t>
            </a:r>
          </a:p>
          <a:p>
            <a:pPr>
              <a:lnSpc>
                <a:spcPct val="160000"/>
              </a:lnSpc>
              <a:buFont typeface="Arial" panose="020B0604020202020204" pitchFamily="34" charset="0"/>
              <a:buChar char="•"/>
            </a:pPr>
            <a:r>
              <a:rPr lang="zh-CN" altLang="en-US" sz="1800" dirty="0">
                <a:cs typeface="Arial" panose="020B0604020202020204" pitchFamily="34" charset="0"/>
                <a:sym typeface="+mn-ea"/>
              </a:rPr>
              <a:t>这种方式创建的表不能复制表中主键，索引等信息。</a:t>
            </a:r>
          </a:p>
          <a:p>
            <a:pPr>
              <a:lnSpc>
                <a:spcPct val="160000"/>
              </a:lnSpc>
              <a:buFont typeface="Arial" panose="020B0604020202020204" pitchFamily="34" charset="0"/>
              <a:buChar char="•"/>
            </a:pPr>
            <a:r>
              <a:rPr lang="zh-CN" altLang="en-US" sz="1800" dirty="0">
                <a:cs typeface="Arial" panose="020B0604020202020204" pitchFamily="34" charset="0"/>
                <a:sym typeface="+mn-ea"/>
              </a:rPr>
              <a:t>如果只想复制表结构可以加</a:t>
            </a:r>
            <a:r>
              <a:rPr lang="en-US" altLang="zh-CN" sz="1800" dirty="0">
                <a:cs typeface="Arial" panose="020B0604020202020204" pitchFamily="34" charset="0"/>
                <a:sym typeface="+mn-ea"/>
              </a:rPr>
              <a:t>where 1=2 </a:t>
            </a:r>
            <a:r>
              <a:rPr lang="zh-CN" altLang="en-US" sz="1800" dirty="0">
                <a:cs typeface="Arial" panose="020B0604020202020204" pitchFamily="34" charset="0"/>
                <a:sym typeface="+mn-ea"/>
              </a:rPr>
              <a:t>的条件，如果想复制表信息，可以不带这样不成立的条件。</a:t>
            </a:r>
          </a:p>
          <a:p>
            <a:pPr lvl="1">
              <a:lnSpc>
                <a:spcPct val="150000"/>
              </a:lnSpc>
            </a:pPr>
            <a:endParaRPr lang="en-US" altLang="zh-CN" b="0" dirty="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数据定义语言（</a:t>
            </a:r>
            <a:r>
              <a:rPr lang="en-US" altLang="zh-CN" sz="3000" b="1" kern="1200" spc="100" dirty="0">
                <a:latin typeface="微软雅黑" panose="020B0503020204020204" pitchFamily="34" charset="-122"/>
                <a:ea typeface="微软雅黑" panose="020B0503020204020204" pitchFamily="34" charset="-122"/>
                <a:cs typeface="+mj-cs"/>
                <a:sym typeface="+mn-ea"/>
              </a:rPr>
              <a:t>DDL</a:t>
            </a:r>
            <a:r>
              <a:rPr lang="zh-CN" altLang="en-US" sz="3000" b="1" kern="1200" spc="100" dirty="0">
                <a:latin typeface="微软雅黑" panose="020B0503020204020204" pitchFamily="34" charset="-122"/>
                <a:ea typeface="微软雅黑" panose="020B0503020204020204" pitchFamily="34" charset="-122"/>
                <a:cs typeface="+mj-cs"/>
                <a:sym typeface="+mn-ea"/>
              </a:rPr>
              <a:t>）</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定义视图</a:t>
            </a:r>
          </a:p>
        </p:txBody>
      </p:sp>
      <p:sp>
        <p:nvSpPr>
          <p:cNvPr id="15364" name="Rectangle 243"/>
          <p:cNvSpPr>
            <a:spLocks noGrp="1" noChangeArrowheads="1"/>
          </p:cNvSpPr>
          <p:nvPr>
            <p:ph type="body" sz="quarter" idx="10"/>
          </p:nvPr>
        </p:nvSpPr>
        <p:spPr>
          <a:xfrm>
            <a:off x="755650" y="1248508"/>
            <a:ext cx="10718800" cy="5609492"/>
          </a:xfrm>
        </p:spPr>
        <p:txBody>
          <a:bodyPr>
            <a:normAutofit/>
          </a:bodyPr>
          <a:lstStyle/>
          <a:p>
            <a:pPr marL="285750" indent="-285750">
              <a:lnSpc>
                <a:spcPct val="140000"/>
              </a:lnSpc>
            </a:pPr>
            <a:r>
              <a:rPr lang="zh-CN" altLang="en-US" sz="2600" b="1" dirty="0">
                <a:latin typeface="微软雅黑" panose="020B0503020204020204" pitchFamily="34" charset="-122"/>
                <a:ea typeface="微软雅黑" panose="020B0503020204020204" pitchFamily="34" charset="-122"/>
                <a:cs typeface="宋体" panose="02010600030101010101" pitchFamily="2" charset="-122"/>
                <a:sym typeface="+mn-ea"/>
              </a:rPr>
              <a:t>视图</a:t>
            </a:r>
            <a:r>
              <a:rPr lang="zh-CN" altLang="en-US" sz="2600" dirty="0">
                <a:latin typeface="微软雅黑" panose="020B0503020204020204" pitchFamily="34" charset="-122"/>
                <a:ea typeface="微软雅黑" panose="020B0503020204020204" pitchFamily="34" charset="-122"/>
                <a:cs typeface="宋体" panose="02010600030101010101" pitchFamily="2" charset="-122"/>
                <a:sym typeface="+mn-ea"/>
              </a:rPr>
              <a:t>是由存储在数据库中的查询定义的</a:t>
            </a:r>
            <a:r>
              <a:rPr lang="zh-CN" altLang="en-US" sz="2600" b="1" dirty="0">
                <a:latin typeface="微软雅黑" panose="020B0503020204020204" pitchFamily="34" charset="-122"/>
                <a:ea typeface="微软雅黑" panose="020B0503020204020204" pitchFamily="34" charset="-122"/>
                <a:cs typeface="宋体" panose="02010600030101010101" pitchFamily="2" charset="-122"/>
                <a:sym typeface="+mn-ea"/>
              </a:rPr>
              <a:t>虚拟表</a:t>
            </a:r>
            <a:r>
              <a:rPr lang="zh-CN" altLang="en-US" sz="26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600" dirty="0">
                <a:latin typeface="微软雅黑" panose="020B0503020204020204" pitchFamily="34" charset="-122"/>
                <a:ea typeface="微软雅黑" panose="020B0503020204020204" pitchFamily="34" charset="-122"/>
                <a:cs typeface="宋体" panose="02010600030101010101" pitchFamily="2" charset="-122"/>
                <a:sym typeface="+mn-ea"/>
              </a:rPr>
              <a:t>Virtual Table</a:t>
            </a:r>
            <a:r>
              <a:rPr lang="zh-CN" altLang="en-US" sz="2600" dirty="0">
                <a:latin typeface="微软雅黑" panose="020B0503020204020204" pitchFamily="34" charset="-122"/>
                <a:ea typeface="微软雅黑" panose="020B0503020204020204" pitchFamily="34" charset="-122"/>
                <a:cs typeface="宋体" panose="02010600030101010101" pitchFamily="2" charset="-122"/>
                <a:sym typeface="+mn-ea"/>
              </a:rPr>
              <a:t>）。视图就像一个窗口，透过它可以看到数据库中自己感兴趣的数据。</a:t>
            </a:r>
          </a:p>
          <a:p>
            <a:pPr lvl="1">
              <a:lnSpc>
                <a:spcPct val="120000"/>
              </a:lnSpc>
            </a:pPr>
            <a:r>
              <a:rPr lang="zh-CN" altLang="en-US" sz="1700" dirty="0">
                <a:latin typeface="微软雅黑" panose="020B0503020204020204" pitchFamily="34" charset="-122"/>
                <a:ea typeface="微软雅黑" panose="020B0503020204020204" pitchFamily="34" charset="-122"/>
                <a:cs typeface="Arial" panose="020B0604020202020204" pitchFamily="34" charset="0"/>
              </a:rPr>
              <a:t>创建视图的语法为：</a:t>
            </a:r>
          </a:p>
          <a:p>
            <a:pPr lvl="1" indent="0">
              <a:lnSpc>
                <a:spcPct val="120000"/>
              </a:lnSpc>
              <a:buNone/>
            </a:pPr>
            <a:r>
              <a:rPr lang="zh-CN" altLang="en-US" sz="17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7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CREATE VIEW &lt;</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视图名</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&gt;  [ ( &lt;</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列名</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1&gt;, &lt;</a:t>
            </a:r>
            <a:r>
              <a:rPr lang="zh-CN" altLang="en-US" sz="1700" b="1" dirty="0">
                <a:latin typeface="微软雅黑" panose="020B0503020204020204" pitchFamily="34" charset="-122"/>
                <a:ea typeface="微软雅黑" panose="020B0503020204020204" pitchFamily="34" charset="-122"/>
                <a:cs typeface="Arial" panose="020B0604020202020204" pitchFamily="34" charset="0"/>
              </a:rPr>
              <a:t>列名</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2&gt;, ......) ]</a:t>
            </a:r>
          </a:p>
          <a:p>
            <a:pPr lvl="1" indent="0">
              <a:lnSpc>
                <a:spcPct val="120000"/>
              </a:lnSpc>
              <a:buNone/>
            </a:pP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    AS &lt;</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子查询</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&gt;</a:t>
            </a:r>
          </a:p>
          <a:p>
            <a:pPr lvl="1" indent="0">
              <a:lnSpc>
                <a:spcPct val="120000"/>
              </a:lnSpc>
              <a:buNone/>
            </a:pP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    [ WITH CHECK OPTION ]</a:t>
            </a:r>
            <a:endParaRPr lang="zh-CN" altLang="en-US" sz="1700" dirty="0">
              <a:latin typeface="微软雅黑" panose="020B0503020204020204" pitchFamily="34" charset="-122"/>
              <a:ea typeface="微软雅黑" panose="020B0503020204020204" pitchFamily="34" charset="-122"/>
              <a:cs typeface="宋体" panose="02010600030101010101" pitchFamily="2" charset="-122"/>
              <a:sym typeface="+mn-ea"/>
            </a:endParaRPr>
          </a:p>
          <a:p>
            <a:pPr lvl="2">
              <a:lnSpc>
                <a:spcPct val="120000"/>
              </a:lnSpc>
            </a:pPr>
            <a:r>
              <a:rPr lang="zh-CN" altLang="zh-CN" sz="1700" dirty="0">
                <a:latin typeface="微软雅黑" panose="020B0503020204020204" pitchFamily="34" charset="-122"/>
                <a:ea typeface="微软雅黑" panose="020B0503020204020204" pitchFamily="34" charset="-122"/>
                <a:cs typeface="Arial" panose="020B0604020202020204" pitchFamily="34" charset="0"/>
              </a:rPr>
              <a:t>其中</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&lt;</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子查询</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可以是任意复杂的</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SELECT</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语句，它定义了如何从基本表获取试图数据。（不能使用</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ORDER BY</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UNION </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子句）</a:t>
            </a:r>
          </a:p>
          <a:p>
            <a:pPr lvl="2">
              <a:lnSpc>
                <a:spcPct val="120000"/>
              </a:lnSpc>
            </a:pP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WITH CHECK OPTION</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选项与视图更新有关，如果使用该选项，则对试图进行</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INSERT INTO</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UPDATE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DELETE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操作时，要满足</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&lt;</a:t>
            </a:r>
            <a:r>
              <a:rPr lang="zh-CN" altLang="zh-CN" sz="1700" dirty="0">
                <a:latin typeface="微软雅黑" panose="020B0503020204020204" pitchFamily="34" charset="-122"/>
                <a:ea typeface="微软雅黑" panose="020B0503020204020204" pitchFamily="34" charset="-122"/>
                <a:cs typeface="Arial" panose="020B0604020202020204" pitchFamily="34" charset="0"/>
              </a:rPr>
              <a:t>子查询</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中的条件表达式。</a:t>
            </a:r>
          </a:p>
          <a:p>
            <a:pPr lvl="2">
              <a:lnSpc>
                <a:spcPct val="120000"/>
              </a:lnSpc>
            </a:pPr>
            <a:r>
              <a:rPr lang="zh-CN" altLang="en-US" sz="1700" dirty="0">
                <a:latin typeface="微软雅黑" panose="020B0503020204020204" pitchFamily="34" charset="-122"/>
                <a:ea typeface="微软雅黑" panose="020B0503020204020204" pitchFamily="34" charset="-122"/>
                <a:cs typeface="Arial" panose="020B0604020202020204" pitchFamily="34" charset="0"/>
              </a:rPr>
              <a:t>删除视图：</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DROP VIEW &lt;</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视图名</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&gt; [ CASCADE ]</a:t>
            </a:r>
            <a:r>
              <a:rPr lang="zh-CN" altLang="zh-CN" sz="17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CACSADE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选项，可将该视图和由他导出的所有试图一起删除。</a:t>
            </a:r>
          </a:p>
          <a:p>
            <a:pPr lvl="2">
              <a:lnSpc>
                <a:spcPct val="120000"/>
              </a:lnSpc>
            </a:pPr>
            <a:r>
              <a:rPr lang="en-US" altLang="zh-CN" sz="1700" dirty="0">
                <a:latin typeface="微软雅黑" panose="020B0503020204020204" pitchFamily="34" charset="-122"/>
                <a:ea typeface="微软雅黑" panose="020B0503020204020204" pitchFamily="34" charset="-122"/>
                <a:cs typeface="Arial" panose="020B0604020202020204" pitchFamily="34" charset="0"/>
              </a:rPr>
              <a:t>GBase 8s</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建立试图的语句与</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Oracle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类似，但</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Oracle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中</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FORCE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NO FORCE</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700" dirty="0">
                <a:latin typeface="微软雅黑" panose="020B0503020204020204" pitchFamily="34" charset="-122"/>
                <a:ea typeface="微软雅黑" panose="020B0503020204020204" pitchFamily="34" charset="-122"/>
                <a:cs typeface="Arial" panose="020B0604020202020204" pitchFamily="34" charset="0"/>
              </a:rPr>
              <a:t>READ ONLY</a:t>
            </a:r>
            <a:r>
              <a:rPr lang="zh-CN" altLang="en-US" sz="1700" dirty="0">
                <a:latin typeface="微软雅黑" panose="020B0503020204020204" pitchFamily="34" charset="-122"/>
                <a:ea typeface="微软雅黑" panose="020B0503020204020204" pitchFamily="34" charset="-122"/>
                <a:cs typeface="Arial" panose="020B0604020202020204" pitchFamily="34" charset="0"/>
              </a:rPr>
              <a:t>需要删除</a:t>
            </a:r>
          </a:p>
          <a:p>
            <a:pPr lvl="2" indent="0">
              <a:lnSpc>
                <a:spcPct val="180000"/>
              </a:lnSpc>
              <a:buNone/>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2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数据定义语言（</a:t>
            </a:r>
            <a:r>
              <a:rPr lang="en-US" altLang="zh-CN" sz="3000" b="1" kern="1200" spc="100" dirty="0">
                <a:latin typeface="微软雅黑" panose="020B0503020204020204" pitchFamily="34" charset="-122"/>
                <a:ea typeface="微软雅黑" panose="020B0503020204020204" pitchFamily="34" charset="-122"/>
                <a:cs typeface="+mj-cs"/>
                <a:sym typeface="+mn-ea"/>
              </a:rPr>
              <a:t>DDL</a:t>
            </a:r>
            <a:r>
              <a:rPr lang="zh-CN" altLang="en-US" sz="3000" b="1" kern="1200" spc="100" dirty="0">
                <a:latin typeface="微软雅黑" panose="020B0503020204020204" pitchFamily="34" charset="-122"/>
                <a:ea typeface="微软雅黑" panose="020B0503020204020204" pitchFamily="34" charset="-122"/>
                <a:cs typeface="+mj-cs"/>
                <a:sym typeface="+mn-ea"/>
              </a:rPr>
              <a:t>）</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定义视图</a:t>
            </a:r>
          </a:p>
        </p:txBody>
      </p:sp>
      <p:sp>
        <p:nvSpPr>
          <p:cNvPr id="15364" name="Rectangle 243"/>
          <p:cNvSpPr>
            <a:spLocks noGrp="1" noChangeArrowheads="1"/>
          </p:cNvSpPr>
          <p:nvPr>
            <p:ph type="body" sz="quarter" idx="10"/>
          </p:nvPr>
        </p:nvSpPr>
        <p:spPr/>
        <p:txBody>
          <a:bodyPr>
            <a:normAutofit/>
          </a:bodyPr>
          <a:lstStyle/>
          <a:p>
            <a:pPr marL="285750" indent="-285750">
              <a:lnSpc>
                <a:spcPct val="14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【示例</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7</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 创建</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Student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表中男生信息的视图。</a:t>
            </a:r>
          </a:p>
          <a:p>
            <a:pPr marL="0" indent="0">
              <a:lnSpc>
                <a:spcPct val="140000"/>
              </a:lnSpc>
              <a:buNone/>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40000"/>
              </a:lnSpc>
              <a:buNone/>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4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【示例</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8</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 将</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v_Student</a:t>
            </a:r>
            <a:r>
              <a:rPr lang="zh-CN" altLang="zh-CN" sz="1600" dirty="0">
                <a:latin typeface="微软雅黑" panose="020B0503020204020204" pitchFamily="34" charset="-122"/>
                <a:ea typeface="微软雅黑" panose="020B0503020204020204" pitchFamily="34" charset="-122"/>
                <a:cs typeface="Arial" panose="020B0604020202020204" pitchFamily="34" charset="0"/>
              </a:rPr>
              <a:t>视图中，李勇的年龄增加一岁。</a:t>
            </a:r>
          </a:p>
          <a:p>
            <a:pPr marL="0" indent="0">
              <a:lnSpc>
                <a:spcPct val="140000"/>
              </a:lnSpc>
              <a:buNone/>
            </a:pPr>
            <a:endParaRPr lang="zh-CN"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40000"/>
              </a:lnSpc>
            </a:pPr>
            <a:r>
              <a:rPr lang="zh-CN" altLang="zh-CN" sz="1600" dirty="0">
                <a:latin typeface="微软雅黑" panose="020B0503020204020204" pitchFamily="34" charset="-122"/>
                <a:ea typeface="微软雅黑" panose="020B0503020204020204" pitchFamily="34" charset="-122"/>
                <a:cs typeface="Arial" panose="020B0604020202020204" pitchFamily="34" charset="0"/>
              </a:rPr>
              <a:t>【示例</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9</a:t>
            </a:r>
            <a:r>
              <a:rPr lang="zh-CN" altLang="zh-CN" sz="1600" dirty="0">
                <a:latin typeface="微软雅黑" panose="020B0503020204020204" pitchFamily="34" charset="-122"/>
                <a:ea typeface="微软雅黑" panose="020B0503020204020204" pitchFamily="34" charset="-122"/>
                <a:cs typeface="Arial" panose="020B0604020202020204" pitchFamily="34" charset="0"/>
              </a:rPr>
              <a:t>】由于有</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WITH CHECK OPTION</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选项 ，所以不能对女生数据进行操作。</a:t>
            </a:r>
          </a:p>
          <a:p>
            <a:pPr marL="285750" indent="-285750">
              <a:lnSpc>
                <a:spcPct val="140000"/>
              </a:lnSpc>
            </a:pPr>
            <a:endPar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85750" indent="-285750">
              <a:lnSpc>
                <a:spcPct val="140000"/>
              </a:lnSpc>
            </a:pPr>
            <a:endPar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85750" indent="-285750">
              <a:lnSpc>
                <a:spcPct val="140000"/>
              </a:lnSpc>
            </a:pPr>
            <a:endPar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85750" indent="-285750">
              <a:lnSpc>
                <a:spcPct val="140000"/>
              </a:lnSpc>
            </a:pPr>
            <a:endPar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85750" indent="-285750">
              <a:lnSpc>
                <a:spcPct val="140000"/>
              </a:lnSpc>
            </a:pPr>
            <a:endPar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85750" indent="-285750">
              <a:lnSpc>
                <a:spcPct val="140000"/>
              </a:lnSpc>
            </a:pPr>
            <a:endParaRPr lang="en-US" altLang="zh-CN"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3" cstate="print"/>
          <a:stretch>
            <a:fillRect/>
          </a:stretch>
        </p:blipFill>
        <p:spPr>
          <a:xfrm>
            <a:off x="1165543" y="4125911"/>
            <a:ext cx="6002655" cy="2083435"/>
          </a:xfrm>
          <a:prstGeom prst="rect">
            <a:avLst/>
          </a:prstGeom>
        </p:spPr>
      </p:pic>
      <p:sp>
        <p:nvSpPr>
          <p:cNvPr id="16" name="文本框 15"/>
          <p:cNvSpPr txBox="1"/>
          <p:nvPr/>
        </p:nvSpPr>
        <p:spPr>
          <a:xfrm>
            <a:off x="7080568" y="1278344"/>
            <a:ext cx="2123440" cy="5791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a:solidFill>
                  <a:srgbClr val="FF0000"/>
                </a:solidFill>
                <a:latin typeface="微软雅黑" panose="020B0503020204020204" pitchFamily="34" charset="-122"/>
                <a:ea typeface="微软雅黑" panose="020B0503020204020204" pitchFamily="34" charset="-122"/>
              </a:rPr>
              <a:t>建立带检查项的视图</a:t>
            </a:r>
            <a:r>
              <a:rPr lang="en-US" altLang="zh-CN" sz="1600">
                <a:solidFill>
                  <a:srgbClr val="FF0000"/>
                </a:solidFill>
                <a:latin typeface="微软雅黑" panose="020B0503020204020204" pitchFamily="34" charset="-122"/>
                <a:ea typeface="微软雅黑" panose="020B0503020204020204" pitchFamily="34" charset="-122"/>
              </a:rPr>
              <a:t>v_Student</a:t>
            </a:r>
          </a:p>
        </p:txBody>
      </p:sp>
      <p:sp>
        <p:nvSpPr>
          <p:cNvPr id="11" name="文本框 10"/>
          <p:cNvSpPr txBox="1"/>
          <p:nvPr/>
        </p:nvSpPr>
        <p:spPr>
          <a:xfrm>
            <a:off x="7168198" y="2885250"/>
            <a:ext cx="1833880" cy="33528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其中李勇性别为男</a:t>
            </a:r>
          </a:p>
        </p:txBody>
      </p:sp>
      <p:sp>
        <p:nvSpPr>
          <p:cNvPr id="13" name="矩形 12"/>
          <p:cNvSpPr/>
          <p:nvPr/>
        </p:nvSpPr>
        <p:spPr>
          <a:xfrm>
            <a:off x="2281556" y="4004946"/>
            <a:ext cx="1331595" cy="380365"/>
          </a:xfrm>
          <a:prstGeom prst="rect">
            <a:avLst/>
          </a:prstGeom>
          <a:noFill/>
          <a:ln w="9525" cap="flat" cmpd="sng" algn="ctr">
            <a:no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endParaRPr lang="en-US"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1165543" y="4610221"/>
            <a:ext cx="1355090" cy="369974"/>
          </a:xfrm>
          <a:prstGeom prst="rect">
            <a:avLst/>
          </a:prstGeom>
          <a:noFill/>
          <a:ln w="9525" cap="flat" cmpd="sng" algn="ctr">
            <a:solidFill>
              <a:srgbClr val="FF0000"/>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endParaRPr lang="en-US" altLang="en-US" sz="2000" b="1">
              <a:latin typeface="微软雅黑" panose="020B0503020204020204" pitchFamily="34" charset="-122"/>
              <a:ea typeface="微软雅黑" panose="020B0503020204020204" pitchFamily="34" charset="-122"/>
            </a:endParaRPr>
          </a:p>
        </p:txBody>
      </p:sp>
      <p:cxnSp>
        <p:nvCxnSpPr>
          <p:cNvPr id="15" name="肘形连接符 14"/>
          <p:cNvCxnSpPr/>
          <p:nvPr/>
        </p:nvCxnSpPr>
        <p:spPr>
          <a:xfrm>
            <a:off x="2540001" y="4814726"/>
            <a:ext cx="4176395" cy="3175"/>
          </a:xfrm>
          <a:prstGeom prst="bentConnector2">
            <a:avLst/>
          </a:prstGeom>
          <a:ln>
            <a:solidFill>
              <a:srgbClr val="DE120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716396" y="4571515"/>
            <a:ext cx="2339340" cy="5791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其中刘晨性别为女，所以无更新行。</a:t>
            </a:r>
          </a:p>
        </p:txBody>
      </p:sp>
      <p:sp>
        <p:nvSpPr>
          <p:cNvPr id="19" name="矩形 18"/>
          <p:cNvSpPr/>
          <p:nvPr/>
        </p:nvSpPr>
        <p:spPr>
          <a:xfrm>
            <a:off x="1165543" y="5584152"/>
            <a:ext cx="2491105" cy="369974"/>
          </a:xfrm>
          <a:prstGeom prst="rect">
            <a:avLst/>
          </a:prstGeom>
          <a:noFill/>
          <a:ln w="9525" cap="flat" cmpd="sng" algn="ctr">
            <a:solidFill>
              <a:srgbClr val="FF0000"/>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endParaRPr lang="en-US" altLang="en-US" sz="2000" b="1">
              <a:latin typeface="微软雅黑" panose="020B0503020204020204" pitchFamily="34" charset="-122"/>
              <a:ea typeface="微软雅黑" panose="020B0503020204020204" pitchFamily="34" charset="-122"/>
            </a:endParaRPr>
          </a:p>
        </p:txBody>
      </p:sp>
      <p:sp>
        <p:nvSpPr>
          <p:cNvPr id="23" name="文本框 22"/>
          <p:cNvSpPr txBox="1"/>
          <p:nvPr/>
        </p:nvSpPr>
        <p:spPr>
          <a:xfrm>
            <a:off x="6600191" y="5731510"/>
            <a:ext cx="3333115" cy="33528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a:solidFill>
                  <a:srgbClr val="FF0000"/>
                </a:solidFill>
                <a:latin typeface="微软雅黑" panose="020B0503020204020204" pitchFamily="34" charset="-122"/>
                <a:ea typeface="微软雅黑" panose="020B0503020204020204" pitchFamily="34" charset="-122"/>
              </a:rPr>
              <a:t>不能插入性别为女的学生信息</a:t>
            </a:r>
          </a:p>
        </p:txBody>
      </p:sp>
      <p:cxnSp>
        <p:nvCxnSpPr>
          <p:cNvPr id="26" name="曲线连接符 25"/>
          <p:cNvCxnSpPr>
            <a:endCxn id="11" idx="1"/>
          </p:cNvCxnSpPr>
          <p:nvPr/>
        </p:nvCxnSpPr>
        <p:spPr>
          <a:xfrm flipV="1">
            <a:off x="6303964" y="3052890"/>
            <a:ext cx="864235" cy="264160"/>
          </a:xfrm>
          <a:prstGeom prst="curvedConnector3">
            <a:avLst>
              <a:gd name="adj1" fmla="val 50037"/>
            </a:avLst>
          </a:prstGeom>
          <a:noFill/>
          <a:ln w="9525" cap="flat" cmpd="sng" algn="ctr">
            <a:solidFill>
              <a:srgbClr val="FF0000"/>
            </a:solidFill>
            <a:prstDash val="solid"/>
            <a:round/>
            <a:headEnd type="none" w="med" len="med"/>
            <a:tailEnd type="arrow" w="med" len="med"/>
          </a:ln>
        </p:spPr>
      </p:cxnSp>
      <p:cxnSp>
        <p:nvCxnSpPr>
          <p:cNvPr id="27" name="曲线连接符 26"/>
          <p:cNvCxnSpPr>
            <a:stCxn id="19" idx="3"/>
            <a:endCxn id="23" idx="1"/>
          </p:cNvCxnSpPr>
          <p:nvPr/>
        </p:nvCxnSpPr>
        <p:spPr>
          <a:xfrm>
            <a:off x="3656648" y="5769139"/>
            <a:ext cx="2943543" cy="130011"/>
          </a:xfrm>
          <a:prstGeom prst="curvedConnector3">
            <a:avLst>
              <a:gd name="adj1" fmla="val 50000"/>
            </a:avLst>
          </a:prstGeom>
          <a:noFill/>
          <a:ln w="9525" cap="flat" cmpd="sng" algn="ctr">
            <a:solidFill>
              <a:srgbClr val="FF0000"/>
            </a:solidFill>
            <a:prstDash val="solid"/>
            <a:round/>
            <a:headEnd type="none" w="med" len="med"/>
            <a:tailEnd type="arrow" w="med" len="med"/>
          </a:ln>
        </p:spPr>
      </p:cxnSp>
      <p:sp>
        <p:nvSpPr>
          <p:cNvPr id="224259" name="AutoShape 3"/>
          <p:cNvSpPr>
            <a:spLocks noChangeArrowheads="1"/>
          </p:cNvSpPr>
          <p:nvPr/>
        </p:nvSpPr>
        <p:spPr bwMode="black">
          <a:xfrm>
            <a:off x="1165543" y="1735544"/>
            <a:ext cx="5338445" cy="74739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400" dirty="0">
              <a:latin typeface="微软雅黑" panose="020B0503020204020204" pitchFamily="34" charset="-122"/>
              <a:ea typeface="微软雅黑" panose="020B0503020204020204" pitchFamily="34" charset="-122"/>
            </a:endParaRPr>
          </a:p>
          <a:p>
            <a:pPr>
              <a:spcBef>
                <a:spcPct val="50000"/>
              </a:spcBef>
            </a:pPr>
            <a:r>
              <a:rPr lang="en-US" altLang="zh-CN" sz="1400" dirty="0">
                <a:latin typeface="微软雅黑" panose="020B0503020204020204" pitchFamily="34" charset="-122"/>
                <a:ea typeface="微软雅黑" panose="020B0503020204020204" pitchFamily="34" charset="-122"/>
              </a:rPr>
              <a:t>create view v_Student</a:t>
            </a:r>
          </a:p>
          <a:p>
            <a:pPr>
              <a:spcBef>
                <a:spcPct val="50000"/>
              </a:spcBef>
            </a:pPr>
            <a:r>
              <a:rPr lang="en-US" altLang="zh-CN" sz="1400" dirty="0">
                <a:latin typeface="微软雅黑" panose="020B0503020204020204" pitchFamily="34" charset="-122"/>
                <a:ea typeface="微软雅黑" panose="020B0503020204020204" pitchFamily="34" charset="-122"/>
              </a:rPr>
              <a:t>as select * from Student where Ssex='</a:t>
            </a:r>
            <a:r>
              <a:rPr lang="zh-CN" altLang="zh-CN" sz="1400" dirty="0">
                <a:latin typeface="微软雅黑" panose="020B0503020204020204" pitchFamily="34" charset="-122"/>
                <a:ea typeface="微软雅黑" panose="020B0503020204020204" pitchFamily="34" charset="-122"/>
              </a:rPr>
              <a:t>男</a:t>
            </a:r>
            <a:r>
              <a:rPr lang="en-US" altLang="zh-CN" sz="1400" dirty="0">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with check option</a:t>
            </a:r>
            <a:r>
              <a:rPr lang="en-US" altLang="zh-CN" sz="1400" dirty="0">
                <a:latin typeface="微软雅黑" panose="020B0503020204020204" pitchFamily="34" charset="-122"/>
                <a:ea typeface="微软雅黑" panose="020B0503020204020204" pitchFamily="34" charset="-122"/>
              </a:rPr>
              <a:t>;</a:t>
            </a:r>
          </a:p>
          <a:p>
            <a:pPr>
              <a:spcBef>
                <a:spcPct val="50000"/>
              </a:spcBef>
            </a:pPr>
            <a:endParaRPr lang="en-US" altLang="zh-CN" sz="1400" dirty="0">
              <a:latin typeface="微软雅黑" panose="020B0503020204020204" pitchFamily="34" charset="-122"/>
              <a:ea typeface="微软雅黑" panose="020B0503020204020204" pitchFamily="34" charset="-122"/>
            </a:endParaRPr>
          </a:p>
        </p:txBody>
      </p:sp>
      <p:cxnSp>
        <p:nvCxnSpPr>
          <p:cNvPr id="6" name="曲线连接符 5"/>
          <p:cNvCxnSpPr>
            <a:endCxn id="16" idx="1"/>
          </p:cNvCxnSpPr>
          <p:nvPr/>
        </p:nvCxnSpPr>
        <p:spPr>
          <a:xfrm flipV="1">
            <a:off x="6503988" y="1567905"/>
            <a:ext cx="576580" cy="502285"/>
          </a:xfrm>
          <a:prstGeom prst="curvedConnector3">
            <a:avLst>
              <a:gd name="adj1" fmla="val 50110"/>
            </a:avLst>
          </a:prstGeom>
          <a:noFill/>
          <a:ln w="9525" cap="flat" cmpd="sng" algn="ctr">
            <a:solidFill>
              <a:srgbClr val="FF0000"/>
            </a:solidFill>
            <a:prstDash val="solid"/>
            <a:round/>
            <a:headEnd type="none" w="med" len="med"/>
            <a:tailEnd type="arrow" w="med" len="med"/>
          </a:ln>
        </p:spPr>
      </p:cxnSp>
      <p:sp>
        <p:nvSpPr>
          <p:cNvPr id="10" name="AutoShape 3"/>
          <p:cNvSpPr>
            <a:spLocks noChangeArrowheads="1"/>
          </p:cNvSpPr>
          <p:nvPr/>
        </p:nvSpPr>
        <p:spPr bwMode="black">
          <a:xfrm>
            <a:off x="1165543" y="3037842"/>
            <a:ext cx="5160010" cy="60706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400" dirty="0">
              <a:latin typeface="微软雅黑" panose="020B0503020204020204" pitchFamily="34" charset="-122"/>
              <a:ea typeface="微软雅黑" panose="020B0503020204020204" pitchFamily="34" charset="-122"/>
            </a:endParaRPr>
          </a:p>
          <a:p>
            <a:pPr>
              <a:spcBef>
                <a:spcPct val="50000"/>
              </a:spcBef>
            </a:pPr>
            <a:r>
              <a:rPr lang="en-US" altLang="zh-CN" sz="1400" dirty="0">
                <a:latin typeface="微软雅黑" panose="020B0503020204020204" pitchFamily="34" charset="-122"/>
                <a:ea typeface="微软雅黑" panose="020B0503020204020204" pitchFamily="34" charset="-122"/>
              </a:rPr>
              <a:t>update v_student set Sage=Sage+1 where </a:t>
            </a:r>
            <a:r>
              <a:rPr lang="en-US" altLang="zh-CN" sz="1400" dirty="0">
                <a:solidFill>
                  <a:srgbClr val="FF0000"/>
                </a:solidFill>
                <a:latin typeface="微软雅黑" panose="020B0503020204020204" pitchFamily="34" charset="-122"/>
                <a:ea typeface="微软雅黑" panose="020B0503020204020204" pitchFamily="34" charset="-122"/>
              </a:rPr>
              <a:t>Sname='</a:t>
            </a:r>
            <a:r>
              <a:rPr lang="zh-CN" altLang="zh-CN" sz="1400" dirty="0">
                <a:solidFill>
                  <a:srgbClr val="FF0000"/>
                </a:solidFill>
                <a:latin typeface="微软雅黑" panose="020B0503020204020204" pitchFamily="34" charset="-122"/>
                <a:ea typeface="微软雅黑" panose="020B0503020204020204" pitchFamily="34" charset="-122"/>
              </a:rPr>
              <a:t>李勇</a:t>
            </a:r>
            <a:r>
              <a:rPr lang="en-US" altLang="zh-CN" sz="1400" dirty="0">
                <a:solidFill>
                  <a:srgbClr val="FF0000"/>
                </a:solidFill>
                <a:latin typeface="微软雅黑" panose="020B0503020204020204" pitchFamily="34" charset="-122"/>
                <a:ea typeface="微软雅黑" panose="020B0503020204020204" pitchFamily="34" charset="-122"/>
              </a:rPr>
              <a:t>' ;</a:t>
            </a:r>
          </a:p>
          <a:p>
            <a:pPr>
              <a:spcBef>
                <a:spcPct val="50000"/>
              </a:spcBef>
            </a:pP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17" name="AutoShape 3"/>
          <p:cNvSpPr>
            <a:spLocks noChangeArrowheads="1"/>
          </p:cNvSpPr>
          <p:nvPr/>
        </p:nvSpPr>
        <p:spPr bwMode="black">
          <a:xfrm>
            <a:off x="1164909" y="4099075"/>
            <a:ext cx="5160010" cy="47244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r>
              <a:rPr lang="en-US" altLang="zh-CN" sz="1400" dirty="0">
                <a:latin typeface="微软雅黑" panose="020B0503020204020204" pitchFamily="34" charset="-122"/>
                <a:ea typeface="微软雅黑" panose="020B0503020204020204" pitchFamily="34" charset="-122"/>
              </a:rPr>
              <a:t>update v_student set Sage=Sage+1 where</a:t>
            </a:r>
            <a:r>
              <a:rPr lang="en-US" altLang="zh-CN" sz="1400" dirty="0">
                <a:solidFill>
                  <a:srgbClr val="FF0000"/>
                </a:solidFill>
                <a:latin typeface="微软雅黑" panose="020B0503020204020204" pitchFamily="34" charset="-122"/>
                <a:ea typeface="微软雅黑" panose="020B0503020204020204" pitchFamily="34" charset="-122"/>
              </a:rPr>
              <a:t> Sname='</a:t>
            </a:r>
            <a:r>
              <a:rPr lang="zh-CN" altLang="zh-CN" sz="1400" dirty="0">
                <a:solidFill>
                  <a:srgbClr val="FF0000"/>
                </a:solidFill>
                <a:latin typeface="微软雅黑" panose="020B0503020204020204" pitchFamily="34" charset="-122"/>
                <a:ea typeface="微软雅黑" panose="020B0503020204020204" pitchFamily="34" charset="-122"/>
              </a:rPr>
              <a:t>刘晨</a:t>
            </a:r>
            <a:r>
              <a:rPr lang="en-US" altLang="zh-CN" sz="1400" dirty="0">
                <a:solidFill>
                  <a:srgbClr val="FF0000"/>
                </a:solidFill>
                <a:latin typeface="微软雅黑" panose="020B0503020204020204" pitchFamily="34" charset="-122"/>
                <a:ea typeface="微软雅黑" panose="020B0503020204020204" pitchFamily="34" charset="-122"/>
              </a:rPr>
              <a:t>';</a:t>
            </a:r>
          </a:p>
        </p:txBody>
      </p:sp>
      <p:sp>
        <p:nvSpPr>
          <p:cNvPr id="21" name="AutoShape 3"/>
          <p:cNvSpPr>
            <a:spLocks noChangeArrowheads="1"/>
          </p:cNvSpPr>
          <p:nvPr/>
        </p:nvSpPr>
        <p:spPr bwMode="black">
          <a:xfrm>
            <a:off x="1146175" y="5064288"/>
            <a:ext cx="5198745" cy="39370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r>
              <a:rPr lang="en-US" altLang="zh-CN" sz="1400" dirty="0">
                <a:latin typeface="微软雅黑" panose="020B0503020204020204" pitchFamily="34" charset="-122"/>
                <a:ea typeface="微软雅黑" panose="020B0503020204020204" pitchFamily="34" charset="-122"/>
              </a:rPr>
              <a:t>insert into v_student values (2,'</a:t>
            </a:r>
            <a:r>
              <a:rPr lang="zh-CN" altLang="zh-CN" sz="1400" dirty="0">
                <a:latin typeface="微软雅黑" panose="020B0503020204020204" pitchFamily="34" charset="-122"/>
                <a:ea typeface="微软雅黑" panose="020B0503020204020204" pitchFamily="34" charset="-122"/>
              </a:rPr>
              <a:t>刘淼</a:t>
            </a:r>
            <a:r>
              <a:rPr lang="en-US" altLang="zh-CN" sz="1400" dirty="0">
                <a:latin typeface="微软雅黑" panose="020B0503020204020204" pitchFamily="34" charset="-122"/>
                <a:ea typeface="微软雅黑" panose="020B0503020204020204" pitchFamily="34" charset="-122"/>
              </a:rPr>
              <a:t>','</a:t>
            </a:r>
            <a:r>
              <a:rPr lang="zh-CN" altLang="zh-CN" sz="1400" dirty="0">
                <a:solidFill>
                  <a:schemeClr val="accent1"/>
                </a:solidFill>
                <a:latin typeface="微软雅黑" panose="020B0503020204020204" pitchFamily="34" charset="-122"/>
                <a:ea typeface="微软雅黑" panose="020B0503020204020204" pitchFamily="34" charset="-122"/>
              </a:rPr>
              <a:t>女</a:t>
            </a:r>
            <a:r>
              <a:rPr lang="en-US" altLang="zh-CN" sz="1400" dirty="0">
                <a:latin typeface="微软雅黑" panose="020B0503020204020204" pitchFamily="34" charset="-122"/>
                <a:ea typeface="微软雅黑" panose="020B0503020204020204" pitchFamily="34" charset="-122"/>
              </a:rPr>
              <a:t>',19);</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数据定义语言（</a:t>
            </a:r>
            <a:r>
              <a:rPr lang="en-US" altLang="zh-CN" sz="3000" b="1" kern="1200" spc="100" dirty="0">
                <a:latin typeface="微软雅黑" panose="020B0503020204020204" pitchFamily="34" charset="-122"/>
                <a:ea typeface="微软雅黑" panose="020B0503020204020204" pitchFamily="34" charset="-122"/>
                <a:cs typeface="+mj-cs"/>
                <a:sym typeface="+mn-ea"/>
              </a:rPr>
              <a:t>DDL</a:t>
            </a:r>
            <a:r>
              <a:rPr lang="zh-CN" altLang="en-US" sz="3000" b="1" kern="1200" spc="100" dirty="0">
                <a:latin typeface="微软雅黑" panose="020B0503020204020204" pitchFamily="34" charset="-122"/>
                <a:ea typeface="微软雅黑" panose="020B0503020204020204" pitchFamily="34" charset="-122"/>
                <a:cs typeface="+mj-cs"/>
                <a:sym typeface="+mn-ea"/>
              </a:rPr>
              <a:t>）</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定义索引</a:t>
            </a:r>
          </a:p>
        </p:txBody>
      </p:sp>
      <p:sp>
        <p:nvSpPr>
          <p:cNvPr id="15364" name="Rectangle 243"/>
          <p:cNvSpPr>
            <a:spLocks noGrp="1" noChangeArrowheads="1"/>
          </p:cNvSpPr>
          <p:nvPr>
            <p:ph type="body" sz="quarter" idx="10"/>
          </p:nvPr>
        </p:nvSpPr>
        <p:spPr/>
        <p:txBody>
          <a:bodyPr>
            <a:normAutofit/>
          </a:bodyPr>
          <a:lstStyle/>
          <a:p>
            <a:pPr marL="285750" indent="-285750">
              <a:lnSpc>
                <a:spcPct val="150000"/>
              </a:lnSpc>
            </a:pP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mn-ea"/>
              </a:rPr>
              <a:t>为了提高查询的速度，在</a:t>
            </a:r>
            <a:r>
              <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mn-ea"/>
              </a:rPr>
              <a:t>SQL</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mn-ea"/>
              </a:rPr>
              <a:t>语言中提供了建立</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rPr>
              <a:t>索引</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mn-ea"/>
              </a:rPr>
              <a:t>的命令。索引机制同书籍目录类似，在一本书中，利用目录可以快速查询所需的信息，无需阅读整本书，</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rPr>
              <a:t>索引</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mn-ea"/>
              </a:rPr>
              <a:t>的思想也是如此。</a:t>
            </a:r>
          </a:p>
          <a:p>
            <a:pPr lvl="2">
              <a:lnSpc>
                <a:spcPct val="13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创建索引的语法为：</a:t>
            </a:r>
          </a:p>
          <a:p>
            <a:pPr lvl="2" indent="0">
              <a:lnSpc>
                <a:spcPct val="100000"/>
              </a:lnSpc>
              <a:buNone/>
            </a:pPr>
            <a:r>
              <a:rPr lang="zh-CN" altLang="en-US"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CREATE [ UNIQUE | DISTINCT ] [ CLUSTER ] INDEX &lt;</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索引名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&gt;  </a:t>
            </a:r>
          </a:p>
          <a:p>
            <a:pPr lvl="2" indent="0">
              <a:lnSpc>
                <a:spcPct val="10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ON &lt;</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表名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&gt; ( &lt;</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列名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1&gt; [ ASC | DESC ] [ , &lt;</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列名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2&gt; [ ASC | DESC] ] ...... ) ;</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sym typeface="+mn-ea"/>
            </a:endParaRPr>
          </a:p>
          <a:p>
            <a:pPr lvl="3">
              <a:lnSpc>
                <a:spcPct val="100000"/>
              </a:lnSpc>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UNIQUE ] </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用来说明该索引是否为唯一索引。</a:t>
            </a:r>
          </a:p>
          <a:p>
            <a:pPr lvl="3">
              <a:lnSpc>
                <a:spcPct val="100000"/>
              </a:lnSpc>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ClUSTER ] </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表示是否指定该索引为聚簇索引</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a:p>
            <a:pPr lvl="3">
              <a:lnSpc>
                <a:spcPct val="100000"/>
              </a:lnSpc>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ASC | DESC ]</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用来说明该列是按升序或降序索引。</a:t>
            </a:r>
          </a:p>
          <a:p>
            <a:pPr lvl="3">
              <a:lnSpc>
                <a:spcPct val="100000"/>
              </a:lnSpc>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删除索引：</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DROP INDEX &lt;</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索引名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&gt; [ ON &lt;</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表名</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&gt; ] ;</a:t>
            </a:r>
          </a:p>
          <a:p>
            <a:pPr lvl="2" indent="0">
              <a:lnSpc>
                <a:spcPct val="180000"/>
              </a:lnSpc>
              <a:buNone/>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1881284" y="4401554"/>
            <a:ext cx="6354445" cy="365760"/>
          </a:xfrm>
          <a:prstGeom prst="rect">
            <a:avLst/>
          </a:prstGeom>
          <a:noFill/>
        </p:spPr>
        <p:txBody>
          <a:bodyPr wrap="square" rtlCol="0">
            <a:spAutoFit/>
          </a:bodyPr>
          <a:lstStyle/>
          <a:p>
            <a:pPr>
              <a:buClr>
                <a:srgbClr val="FF0000"/>
              </a:buClr>
            </a:pPr>
            <a:r>
              <a:rPr lang="zh-CN" altLang="en-US" dirty="0">
                <a:latin typeface="微软雅黑" panose="020B0503020204020204" pitchFamily="34" charset="-122"/>
                <a:ea typeface="微软雅黑" panose="020B0503020204020204" pitchFamily="34" charset="-122"/>
              </a:rPr>
              <a:t>【示例</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】在</a:t>
            </a:r>
            <a:r>
              <a:rPr lang="en-US" altLang="zh-CN" dirty="0">
                <a:latin typeface="微软雅黑" panose="020B0503020204020204" pitchFamily="34" charset="-122"/>
                <a:ea typeface="微软雅黑" panose="020B0503020204020204" pitchFamily="34" charset="-122"/>
              </a:rPr>
              <a:t>Student</a:t>
            </a:r>
            <a:r>
              <a:rPr lang="zh-CN" altLang="en-US" dirty="0">
                <a:latin typeface="微软雅黑" panose="020B0503020204020204" pitchFamily="34" charset="-122"/>
                <a:ea typeface="微软雅黑" panose="020B0503020204020204" pitchFamily="34" charset="-122"/>
              </a:rPr>
              <a:t>表姓名列建立索引。</a:t>
            </a:r>
          </a:p>
        </p:txBody>
      </p:sp>
      <p:sp>
        <p:nvSpPr>
          <p:cNvPr id="3" name="文本框 2"/>
          <p:cNvSpPr txBox="1"/>
          <p:nvPr/>
        </p:nvSpPr>
        <p:spPr>
          <a:xfrm>
            <a:off x="1423984" y="4642703"/>
            <a:ext cx="8568952" cy="2183765"/>
          </a:xfrm>
          <a:prstGeom prst="rect">
            <a:avLst/>
          </a:prstGeom>
          <a:noFill/>
        </p:spPr>
        <p:txBody>
          <a:bodyPr wrap="square" rtlCol="0">
            <a:spAutoFit/>
          </a:bodyPr>
          <a:lstStyle/>
          <a:p>
            <a:pPr>
              <a:spcBef>
                <a:spcPct val="50000"/>
              </a:spcBef>
            </a:pPr>
            <a:r>
              <a:rPr lang="en-US" altLang="zh-CN" sz="1600" dirty="0">
                <a:solidFill>
                  <a:schemeClr val="accent1"/>
                </a:solidFill>
                <a:latin typeface="微软雅黑" panose="020B0503020204020204" pitchFamily="34" charset="-122"/>
                <a:ea typeface="微软雅黑" panose="020B0503020204020204" pitchFamily="34" charset="-122"/>
              </a:rPr>
              <a:t>8s   </a:t>
            </a:r>
            <a:endParaRPr lang="en-US" altLang="zh-CN" sz="1600" dirty="0">
              <a:latin typeface="微软雅黑" panose="020B0503020204020204" pitchFamily="34" charset="-122"/>
              <a:ea typeface="微软雅黑" panose="020B0503020204020204" pitchFamily="34" charset="-122"/>
            </a:endParaRPr>
          </a:p>
          <a:p>
            <a:pPr>
              <a:spcBef>
                <a:spcPct val="50000"/>
              </a:spcBef>
            </a:pPr>
            <a:r>
              <a:rPr lang="en-US" sz="1600" b="1" dirty="0">
                <a:latin typeface="微软雅黑" panose="020B0503020204020204" pitchFamily="34" charset="-122"/>
                <a:ea typeface="微软雅黑" panose="020B0503020204020204" pitchFamily="34" charset="-122"/>
                <a:sym typeface="+mn-ea"/>
              </a:rPr>
              <a:t>create index</a:t>
            </a:r>
            <a:r>
              <a:rPr lang="en-US" sz="1600" dirty="0">
                <a:latin typeface="微软雅黑" panose="020B0503020204020204" pitchFamily="34" charset="-122"/>
                <a:ea typeface="微软雅黑" panose="020B0503020204020204" pitchFamily="34" charset="-122"/>
                <a:sym typeface="+mn-ea"/>
              </a:rPr>
              <a:t> index_student_sname </a:t>
            </a:r>
            <a:r>
              <a:rPr lang="en-US" sz="1600" b="1" dirty="0">
                <a:latin typeface="微软雅黑" panose="020B0503020204020204" pitchFamily="34" charset="-122"/>
                <a:ea typeface="微软雅黑" panose="020B0503020204020204" pitchFamily="34" charset="-122"/>
                <a:sym typeface="+mn-ea"/>
              </a:rPr>
              <a:t>on</a:t>
            </a:r>
            <a:r>
              <a:rPr lang="en-US" sz="1600" dirty="0">
                <a:latin typeface="微软雅黑" panose="020B0503020204020204" pitchFamily="34" charset="-122"/>
                <a:ea typeface="微软雅黑" panose="020B0503020204020204" pitchFamily="34" charset="-122"/>
                <a:sym typeface="+mn-ea"/>
              </a:rPr>
              <a:t> student (sname) </a:t>
            </a:r>
            <a:r>
              <a:rPr lang="en-US" altLang="zh-CN" sz="1600" dirty="0">
                <a:latin typeface="微软雅黑" panose="020B0503020204020204" pitchFamily="34" charset="-122"/>
                <a:ea typeface="微软雅黑" panose="020B0503020204020204" pitchFamily="34" charset="-122"/>
                <a:sym typeface="+mn-ea"/>
              </a:rPr>
              <a:t>【</a:t>
            </a:r>
            <a:r>
              <a:rPr lang="en-US" sz="1600" dirty="0">
                <a:latin typeface="微软雅黑" panose="020B0503020204020204" pitchFamily="34" charset="-122"/>
                <a:ea typeface="微软雅黑" panose="020B0503020204020204" pitchFamily="34" charset="-122"/>
                <a:sym typeface="+mn-ea"/>
              </a:rPr>
              <a:t>in datadbs1</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online</a:t>
            </a:r>
            <a:r>
              <a:rPr lang="zh-CN" altLang="en-US" sz="1600" dirty="0">
                <a:latin typeface="微软雅黑" panose="020B0503020204020204" pitchFamily="34" charset="-122"/>
                <a:ea typeface="微软雅黑" panose="020B0503020204020204" pitchFamily="34" charset="-122"/>
                <a:sym typeface="+mn-ea"/>
              </a:rPr>
              <a:t>】</a:t>
            </a:r>
            <a:r>
              <a:rPr lang="en-US" sz="1600" dirty="0">
                <a:latin typeface="微软雅黑" panose="020B0503020204020204" pitchFamily="34" charset="-122"/>
                <a:ea typeface="微软雅黑" panose="020B0503020204020204" pitchFamily="34" charset="-122"/>
                <a:sym typeface="+mn-ea"/>
              </a:rPr>
              <a:t> ;</a:t>
            </a:r>
          </a:p>
          <a:p>
            <a:pPr>
              <a:spcBef>
                <a:spcPct val="50000"/>
              </a:spcBef>
            </a:pPr>
            <a:r>
              <a:rPr lang="en-US" altLang="zh-CN" sz="1600" dirty="0">
                <a:solidFill>
                  <a:schemeClr val="accent1"/>
                </a:solidFill>
                <a:latin typeface="微软雅黑" panose="020B0503020204020204" pitchFamily="34" charset="-122"/>
                <a:ea typeface="微软雅黑" panose="020B0503020204020204" pitchFamily="34" charset="-122"/>
                <a:sym typeface="+mn-ea"/>
              </a:rPr>
              <a:t>oracle </a:t>
            </a:r>
          </a:p>
          <a:p>
            <a:pPr>
              <a:spcBef>
                <a:spcPct val="50000"/>
              </a:spcBef>
            </a:pPr>
            <a:r>
              <a:rPr lang="en-US" sz="1600" b="1" dirty="0">
                <a:latin typeface="微软雅黑" panose="020B0503020204020204" pitchFamily="34" charset="-122"/>
                <a:ea typeface="微软雅黑" panose="020B0503020204020204" pitchFamily="34" charset="-122"/>
                <a:sym typeface="+mn-ea"/>
              </a:rPr>
              <a:t>create index</a:t>
            </a:r>
            <a:r>
              <a:rPr lang="en-US" sz="1600" dirty="0">
                <a:latin typeface="微软雅黑" panose="020B0503020204020204" pitchFamily="34" charset="-122"/>
                <a:ea typeface="微软雅黑" panose="020B0503020204020204" pitchFamily="34" charset="-122"/>
                <a:sym typeface="+mn-ea"/>
              </a:rPr>
              <a:t> index_student_sname </a:t>
            </a:r>
            <a:r>
              <a:rPr lang="en-US" sz="1600" b="1" dirty="0">
                <a:latin typeface="微软雅黑" panose="020B0503020204020204" pitchFamily="34" charset="-122"/>
                <a:ea typeface="微软雅黑" panose="020B0503020204020204" pitchFamily="34" charset="-122"/>
                <a:sym typeface="+mn-ea"/>
              </a:rPr>
              <a:t>on</a:t>
            </a:r>
            <a:r>
              <a:rPr lang="en-US" sz="1600" dirty="0">
                <a:latin typeface="微软雅黑" panose="020B0503020204020204" pitchFamily="34" charset="-122"/>
                <a:ea typeface="微软雅黑" panose="020B0503020204020204" pitchFamily="34" charset="-122"/>
                <a:sym typeface="+mn-ea"/>
              </a:rPr>
              <a:t> student (sname) TABLESPACE idx ;</a:t>
            </a:r>
            <a:endParaRPr lang="en-US" altLang="zh-CN" sz="1600" dirty="0">
              <a:solidFill>
                <a:srgbClr val="FF0000"/>
              </a:solidFill>
              <a:latin typeface="微软雅黑" panose="020B0503020204020204" pitchFamily="34" charset="-122"/>
              <a:ea typeface="微软雅黑" panose="020B0503020204020204" pitchFamily="34" charset="-122"/>
            </a:endParaRPr>
          </a:p>
          <a:p>
            <a:pPr>
              <a:spcBef>
                <a:spcPct val="50000"/>
              </a:spcBef>
            </a:pPr>
            <a:endParaRPr lang="en-US" altLang="zh-CN" sz="1600" dirty="0">
              <a:solidFill>
                <a:schemeClr val="accent1"/>
              </a:solidFill>
            </a:endParaRPr>
          </a:p>
          <a:p>
            <a:pPr>
              <a:spcBef>
                <a:spcPct val="50000"/>
              </a:spcBef>
            </a:pPr>
            <a:r>
              <a:rPr lang="en-US" altLang="zh-CN" sz="1600" dirty="0">
                <a:solidFill>
                  <a:schemeClr val="accent1"/>
                </a:solidFill>
              </a:rPr>
              <a:t> </a:t>
            </a:r>
          </a:p>
        </p:txBody>
      </p:sp>
      <p:sp>
        <p:nvSpPr>
          <p:cNvPr id="6" name="文本框 5"/>
          <p:cNvSpPr txBox="1"/>
          <p:nvPr/>
        </p:nvSpPr>
        <p:spPr>
          <a:xfrm>
            <a:off x="2495865" y="6051530"/>
            <a:ext cx="7560310" cy="337185"/>
          </a:xfrm>
          <a:prstGeom prst="rect">
            <a:avLst/>
          </a:prstGeom>
          <a:solidFill>
            <a:schemeClr val="bg1">
              <a:lumMod val="85000"/>
            </a:schemeClr>
          </a:solidFill>
          <a:ln>
            <a:solidFill>
              <a:srgbClr val="FF0000"/>
            </a:solidFill>
          </a:ln>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8s</a:t>
            </a:r>
            <a:r>
              <a:rPr lang="zh-CN" altLang="en-US" sz="1600" dirty="0">
                <a:latin typeface="微软雅黑" panose="020B0503020204020204" pitchFamily="34" charset="-122"/>
                <a:ea typeface="微软雅黑" panose="020B0503020204020204" pitchFamily="34" charset="-122"/>
              </a:rPr>
              <a:t>当中索引存储位置默认和表所在</a:t>
            </a:r>
            <a:r>
              <a:rPr lang="en-US" altLang="zh-CN" sz="1600" dirty="0" err="1">
                <a:latin typeface="微软雅黑" panose="020B0503020204020204" pitchFamily="34" charset="-122"/>
                <a:ea typeface="微软雅黑" panose="020B0503020204020204" pitchFamily="34" charset="-122"/>
              </a:rPr>
              <a:t>dbspace</a:t>
            </a:r>
            <a:r>
              <a:rPr lang="zh-CN" altLang="en-US" sz="1600" dirty="0">
                <a:latin typeface="微软雅黑" panose="020B0503020204020204" pitchFamily="34" charset="-122"/>
                <a:ea typeface="微软雅黑" panose="020B0503020204020204" pitchFamily="34" charset="-122"/>
              </a:rPr>
              <a:t>一致。</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数据定义语言（</a:t>
            </a:r>
            <a:r>
              <a:rPr lang="en-US" altLang="zh-CN" sz="3000" b="1" kern="1200" spc="100" dirty="0">
                <a:latin typeface="微软雅黑" panose="020B0503020204020204" pitchFamily="34" charset="-122"/>
                <a:ea typeface="微软雅黑" panose="020B0503020204020204" pitchFamily="34" charset="-122"/>
                <a:cs typeface="+mj-cs"/>
                <a:sym typeface="+mn-ea"/>
              </a:rPr>
              <a:t>DDL</a:t>
            </a:r>
            <a:r>
              <a:rPr lang="zh-CN" altLang="en-US" sz="3000" b="1" kern="1200" spc="100" dirty="0">
                <a:latin typeface="微软雅黑" panose="020B0503020204020204" pitchFamily="34" charset="-122"/>
                <a:ea typeface="微软雅黑" panose="020B0503020204020204" pitchFamily="34" charset="-122"/>
                <a:cs typeface="+mj-cs"/>
                <a:sym typeface="+mn-ea"/>
              </a:rPr>
              <a:t>）</a:t>
            </a:r>
            <a:r>
              <a:rPr lang="en-US" altLang="zh-CN" sz="3000" b="1" kern="1200" spc="100" dirty="0">
                <a:latin typeface="微软雅黑" panose="020B0503020204020204" pitchFamily="34" charset="-122"/>
                <a:ea typeface="微软雅黑" panose="020B0503020204020204" pitchFamily="34" charset="-122"/>
                <a:cs typeface="+mj-cs"/>
                <a:sym typeface="+mn-ea"/>
              </a:rPr>
              <a:t>-</a:t>
            </a:r>
            <a:r>
              <a:rPr lang="zh-CN" altLang="en-US" sz="3000" b="1" kern="1200" spc="100" dirty="0">
                <a:latin typeface="微软雅黑" panose="020B0503020204020204" pitchFamily="34" charset="-122"/>
                <a:ea typeface="微软雅黑" panose="020B0503020204020204" pitchFamily="34" charset="-122"/>
                <a:cs typeface="+mj-cs"/>
                <a:sym typeface="+mn-ea"/>
              </a:rPr>
              <a:t>定义序列</a:t>
            </a:r>
          </a:p>
        </p:txBody>
      </p:sp>
      <p:sp>
        <p:nvSpPr>
          <p:cNvPr id="15364" name="Rectangle 243"/>
          <p:cNvSpPr>
            <a:spLocks noGrp="1" noChangeArrowheads="1"/>
          </p:cNvSpPr>
          <p:nvPr>
            <p:ph type="body" sz="quarter" idx="10"/>
          </p:nvPr>
        </p:nvSpPr>
        <p:spPr/>
        <p:txBody>
          <a:bodyPr>
            <a:normAutofit/>
          </a:bodyPr>
          <a:lstStyle/>
          <a:p>
            <a:pPr marL="285750" indent="-285750">
              <a:lnSpc>
                <a:spcPct val="160000"/>
              </a:lnSpc>
            </a:pP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序列可以自动地按照既定的规则实现数据的编号操作，在</a:t>
            </a:r>
            <a:r>
              <a:rPr lang="en-US" altLang="zh-CN" dirty="0">
                <a:latin typeface="微软雅黑" panose="020B0503020204020204" pitchFamily="34" charset="-122"/>
                <a:ea typeface="微软雅黑" panose="020B0503020204020204" pitchFamily="34" charset="-122"/>
                <a:cs typeface="宋体" panose="02010600030101010101" pitchFamily="2" charset="-122"/>
                <a:sym typeface="+mn-ea"/>
              </a:rPr>
              <a:t>GBase 8s</a:t>
            </a:r>
            <a:r>
              <a:rPr lang="zh-CN" altLang="en-US" dirty="0">
                <a:latin typeface="微软雅黑" panose="020B0503020204020204" pitchFamily="34" charset="-122"/>
                <a:ea typeface="微软雅黑" panose="020B0503020204020204" pitchFamily="34" charset="-122"/>
                <a:cs typeface="宋体" panose="02010600030101010101" pitchFamily="2" charset="-122"/>
                <a:sym typeface="+mn-ea"/>
              </a:rPr>
              <a:t>中，序列本身也属于一个数据库对象。</a:t>
            </a:r>
          </a:p>
          <a:p>
            <a:pPr lvl="2">
              <a:lnSpc>
                <a:spcPct val="16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创建序列的语法为：</a:t>
            </a:r>
          </a:p>
          <a:p>
            <a:pPr lvl="2" indent="0">
              <a:lnSpc>
                <a:spcPct val="110000"/>
              </a:lnSpc>
              <a:buNone/>
            </a:pPr>
            <a:r>
              <a:rPr lang="zh-CN" altLang="en-US"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CREATE SEQUENCE &lt;</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序列</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名称</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&gt;  </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INCREMENT BY </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步长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START WITH </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开始值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MAXVALUE  </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最大值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NOMAXVALUE ]</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MINVALUE </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最小值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NOMINVALUE ]</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CYCLE | NOCYCLE ]</a:t>
            </a:r>
          </a:p>
          <a:p>
            <a:pPr lvl="2" indent="0">
              <a:lnSpc>
                <a:spcPct val="110000"/>
              </a:lnSpc>
              <a:buNone/>
            </a:pP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 CACHE </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缓存大小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NOCACHE ]</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a:t>
            </a:r>
          </a:p>
          <a:p>
            <a:pPr lvl="2" indent="0">
              <a:lnSpc>
                <a:spcPct val="180000"/>
              </a:lnSpc>
              <a:buNone/>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p:cNvSpPr txBox="1"/>
          <p:nvPr/>
        </p:nvSpPr>
        <p:spPr>
          <a:xfrm>
            <a:off x="2098967" y="5355523"/>
            <a:ext cx="7560310" cy="781752"/>
          </a:xfrm>
          <a:prstGeom prst="rect">
            <a:avLst/>
          </a:prstGeom>
          <a:noFill/>
        </p:spPr>
        <p:txBody>
          <a:bodyPr wrap="square" rtlCol="0">
            <a:spAutoFit/>
          </a:bodyPr>
          <a:lstStyle/>
          <a:p>
            <a:pPr>
              <a:lnSpc>
                <a:spcPct val="140000"/>
              </a:lnSpc>
            </a:pPr>
            <a:r>
              <a:rPr lang="zh-CN" altLang="zh-CN" sz="1600" dirty="0">
                <a:latin typeface="微软雅黑" panose="020B0503020204020204" pitchFamily="34" charset="-122"/>
                <a:ea typeface="微软雅黑" panose="020B0503020204020204" pitchFamily="34" charset="-122"/>
              </a:rPr>
              <a:t>序列中使用</a:t>
            </a:r>
            <a:r>
              <a:rPr lang="en-US" altLang="zh-CN" sz="1600" dirty="0" err="1">
                <a:latin typeface="微软雅黑" panose="020B0503020204020204" pitchFamily="34" charset="-122"/>
                <a:ea typeface="微软雅黑" panose="020B0503020204020204" pitchFamily="34" charset="-122"/>
              </a:rPr>
              <a:t>nextval</a:t>
            </a:r>
            <a:r>
              <a:rPr lang="zh-CN" altLang="en-US" sz="1600" dirty="0">
                <a:latin typeface="微软雅黑" panose="020B0503020204020204" pitchFamily="34" charset="-122"/>
                <a:ea typeface="微软雅黑" panose="020B0503020204020204" pitchFamily="34" charset="-122"/>
              </a:rPr>
              <a:t>和</a:t>
            </a:r>
            <a:r>
              <a:rPr lang="en-US" altLang="zh-CN" sz="1600" dirty="0" err="1">
                <a:latin typeface="微软雅黑" panose="020B0503020204020204" pitchFamily="34" charset="-122"/>
                <a:ea typeface="微软雅黑" panose="020B0503020204020204" pitchFamily="34" charset="-122"/>
              </a:rPr>
              <a:t>currval</a:t>
            </a:r>
            <a:r>
              <a:rPr lang="zh-CN" altLang="en-US" sz="1600" dirty="0">
                <a:latin typeface="微软雅黑" panose="020B0503020204020204" pitchFamily="34" charset="-122"/>
                <a:ea typeface="微软雅黑" panose="020B0503020204020204" pitchFamily="34" charset="-122"/>
              </a:rPr>
              <a:t>方式来调用序列下一个值和当前值。</a:t>
            </a:r>
          </a:p>
          <a:p>
            <a:pPr>
              <a:lnSpc>
                <a:spcPct val="140000"/>
              </a:lnSpc>
            </a:pPr>
            <a:r>
              <a:rPr lang="zh-CN" altLang="en-US" sz="1600" dirty="0">
                <a:latin typeface="微软雅黑" panose="020B0503020204020204" pitchFamily="34" charset="-122"/>
                <a:ea typeface="微软雅黑" panose="020B0503020204020204" pitchFamily="34" charset="-122"/>
              </a:rPr>
              <a:t>每个序列占用</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个字节空间。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目录</a:t>
            </a:r>
            <a:endParaRPr lang="zh-CN" altLang="en-US" dirty="0"/>
          </a:p>
        </p:txBody>
      </p:sp>
      <p:sp>
        <p:nvSpPr>
          <p:cNvPr id="4" name="矩形 3"/>
          <p:cNvSpPr/>
          <p:nvPr/>
        </p:nvSpPr>
        <p:spPr bwMode="auto">
          <a:xfrm>
            <a:off x="3339148" y="13893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3893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0066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0066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15017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2834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2834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290195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290195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3970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1775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1775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37973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37973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2924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0716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0716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46824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46824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1776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150889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 数据类型</a:t>
            </a:r>
          </a:p>
        </p:txBody>
      </p:sp>
      <p:sp>
        <p:nvSpPr>
          <p:cNvPr id="25" name="文本框 55"/>
          <p:cNvSpPr txBox="1">
            <a:spLocks noChangeArrowheads="1"/>
          </p:cNvSpPr>
          <p:nvPr/>
        </p:nvSpPr>
        <p:spPr bwMode="auto">
          <a:xfrm>
            <a:off x="4378960" y="239408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数据库用户管理</a:t>
            </a:r>
          </a:p>
        </p:txBody>
      </p:sp>
      <p:sp>
        <p:nvSpPr>
          <p:cNvPr id="26" name="文本框 55"/>
          <p:cNvSpPr txBox="1">
            <a:spLocks noChangeArrowheads="1"/>
          </p:cNvSpPr>
          <p:nvPr/>
        </p:nvSpPr>
        <p:spPr bwMode="auto">
          <a:xfrm>
            <a:off x="4378960" y="32997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DDL</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27" name="文本框 55"/>
          <p:cNvSpPr txBox="1">
            <a:spLocks noChangeArrowheads="1"/>
          </p:cNvSpPr>
          <p:nvPr/>
        </p:nvSpPr>
        <p:spPr bwMode="auto">
          <a:xfrm>
            <a:off x="4378960" y="417473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DML&amp;DQL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zh-CN" altLang="en-US">
                <a:latin typeface="Arial" panose="020B0604020202020204" pitchFamily="34" charset="0"/>
                <a:cs typeface="Arial" panose="020B0604020202020204" pitchFamily="34" charset="0"/>
              </a:rPr>
              <a:t>删除表，视图和索引</a:t>
            </a:r>
          </a:p>
        </p:txBody>
      </p:sp>
      <p:sp>
        <p:nvSpPr>
          <p:cNvPr id="229379" name="Rectangle 3"/>
          <p:cNvSpPr>
            <a:spLocks noGrp="1" noChangeArrowheads="1"/>
          </p:cNvSpPr>
          <p:nvPr>
            <p:ph type="body" sz="quarter" idx="10"/>
          </p:nvPr>
        </p:nvSpPr>
        <p:spPr>
          <a:xfrm>
            <a:off x="755650" y="1185444"/>
            <a:ext cx="10718800" cy="4888767"/>
          </a:xfrm>
        </p:spPr>
        <p:txBody>
          <a:bodyPr>
            <a:normAutofit fontScale="92500" lnSpcReduction="10000"/>
          </a:bodyPr>
          <a:lstStyle/>
          <a:p>
            <a:pPr marL="342900" indent="-342900">
              <a:lnSpc>
                <a:spcPct val="110000"/>
              </a:lnSpc>
            </a:pPr>
            <a:r>
              <a:rPr lang="zh-CN" altLang="en-US" b="0" dirty="0">
                <a:cs typeface="Arial" panose="020B0604020202020204" pitchFamily="34" charset="0"/>
              </a:rPr>
              <a:t>删除表以及截断表</a:t>
            </a:r>
          </a:p>
          <a:p>
            <a:pPr marL="342900" indent="-342900">
              <a:lnSpc>
                <a:spcPct val="110000"/>
              </a:lnSpc>
            </a:pPr>
            <a:endParaRPr lang="zh-CN" altLang="en-US" b="0" dirty="0">
              <a:cs typeface="Arial" panose="020B0604020202020204" pitchFamily="34" charset="0"/>
            </a:endParaRPr>
          </a:p>
          <a:p>
            <a:pPr marL="342900" indent="-342900">
              <a:lnSpc>
                <a:spcPct val="110000"/>
              </a:lnSpc>
            </a:pPr>
            <a:endParaRPr lang="zh-CN" altLang="en-US" b="0" dirty="0">
              <a:cs typeface="Arial" panose="020B0604020202020204" pitchFamily="34" charset="0"/>
            </a:endParaRPr>
          </a:p>
          <a:p>
            <a:pPr marL="342900" indent="-342900">
              <a:lnSpc>
                <a:spcPct val="110000"/>
              </a:lnSpc>
            </a:pPr>
            <a:r>
              <a:rPr lang="zh-CN" altLang="en-US" b="0" dirty="0">
                <a:cs typeface="Arial" panose="020B0604020202020204" pitchFamily="34" charset="0"/>
              </a:rPr>
              <a:t>删除视图</a:t>
            </a:r>
          </a:p>
          <a:p>
            <a:pPr marL="342900" indent="-342900">
              <a:lnSpc>
                <a:spcPct val="110000"/>
              </a:lnSpc>
            </a:pPr>
            <a:endParaRPr lang="zh-CN" altLang="en-US" b="0" dirty="0">
              <a:cs typeface="Arial" panose="020B0604020202020204" pitchFamily="34" charset="0"/>
            </a:endParaRPr>
          </a:p>
          <a:p>
            <a:pPr marL="342900" indent="-342900">
              <a:lnSpc>
                <a:spcPct val="110000"/>
              </a:lnSpc>
            </a:pPr>
            <a:endParaRPr lang="zh-CN" altLang="en-US" b="0" dirty="0">
              <a:cs typeface="Arial" panose="020B0604020202020204" pitchFamily="34" charset="0"/>
            </a:endParaRPr>
          </a:p>
          <a:p>
            <a:pPr marL="342900" indent="-342900">
              <a:lnSpc>
                <a:spcPct val="110000"/>
              </a:lnSpc>
            </a:pPr>
            <a:r>
              <a:rPr lang="zh-CN" altLang="en-US" b="0" dirty="0">
                <a:cs typeface="Arial" panose="020B0604020202020204" pitchFamily="34" charset="0"/>
              </a:rPr>
              <a:t>删除索引</a:t>
            </a:r>
          </a:p>
          <a:p>
            <a:pPr marL="342900" indent="-342900">
              <a:lnSpc>
                <a:spcPct val="110000"/>
              </a:lnSpc>
            </a:pPr>
            <a:endParaRPr lang="zh-CN" altLang="en-US" b="0" dirty="0">
              <a:cs typeface="Arial" panose="020B0604020202020204" pitchFamily="34" charset="0"/>
            </a:endParaRPr>
          </a:p>
          <a:p>
            <a:pPr marL="342900" indent="-342900">
              <a:lnSpc>
                <a:spcPct val="110000"/>
              </a:lnSpc>
            </a:pPr>
            <a:endParaRPr lang="zh-CN" altLang="en-US" b="0" dirty="0">
              <a:cs typeface="Arial" panose="020B0604020202020204" pitchFamily="34" charset="0"/>
            </a:endParaRPr>
          </a:p>
          <a:p>
            <a:pPr marL="342900" indent="-342900">
              <a:lnSpc>
                <a:spcPct val="110000"/>
              </a:lnSpc>
            </a:pPr>
            <a:r>
              <a:rPr lang="zh-CN" altLang="en-US" b="0" dirty="0">
                <a:cs typeface="Arial" panose="020B0604020202020204" pitchFamily="34" charset="0"/>
              </a:rPr>
              <a:t>删除序列</a:t>
            </a:r>
          </a:p>
          <a:p>
            <a:pPr lvl="1">
              <a:lnSpc>
                <a:spcPct val="150000"/>
              </a:lnSpc>
            </a:pPr>
            <a:endParaRPr lang="en-US" altLang="zh-CN" b="0" dirty="0">
              <a:cs typeface="Arial" panose="020B0604020202020204" pitchFamily="34" charset="0"/>
            </a:endParaRPr>
          </a:p>
          <a:p>
            <a:pPr lvl="1">
              <a:lnSpc>
                <a:spcPct val="150000"/>
              </a:lnSpc>
            </a:pPr>
            <a:endParaRPr lang="en-US" altLang="zh-CN" b="0" dirty="0">
              <a:cs typeface="Arial" panose="020B0604020202020204" pitchFamily="34" charset="0"/>
            </a:endParaRPr>
          </a:p>
        </p:txBody>
      </p:sp>
      <p:sp>
        <p:nvSpPr>
          <p:cNvPr id="10" name="AutoShape 3"/>
          <p:cNvSpPr>
            <a:spLocks noChangeArrowheads="1"/>
          </p:cNvSpPr>
          <p:nvPr/>
        </p:nvSpPr>
        <p:spPr bwMode="black">
          <a:xfrm>
            <a:off x="955040" y="1654809"/>
            <a:ext cx="5160010" cy="76581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600" dirty="0"/>
          </a:p>
          <a:p>
            <a:pPr>
              <a:spcBef>
                <a:spcPct val="50000"/>
              </a:spcBef>
            </a:pPr>
            <a:r>
              <a:rPr lang="en-US" sz="1600" b="1" dirty="0"/>
              <a:t>drop table student</a:t>
            </a:r>
            <a:r>
              <a:rPr lang="en-US" sz="1600" dirty="0"/>
              <a:t>;</a:t>
            </a:r>
          </a:p>
          <a:p>
            <a:pPr>
              <a:spcBef>
                <a:spcPct val="50000"/>
              </a:spcBef>
            </a:pPr>
            <a:r>
              <a:rPr lang="en-US" sz="1600" b="1" dirty="0"/>
              <a:t>truncate [table] student [drop | resume storage]</a:t>
            </a:r>
            <a:endParaRPr lang="en-US" altLang="en-US" sz="1600" b="1" dirty="0">
              <a:solidFill>
                <a:srgbClr val="FF0000"/>
              </a:solidFill>
            </a:endParaRPr>
          </a:p>
          <a:p>
            <a:pPr>
              <a:spcBef>
                <a:spcPct val="50000"/>
              </a:spcBef>
            </a:pPr>
            <a:endParaRPr lang="en-US" altLang="zh-CN" sz="1600" dirty="0">
              <a:solidFill>
                <a:srgbClr val="FF0000"/>
              </a:solidFill>
            </a:endParaRPr>
          </a:p>
        </p:txBody>
      </p:sp>
      <p:sp>
        <p:nvSpPr>
          <p:cNvPr id="2" name="AutoShape 3"/>
          <p:cNvSpPr>
            <a:spLocks noChangeArrowheads="1"/>
          </p:cNvSpPr>
          <p:nvPr/>
        </p:nvSpPr>
        <p:spPr bwMode="black">
          <a:xfrm>
            <a:off x="955040" y="4426100"/>
            <a:ext cx="5160010" cy="60706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600" dirty="0"/>
          </a:p>
          <a:p>
            <a:pPr>
              <a:spcBef>
                <a:spcPct val="50000"/>
              </a:spcBef>
            </a:pPr>
            <a:r>
              <a:rPr lang="en-US" sz="1600" b="1" dirty="0"/>
              <a:t>drop index</a:t>
            </a:r>
            <a:r>
              <a:rPr lang="en-US" sz="1600" dirty="0"/>
              <a:t> index_student_sname </a:t>
            </a:r>
            <a:r>
              <a:rPr lang="en-US" sz="1600" b="1" dirty="0"/>
              <a:t>on</a:t>
            </a:r>
            <a:r>
              <a:rPr lang="en-US" sz="1600" dirty="0"/>
              <a:t> student (sname);</a:t>
            </a:r>
            <a:endParaRPr lang="en-US" altLang="zh-CN" sz="1600" dirty="0">
              <a:solidFill>
                <a:srgbClr val="FF0000"/>
              </a:solidFill>
            </a:endParaRPr>
          </a:p>
          <a:p>
            <a:pPr>
              <a:spcBef>
                <a:spcPct val="50000"/>
              </a:spcBef>
            </a:pPr>
            <a:endParaRPr lang="en-US" altLang="zh-CN" sz="1600" dirty="0">
              <a:solidFill>
                <a:srgbClr val="FF0000"/>
              </a:solidFill>
            </a:endParaRPr>
          </a:p>
        </p:txBody>
      </p:sp>
      <p:sp>
        <p:nvSpPr>
          <p:cNvPr id="3" name="AutoShape 3"/>
          <p:cNvSpPr>
            <a:spLocks noChangeArrowheads="1"/>
          </p:cNvSpPr>
          <p:nvPr/>
        </p:nvSpPr>
        <p:spPr bwMode="black">
          <a:xfrm>
            <a:off x="955040" y="3070442"/>
            <a:ext cx="5160010" cy="60706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600" dirty="0"/>
          </a:p>
          <a:p>
            <a:pPr>
              <a:spcBef>
                <a:spcPct val="50000"/>
              </a:spcBef>
            </a:pPr>
            <a:r>
              <a:rPr lang="en-US" sz="1600" b="1" dirty="0"/>
              <a:t>drop view v_student</a:t>
            </a:r>
            <a:r>
              <a:rPr lang="en-US" sz="1600" dirty="0"/>
              <a:t>;</a:t>
            </a:r>
            <a:endParaRPr lang="en-US" altLang="zh-CN" sz="1600" dirty="0">
              <a:solidFill>
                <a:srgbClr val="FF0000"/>
              </a:solidFill>
            </a:endParaRPr>
          </a:p>
          <a:p>
            <a:pPr>
              <a:spcBef>
                <a:spcPct val="50000"/>
              </a:spcBef>
            </a:pPr>
            <a:endParaRPr lang="en-US" altLang="zh-CN" sz="1600" dirty="0">
              <a:solidFill>
                <a:srgbClr val="FF0000"/>
              </a:solidFill>
            </a:endParaRPr>
          </a:p>
        </p:txBody>
      </p:sp>
      <p:sp>
        <p:nvSpPr>
          <p:cNvPr id="4" name="AutoShape 3"/>
          <p:cNvSpPr>
            <a:spLocks noChangeArrowheads="1"/>
          </p:cNvSpPr>
          <p:nvPr/>
        </p:nvSpPr>
        <p:spPr bwMode="black">
          <a:xfrm>
            <a:off x="955040" y="5759053"/>
            <a:ext cx="5160010" cy="60706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a:spcBef>
                <a:spcPct val="50000"/>
              </a:spcBef>
            </a:pPr>
            <a:endParaRPr lang="en-US" altLang="zh-CN" sz="1600" dirty="0"/>
          </a:p>
          <a:p>
            <a:pPr>
              <a:spcBef>
                <a:spcPct val="50000"/>
              </a:spcBef>
            </a:pPr>
            <a:r>
              <a:rPr lang="en-US" sz="1600" b="1" dirty="0"/>
              <a:t>drop sequence </a:t>
            </a:r>
            <a:r>
              <a:rPr lang="en-US" sz="1600" dirty="0"/>
              <a:t> myseq</a:t>
            </a:r>
            <a:r>
              <a:rPr lang="en-US" altLang="zh-CN" sz="1600" dirty="0"/>
              <a:t>;</a:t>
            </a:r>
            <a:endParaRPr lang="en-US" altLang="zh-CN" sz="1600" dirty="0">
              <a:solidFill>
                <a:srgbClr val="FF0000"/>
              </a:solidFill>
            </a:endParaRPr>
          </a:p>
          <a:p>
            <a:pPr>
              <a:spcBef>
                <a:spcPct val="50000"/>
              </a:spcBef>
            </a:pPr>
            <a:endParaRPr lang="en-US" altLang="zh-CN" sz="1600"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4909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4909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10820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10820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16033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385060"/>
            <a:ext cx="7223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385060"/>
            <a:ext cx="45704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00355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00355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4986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2791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2791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38989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38989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3940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173220"/>
            <a:ext cx="722312" cy="65659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173220"/>
            <a:ext cx="4570412" cy="65659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4784090"/>
            <a:ext cx="7223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4784090"/>
            <a:ext cx="45704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2792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161049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 数据类型</a:t>
            </a:r>
          </a:p>
        </p:txBody>
      </p:sp>
      <p:sp>
        <p:nvSpPr>
          <p:cNvPr id="25" name="文本框 55"/>
          <p:cNvSpPr txBox="1">
            <a:spLocks noChangeArrowheads="1"/>
          </p:cNvSpPr>
          <p:nvPr/>
        </p:nvSpPr>
        <p:spPr bwMode="auto">
          <a:xfrm>
            <a:off x="4378960" y="2495684"/>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数据库用户管理</a:t>
            </a:r>
          </a:p>
        </p:txBody>
      </p:sp>
      <p:sp>
        <p:nvSpPr>
          <p:cNvPr id="26" name="文本框 55"/>
          <p:cNvSpPr txBox="1">
            <a:spLocks noChangeArrowheads="1"/>
          </p:cNvSpPr>
          <p:nvPr/>
        </p:nvSpPr>
        <p:spPr bwMode="auto">
          <a:xfrm>
            <a:off x="4378960" y="34013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DDL</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27" name="文本框 55"/>
          <p:cNvSpPr txBox="1">
            <a:spLocks noChangeArrowheads="1"/>
          </p:cNvSpPr>
          <p:nvPr/>
        </p:nvSpPr>
        <p:spPr bwMode="auto">
          <a:xfrm>
            <a:off x="4378960" y="427633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DML&amp;DQL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6929" y="207965"/>
            <a:ext cx="88296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90000" tIns="46800" rIns="90000" bIns="46800"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eaLnBrk="1" hangingPunct="1">
              <a:buClrTx/>
            </a:pPr>
            <a:endParaRPr lang="en-US" altLang="zh-CN" sz="3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标题 3"/>
          <p:cNvSpPr>
            <a:spLocks noGrp="1"/>
          </p:cNvSpPr>
          <p:nvPr>
            <p:ph type="title"/>
          </p:nvPr>
        </p:nvSpPr>
        <p:spPr/>
        <p:txBody>
          <a:bodyPr/>
          <a:lstStyle/>
          <a:p>
            <a:r>
              <a:rPr lang="en-US" altLang="zh-CN" dirty="0">
                <a:cs typeface="Arial" panose="020B0604020202020204" pitchFamily="34" charset="0"/>
              </a:rPr>
              <a:t>SELECT</a:t>
            </a:r>
            <a:r>
              <a:rPr lang="zh-CN" altLang="en-US" dirty="0">
                <a:cs typeface="Arial" panose="020B0604020202020204" pitchFamily="34" charset="0"/>
              </a:rPr>
              <a:t>语句语法格式</a:t>
            </a:r>
            <a:br>
              <a:rPr lang="en-US" altLang="zh-CN" dirty="0">
                <a:cs typeface="Arial" panose="020B0604020202020204" pitchFamily="34" charset="0"/>
              </a:rPr>
            </a:br>
            <a:endParaRPr lang="zh-CN" altLang="en-US" dirty="0"/>
          </a:p>
        </p:txBody>
      </p:sp>
      <p:sp>
        <p:nvSpPr>
          <p:cNvPr id="5" name="内容占位符 4"/>
          <p:cNvSpPr>
            <a:spLocks noGrp="1"/>
          </p:cNvSpPr>
          <p:nvPr>
            <p:ph type="body" sz="quarter" idx="10"/>
          </p:nvPr>
        </p:nvSpPr>
        <p:spPr/>
        <p:txBody>
          <a:bodyPr/>
          <a:lstStyle/>
          <a:p>
            <a:pPr eaLnBrk="1" hangingPunct="1"/>
            <a:r>
              <a:rPr lang="zh-CN" altLang="en-US" dirty="0"/>
              <a:t>在</a:t>
            </a:r>
            <a:r>
              <a:rPr lang="en-US" altLang="zh-CN" dirty="0"/>
              <a:t>SQL</a:t>
            </a:r>
            <a:r>
              <a:rPr lang="zh-CN" altLang="en-US" dirty="0"/>
              <a:t>中，</a:t>
            </a:r>
            <a:r>
              <a:rPr lang="en-US" altLang="zh-CN" dirty="0"/>
              <a:t>SELECT</a:t>
            </a:r>
            <a:r>
              <a:rPr lang="zh-CN" altLang="en-US" dirty="0"/>
              <a:t>语句的语法格式为：</a:t>
            </a:r>
          </a:p>
          <a:p>
            <a:pPr lvl="1" eaLnBrk="1" hangingPunct="1">
              <a:lnSpc>
                <a:spcPct val="200000"/>
              </a:lnSpc>
              <a:buFont typeface="Arial" panose="020B0604020202020204" pitchFamily="34" charset="0"/>
              <a:buChar char="•"/>
            </a:pPr>
            <a:r>
              <a:rPr lang="en-US" altLang="zh-CN" b="1" dirty="0"/>
              <a:t>SELECT  [ ALL | DISTINCT ]  &lt;</a:t>
            </a:r>
            <a:r>
              <a:rPr lang="zh-CN" altLang="en-US" b="1" dirty="0"/>
              <a:t>列表达式</a:t>
            </a:r>
            <a:r>
              <a:rPr lang="en-US" altLang="zh-CN" b="1" dirty="0"/>
              <a:t>&gt;,   ......</a:t>
            </a:r>
          </a:p>
          <a:p>
            <a:pPr marL="341630" lvl="1" indent="0">
              <a:lnSpc>
                <a:spcPct val="200000"/>
              </a:lnSpc>
              <a:buNone/>
            </a:pPr>
            <a:r>
              <a:rPr lang="en-US" altLang="zh-CN" b="1" dirty="0"/>
              <a:t>    FROM  &lt;</a:t>
            </a:r>
            <a:r>
              <a:rPr lang="zh-CN" altLang="zh-CN" b="1" dirty="0"/>
              <a:t>表名</a:t>
            </a:r>
            <a:r>
              <a:rPr lang="en-US" altLang="zh-CN" b="1" dirty="0"/>
              <a:t>&gt;, ......</a:t>
            </a:r>
          </a:p>
          <a:p>
            <a:pPr marL="341630" lvl="1" indent="0">
              <a:lnSpc>
                <a:spcPct val="200000"/>
              </a:lnSpc>
              <a:buNone/>
            </a:pPr>
            <a:r>
              <a:rPr lang="en-US" altLang="zh-CN" b="1" dirty="0"/>
              <a:t>    [ WHERE  &lt;</a:t>
            </a:r>
            <a:r>
              <a:rPr lang="zh-CN" altLang="zh-CN" b="1" dirty="0"/>
              <a:t>条件表达式</a:t>
            </a:r>
            <a:r>
              <a:rPr lang="en-US" altLang="zh-CN" b="1" dirty="0"/>
              <a:t>&gt; ]</a:t>
            </a:r>
          </a:p>
          <a:p>
            <a:pPr marL="341630" lvl="1" indent="0">
              <a:lnSpc>
                <a:spcPct val="200000"/>
              </a:lnSpc>
              <a:buNone/>
            </a:pPr>
            <a:r>
              <a:rPr lang="en-US" altLang="zh-CN" b="1" dirty="0"/>
              <a:t>    [ GROUP BY &lt;</a:t>
            </a:r>
            <a:r>
              <a:rPr lang="zh-CN" altLang="en-US" b="1" dirty="0"/>
              <a:t>列名</a:t>
            </a:r>
            <a:r>
              <a:rPr lang="en-US" altLang="zh-CN" b="1" dirty="0"/>
              <a:t>&gt;, ...... [ HAVING  &lt;</a:t>
            </a:r>
            <a:r>
              <a:rPr lang="zh-CN" altLang="en-US" b="1" dirty="0"/>
              <a:t>条件表达式</a:t>
            </a:r>
            <a:r>
              <a:rPr lang="en-US" altLang="zh-CN" b="1" dirty="0"/>
              <a:t>&gt; ] ]</a:t>
            </a:r>
          </a:p>
          <a:p>
            <a:pPr marL="341630" lvl="1" indent="0">
              <a:lnSpc>
                <a:spcPct val="200000"/>
              </a:lnSpc>
              <a:buNone/>
            </a:pPr>
            <a:r>
              <a:rPr lang="en-US" altLang="zh-CN" b="1" dirty="0"/>
              <a:t>    [ ORDER BY &lt;</a:t>
            </a:r>
            <a:r>
              <a:rPr lang="zh-CN" altLang="en-US" b="1" dirty="0"/>
              <a:t>列名</a:t>
            </a:r>
            <a:r>
              <a:rPr lang="en-US" altLang="zh-CN" b="1" dirty="0"/>
              <a:t>&gt; [ ASC | DESC ], ...... ] ;</a:t>
            </a:r>
          </a:p>
          <a:p>
            <a:pPr marL="0" indent="0">
              <a:buNone/>
            </a:pPr>
            <a:r>
              <a:rPr lang="zh-CN" altLang="en-US" dirty="0"/>
              <a:t>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6929" y="207965"/>
            <a:ext cx="88296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90000" tIns="46800" rIns="90000" bIns="46800" anchor="b"/>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cs typeface="宋体" panose="02010600030101010101" pitchFamily="2" charset="-122"/>
              </a:defRPr>
            </a:lvl1pPr>
            <a:lvl2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2pPr>
            <a:lvl3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3pPr>
            <a:lvl4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4pPr>
            <a:lvl5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5pPr>
            <a:lvl6pPr marL="25146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6pPr>
            <a:lvl7pPr marL="29718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7pPr>
            <a:lvl8pPr marL="34290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8pPr>
            <a:lvl9pPr marL="3886200" indent="-228600" defTabSz="448945" eaLnBrk="0" fontAlgn="base" hangingPunct="0">
              <a:spcBef>
                <a:spcPct val="0"/>
              </a:spcBef>
              <a:spcAft>
                <a:spcPct val="0"/>
              </a:spcAft>
              <a:buClr>
                <a:srgbClr val="000000"/>
              </a:buClr>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2000" b="1">
                <a:solidFill>
                  <a:srgbClr val="3333FF"/>
                </a:solidFill>
                <a:latin typeface="Arial" panose="020B0604020202020204" pitchFamily="34" charset="0"/>
                <a:ea typeface="宋体" panose="02010600030101010101" pitchFamily="2" charset="-122"/>
              </a:defRPr>
            </a:lvl9pPr>
          </a:lstStyle>
          <a:p>
            <a:pPr eaLnBrk="1" hangingPunct="1">
              <a:buClrTx/>
            </a:pPr>
            <a:endParaRPr lang="en-US" altLang="zh-CN" sz="3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标题 3"/>
          <p:cNvSpPr>
            <a:spLocks noGrp="1"/>
          </p:cNvSpPr>
          <p:nvPr>
            <p:ph type="title"/>
          </p:nvPr>
        </p:nvSpPr>
        <p:spPr/>
        <p:txBody>
          <a:bodyPr/>
          <a:lstStyle/>
          <a:p>
            <a:r>
              <a:rPr lang="en-US" altLang="zh-CN" dirty="0">
                <a:cs typeface="Arial" panose="020B0604020202020204" pitchFamily="34" charset="0"/>
              </a:rPr>
              <a:t>SELECT</a:t>
            </a:r>
            <a:r>
              <a:rPr lang="zh-CN" altLang="en-US" dirty="0">
                <a:cs typeface="Arial" panose="020B0604020202020204" pitchFamily="34" charset="0"/>
              </a:rPr>
              <a:t>语句示例</a:t>
            </a:r>
            <a:br>
              <a:rPr lang="en-US" altLang="zh-CN" dirty="0">
                <a:cs typeface="Arial" panose="020B0604020202020204" pitchFamily="34" charset="0"/>
              </a:rPr>
            </a:br>
            <a:endParaRPr lang="zh-CN" altLang="en-US" dirty="0"/>
          </a:p>
        </p:txBody>
      </p:sp>
      <p:sp>
        <p:nvSpPr>
          <p:cNvPr id="5" name="内容占位符 4"/>
          <p:cNvSpPr>
            <a:spLocks noGrp="1"/>
          </p:cNvSpPr>
          <p:nvPr>
            <p:ph type="body" sz="quarter" idx="10"/>
          </p:nvPr>
        </p:nvSpPr>
        <p:spPr/>
        <p:txBody>
          <a:bodyPr/>
          <a:lstStyle/>
          <a:p>
            <a:pPr marL="342900" indent="-342900">
              <a:lnSpc>
                <a:spcPct val="200000"/>
              </a:lnSpc>
            </a:pPr>
            <a:r>
              <a:rPr lang="zh-CN" altLang="en-US" dirty="0"/>
              <a:t>查询</a:t>
            </a:r>
            <a:r>
              <a:rPr lang="en-US" altLang="zh-CN" dirty="0"/>
              <a:t>student</a:t>
            </a:r>
            <a:r>
              <a:rPr lang="zh-CN" altLang="en-US" dirty="0"/>
              <a:t>表中所有信息</a:t>
            </a:r>
          </a:p>
          <a:p>
            <a:pPr marL="342900" indent="-342900">
              <a:lnSpc>
                <a:spcPct val="200000"/>
              </a:lnSpc>
            </a:pPr>
            <a:endParaRPr lang="zh-CN" altLang="en-US" dirty="0"/>
          </a:p>
          <a:p>
            <a:pPr marL="342900" indent="-342900">
              <a:lnSpc>
                <a:spcPct val="200000"/>
              </a:lnSpc>
            </a:pPr>
            <a:r>
              <a:rPr lang="zh-CN" altLang="en-US" dirty="0"/>
              <a:t>查询学生表中姓名，年龄并按年龄排序</a:t>
            </a:r>
          </a:p>
          <a:p>
            <a:pPr marL="342900" indent="-342900">
              <a:lnSpc>
                <a:spcPct val="200000"/>
              </a:lnSpc>
            </a:pPr>
            <a:endParaRPr lang="zh-CN" altLang="en-US" dirty="0"/>
          </a:p>
          <a:p>
            <a:pPr marL="342900" indent="-342900">
              <a:lnSpc>
                <a:spcPct val="200000"/>
              </a:lnSpc>
            </a:pPr>
            <a:r>
              <a:rPr lang="zh-CN" altLang="en-US" dirty="0"/>
              <a:t>查询学生表中男女生平均年龄</a:t>
            </a:r>
          </a:p>
          <a:p>
            <a:pPr marL="0" indent="0">
              <a:buNone/>
            </a:pPr>
            <a:r>
              <a:rPr lang="zh-CN" altLang="en-US" dirty="0"/>
              <a:t>               </a:t>
            </a:r>
          </a:p>
        </p:txBody>
      </p:sp>
      <p:sp>
        <p:nvSpPr>
          <p:cNvPr id="187397" name="AutoShape 5"/>
          <p:cNvSpPr>
            <a:spLocks noChangeArrowheads="1"/>
          </p:cNvSpPr>
          <p:nvPr/>
        </p:nvSpPr>
        <p:spPr bwMode="black">
          <a:xfrm>
            <a:off x="1072777" y="2030095"/>
            <a:ext cx="6990080" cy="59055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a:t>select </a:t>
            </a:r>
            <a:r>
              <a:rPr lang="en-US" altLang="zh-CN">
                <a:ea typeface="宋体" panose="02010600030101010101" pitchFamily="2" charset="-122"/>
              </a:rPr>
              <a:t>* from student ;</a:t>
            </a:r>
          </a:p>
        </p:txBody>
      </p:sp>
      <p:sp>
        <p:nvSpPr>
          <p:cNvPr id="2" name="AutoShape 5"/>
          <p:cNvSpPr>
            <a:spLocks noChangeArrowheads="1"/>
          </p:cNvSpPr>
          <p:nvPr/>
        </p:nvSpPr>
        <p:spPr bwMode="black">
          <a:xfrm>
            <a:off x="1072777" y="5461949"/>
            <a:ext cx="6990080" cy="59055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a:t>select </a:t>
            </a:r>
            <a:r>
              <a:rPr lang="en-US" altLang="zh-CN">
                <a:ea typeface="宋体" panose="02010600030101010101" pitchFamily="2" charset="-122"/>
              </a:rPr>
              <a:t>Ssex,avg(Sage) from student group by Ssex ;</a:t>
            </a:r>
          </a:p>
        </p:txBody>
      </p:sp>
      <p:sp>
        <p:nvSpPr>
          <p:cNvPr id="3" name="AutoShape 5"/>
          <p:cNvSpPr>
            <a:spLocks noChangeArrowheads="1"/>
          </p:cNvSpPr>
          <p:nvPr/>
        </p:nvSpPr>
        <p:spPr bwMode="black">
          <a:xfrm>
            <a:off x="1072777" y="3746022"/>
            <a:ext cx="6990080" cy="59055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a:t>select </a:t>
            </a:r>
            <a:r>
              <a:rPr lang="en-US" altLang="zh-CN">
                <a:ea typeface="宋体" panose="02010600030101010101" pitchFamily="2" charset="-122"/>
              </a:rPr>
              <a:t>Sname,Sage from student  order by Sage desc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zh-CN" dirty="0">
                <a:cs typeface="Arial" panose="020B0604020202020204" pitchFamily="34" charset="0"/>
              </a:rPr>
              <a:t>CASE</a:t>
            </a:r>
            <a:r>
              <a:rPr lang="zh-CN" altLang="en-US" dirty="0">
                <a:cs typeface="Arial" panose="020B0604020202020204" pitchFamily="34" charset="0"/>
              </a:rPr>
              <a:t>子句</a:t>
            </a:r>
          </a:p>
        </p:txBody>
      </p:sp>
      <p:sp>
        <p:nvSpPr>
          <p:cNvPr id="144387" name="AutoShape 3"/>
          <p:cNvSpPr>
            <a:spLocks noChangeArrowheads="1"/>
          </p:cNvSpPr>
          <p:nvPr/>
        </p:nvSpPr>
        <p:spPr bwMode="black">
          <a:xfrm>
            <a:off x="2125164" y="2333970"/>
            <a:ext cx="3621088" cy="1971675"/>
          </a:xfrm>
          <a:prstGeom prst="roundRect">
            <a:avLst>
              <a:gd name="adj" fmla="val 9309"/>
            </a:avLst>
          </a:prstGeom>
          <a:solidFill>
            <a:schemeClr val="bg1">
              <a:lumMod val="9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CASE (</a:t>
            </a:r>
            <a:r>
              <a:rPr lang="en-US" altLang="zh-CN" sz="1400" dirty="0" err="1"/>
              <a:t>expr</a:t>
            </a:r>
            <a:r>
              <a:rPr lang="en-US" altLang="zh-CN" sz="1400" dirty="0"/>
              <a:t>)</a:t>
            </a:r>
          </a:p>
          <a:p>
            <a:pPr eaLnBrk="1" hangingPunct="1">
              <a:spcBef>
                <a:spcPct val="50000"/>
              </a:spcBef>
              <a:buClrTx/>
              <a:buFontTx/>
              <a:buNone/>
            </a:pPr>
            <a:r>
              <a:rPr lang="en-US" altLang="zh-CN" sz="1400" dirty="0"/>
              <a:t>WHEN expr1 THEN result1</a:t>
            </a:r>
          </a:p>
          <a:p>
            <a:pPr eaLnBrk="1" hangingPunct="1">
              <a:spcBef>
                <a:spcPct val="50000"/>
              </a:spcBef>
              <a:buClrTx/>
              <a:buFontTx/>
              <a:buNone/>
            </a:pPr>
            <a:r>
              <a:rPr lang="en-US" altLang="zh-CN" sz="1400" dirty="0"/>
              <a:t>WHEN expr2 THEN result2</a:t>
            </a:r>
          </a:p>
          <a:p>
            <a:pPr eaLnBrk="1" hangingPunct="1">
              <a:spcBef>
                <a:spcPct val="50000"/>
              </a:spcBef>
              <a:buClrTx/>
              <a:buFontTx/>
              <a:buNone/>
            </a:pPr>
            <a:r>
              <a:rPr lang="en-US" altLang="zh-CN" sz="1400" dirty="0"/>
              <a:t>...</a:t>
            </a:r>
          </a:p>
          <a:p>
            <a:pPr eaLnBrk="1" hangingPunct="1">
              <a:spcBef>
                <a:spcPct val="50000"/>
              </a:spcBef>
              <a:buClrTx/>
              <a:buFontTx/>
              <a:buNone/>
            </a:pPr>
            <a:r>
              <a:rPr lang="en-US" altLang="zh-CN" sz="1400" dirty="0"/>
              <a:t>ELSE </a:t>
            </a:r>
            <a:r>
              <a:rPr lang="en-US" altLang="zh-CN" sz="1400" dirty="0" err="1"/>
              <a:t>result_else</a:t>
            </a:r>
            <a:endParaRPr lang="en-US" altLang="zh-CN" sz="1400" dirty="0"/>
          </a:p>
          <a:p>
            <a:pPr eaLnBrk="1" hangingPunct="1">
              <a:spcBef>
                <a:spcPct val="50000"/>
              </a:spcBef>
              <a:buClrTx/>
              <a:buFontTx/>
              <a:buNone/>
            </a:pPr>
            <a:r>
              <a:rPr lang="en-US" altLang="zh-CN" sz="1400" dirty="0"/>
              <a:t>END</a:t>
            </a:r>
          </a:p>
        </p:txBody>
      </p:sp>
      <p:sp>
        <p:nvSpPr>
          <p:cNvPr id="144388" name="AutoShape 4"/>
          <p:cNvSpPr>
            <a:spLocks noChangeArrowheads="1"/>
          </p:cNvSpPr>
          <p:nvPr/>
        </p:nvSpPr>
        <p:spPr bwMode="black">
          <a:xfrm>
            <a:off x="6666514" y="2071716"/>
            <a:ext cx="3143250" cy="2496185"/>
          </a:xfrm>
          <a:prstGeom prst="roundRect">
            <a:avLst>
              <a:gd name="adj" fmla="val 6181"/>
            </a:avLst>
          </a:prstGeom>
          <a:solidFill>
            <a:schemeClr val="bg1">
              <a:lumMod val="9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SELECT Sname,Sage,</a:t>
            </a:r>
          </a:p>
          <a:p>
            <a:pPr eaLnBrk="1" hangingPunct="1">
              <a:spcBef>
                <a:spcPct val="50000"/>
              </a:spcBef>
              <a:buClrTx/>
              <a:buFontTx/>
              <a:buNone/>
            </a:pPr>
            <a:r>
              <a:rPr lang="en-US" altLang="zh-CN" sz="1400" dirty="0"/>
              <a:t>CASE Ssex</a:t>
            </a:r>
          </a:p>
          <a:p>
            <a:pPr eaLnBrk="1" hangingPunct="1">
              <a:spcBef>
                <a:spcPct val="50000"/>
              </a:spcBef>
              <a:buClrTx/>
              <a:buFontTx/>
              <a:buNone/>
            </a:pPr>
            <a:r>
              <a:rPr lang="en-US" altLang="zh-CN" sz="1400" dirty="0"/>
              <a:t>WHEN '</a:t>
            </a:r>
            <a:r>
              <a:rPr lang="zh-CN" altLang="zh-CN" sz="1400" dirty="0"/>
              <a:t>男</a:t>
            </a:r>
            <a:r>
              <a:rPr lang="en-US" altLang="zh-CN" sz="1400" dirty="0"/>
              <a:t>' THEN '</a:t>
            </a:r>
            <a:r>
              <a:rPr lang="zh-CN" altLang="en-US" sz="1400" dirty="0"/>
              <a:t>帅哥</a:t>
            </a:r>
            <a:r>
              <a:rPr lang="en-US" altLang="zh-CN" sz="1400" dirty="0"/>
              <a:t>'</a:t>
            </a:r>
          </a:p>
          <a:p>
            <a:pPr eaLnBrk="1" hangingPunct="1">
              <a:spcBef>
                <a:spcPct val="50000"/>
              </a:spcBef>
              <a:buClrTx/>
              <a:buFontTx/>
              <a:buNone/>
            </a:pPr>
            <a:r>
              <a:rPr lang="en-US" altLang="zh-CN" sz="1400" dirty="0"/>
              <a:t>WHEN ‘</a:t>
            </a:r>
            <a:r>
              <a:rPr lang="zh-CN" altLang="en-US" sz="1400" dirty="0"/>
              <a:t>女</a:t>
            </a:r>
            <a:r>
              <a:rPr lang="en-US" altLang="zh-CN" sz="1400" dirty="0"/>
              <a:t>' THEN '</a:t>
            </a:r>
            <a:r>
              <a:rPr lang="zh-CN" altLang="en-US" sz="1400" dirty="0"/>
              <a:t>美女</a:t>
            </a:r>
            <a:r>
              <a:rPr lang="en-US" altLang="zh-CN" sz="1400" dirty="0"/>
              <a:t>'</a:t>
            </a:r>
          </a:p>
          <a:p>
            <a:pPr eaLnBrk="1" hangingPunct="1">
              <a:spcBef>
                <a:spcPct val="50000"/>
              </a:spcBef>
              <a:buClrTx/>
              <a:buFontTx/>
              <a:buNone/>
            </a:pPr>
            <a:r>
              <a:rPr lang="en-US" altLang="zh-CN" sz="1400" dirty="0"/>
              <a:t>ELSE '</a:t>
            </a:r>
            <a:r>
              <a:rPr lang="zh-CN" altLang="en-US" sz="1400" dirty="0"/>
              <a:t>不明</a:t>
            </a:r>
            <a:r>
              <a:rPr lang="en-US" altLang="zh-CN" sz="1400" dirty="0"/>
              <a:t>'</a:t>
            </a:r>
          </a:p>
          <a:p>
            <a:pPr eaLnBrk="1" hangingPunct="1">
              <a:spcBef>
                <a:spcPct val="50000"/>
              </a:spcBef>
              <a:buClrTx/>
              <a:buFontTx/>
              <a:buNone/>
            </a:pPr>
            <a:r>
              <a:rPr lang="en-US" altLang="zh-CN" sz="1400" dirty="0"/>
              <a:t>END </a:t>
            </a:r>
          </a:p>
          <a:p>
            <a:pPr eaLnBrk="1" hangingPunct="1">
              <a:spcBef>
                <a:spcPct val="50000"/>
              </a:spcBef>
              <a:buClrTx/>
              <a:buFontTx/>
              <a:buNone/>
            </a:pPr>
            <a:r>
              <a:rPr lang="en-US" altLang="zh-CN" sz="1400" dirty="0"/>
              <a:t>FROM student;</a:t>
            </a:r>
          </a:p>
        </p:txBody>
      </p:sp>
      <p:sp>
        <p:nvSpPr>
          <p:cNvPr id="144389" name="Text Box 5"/>
          <p:cNvSpPr txBox="1">
            <a:spLocks noChangeArrowheads="1"/>
          </p:cNvSpPr>
          <p:nvPr/>
        </p:nvSpPr>
        <p:spPr bwMode="black">
          <a:xfrm>
            <a:off x="1123682" y="1226551"/>
            <a:ext cx="6495368" cy="462307"/>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zh-CN" altLang="en-US" sz="2400" b="0" dirty="0">
                <a:latin typeface="微软雅黑" panose="020B0503020204020204" pitchFamily="34" charset="-122"/>
                <a:ea typeface="微软雅黑" panose="020B0503020204020204" pitchFamily="34" charset="-122"/>
              </a:rPr>
              <a:t>我们可以使用</a:t>
            </a:r>
            <a:r>
              <a:rPr lang="en-US" altLang="zh-CN" sz="2400" b="0" dirty="0">
                <a:latin typeface="微软雅黑" panose="020B0503020204020204" pitchFamily="34" charset="-122"/>
                <a:ea typeface="微软雅黑" panose="020B0503020204020204" pitchFamily="34" charset="-122"/>
              </a:rPr>
              <a:t>CASE</a:t>
            </a:r>
            <a:r>
              <a:rPr lang="zh-CN" altLang="en-US" sz="2400" b="0" dirty="0">
                <a:latin typeface="微软雅黑" panose="020B0503020204020204" pitchFamily="34" charset="-122"/>
                <a:ea typeface="微软雅黑" panose="020B0503020204020204" pitchFamily="34" charset="-122"/>
              </a:rPr>
              <a:t>表达式对返回值进行转换。</a:t>
            </a:r>
          </a:p>
        </p:txBody>
      </p:sp>
      <p:sp>
        <p:nvSpPr>
          <p:cNvPr id="144390" name="Text Box 6"/>
          <p:cNvSpPr txBox="1">
            <a:spLocks noChangeArrowheads="1"/>
          </p:cNvSpPr>
          <p:nvPr/>
        </p:nvSpPr>
        <p:spPr bwMode="black">
          <a:xfrm>
            <a:off x="2585978" y="4900376"/>
            <a:ext cx="6870065" cy="1375378"/>
          </a:xfrm>
          <a:prstGeom prst="rect">
            <a:avLst/>
          </a:prstGeom>
          <a:solidFill>
            <a:schemeClr val="bg1">
              <a:lumMod val="95000"/>
            </a:schemeClr>
          </a:solidFill>
          <a:ln w="12700" cmpd="sng">
            <a:solidFill>
              <a:schemeClr val="accent1"/>
            </a:solidFill>
            <a:prstDash val="solid"/>
          </a:ln>
          <a:effectLst/>
        </p:spPr>
        <p:txBody>
          <a:bodyPr wrap="square" lIns="92075" tIns="46038" rIns="92075" bIns="46038">
            <a:spAutoFit/>
          </a:bodyPr>
          <a:lstStyle/>
          <a:p>
            <a:pPr>
              <a:spcBef>
                <a:spcPts val="50"/>
              </a:spcBef>
              <a:spcAft>
                <a:spcPts val="0"/>
              </a:spcAft>
            </a:pPr>
            <a:r>
              <a:rPr lang="zh-CN" altLang="en-US" sz="1600" dirty="0">
                <a:latin typeface="微软雅黑" panose="020B0503020204020204" pitchFamily="34" charset="-122"/>
                <a:ea typeface="微软雅黑" panose="020B0503020204020204" pitchFamily="34" charset="-122"/>
              </a:rPr>
              <a:t>上面的</a:t>
            </a:r>
            <a:r>
              <a:rPr lang="en-US" altLang="zh-CN" sz="1600" dirty="0">
                <a:latin typeface="微软雅黑" panose="020B0503020204020204" pitchFamily="34" charset="-122"/>
                <a:ea typeface="微软雅黑" panose="020B0503020204020204" pitchFamily="34" charset="-122"/>
              </a:rPr>
              <a:t>CASE</a:t>
            </a:r>
            <a:r>
              <a:rPr lang="zh-CN" altLang="en-US" sz="1600" dirty="0">
                <a:latin typeface="微软雅黑" panose="020B0503020204020204" pitchFamily="34" charset="-122"/>
                <a:ea typeface="微软雅黑" panose="020B0503020204020204" pitchFamily="34" charset="-122"/>
              </a:rPr>
              <a:t>表达式的意思是：</a:t>
            </a:r>
          </a:p>
          <a:p>
            <a:pPr>
              <a:spcBef>
                <a:spcPts val="50"/>
              </a:spcBef>
              <a:spcAft>
                <a:spcPts val="0"/>
              </a:spcAft>
            </a:pPr>
            <a:r>
              <a:rPr lang="zh-CN" altLang="en-US" sz="1600" dirty="0">
                <a:latin typeface="微软雅黑" panose="020B0503020204020204" pitchFamily="34" charset="-122"/>
                <a:ea typeface="微软雅黑" panose="020B0503020204020204" pitchFamily="34" charset="-122"/>
              </a:rPr>
              <a:t>当</a:t>
            </a:r>
            <a:r>
              <a:rPr lang="en-US" altLang="zh-CN" sz="1600" dirty="0" err="1">
                <a:latin typeface="微软雅黑" panose="020B0503020204020204" pitchFamily="34" charset="-122"/>
                <a:ea typeface="微软雅黑" panose="020B0503020204020204" pitchFamily="34" charset="-122"/>
              </a:rPr>
              <a:t>expr</a:t>
            </a:r>
            <a:r>
              <a:rPr lang="zh-CN" altLang="en-US" sz="1600" dirty="0">
                <a:latin typeface="微软雅黑" panose="020B0503020204020204" pitchFamily="34" charset="-122"/>
                <a:ea typeface="微软雅黑" panose="020B0503020204020204" pitchFamily="34" charset="-122"/>
              </a:rPr>
              <a:t>为</a:t>
            </a:r>
            <a:r>
              <a:rPr lang="en-US" altLang="zh-CN" sz="1600" dirty="0">
                <a:latin typeface="微软雅黑" panose="020B0503020204020204" pitchFamily="34" charset="-122"/>
                <a:ea typeface="微软雅黑" panose="020B0503020204020204" pitchFamily="34" charset="-122"/>
              </a:rPr>
              <a:t>expr1</a:t>
            </a:r>
            <a:r>
              <a:rPr lang="zh-CN" altLang="en-US" sz="1600" dirty="0">
                <a:latin typeface="微软雅黑" panose="020B0503020204020204" pitchFamily="34" charset="-122"/>
                <a:ea typeface="微软雅黑" panose="020B0503020204020204" pitchFamily="34" charset="-122"/>
              </a:rPr>
              <a:t>时，返回</a:t>
            </a:r>
            <a:r>
              <a:rPr lang="en-US" altLang="zh-CN" sz="1600" dirty="0">
                <a:latin typeface="微软雅黑" panose="020B0503020204020204" pitchFamily="34" charset="-122"/>
                <a:ea typeface="微软雅黑" panose="020B0503020204020204" pitchFamily="34" charset="-122"/>
              </a:rPr>
              <a:t>result1;</a:t>
            </a:r>
          </a:p>
          <a:p>
            <a:pPr>
              <a:spcBef>
                <a:spcPts val="50"/>
              </a:spcBef>
              <a:spcAft>
                <a:spcPts val="0"/>
              </a:spcAft>
            </a:pPr>
            <a:r>
              <a:rPr lang="zh-CN" altLang="en-US" sz="1600" dirty="0">
                <a:latin typeface="微软雅黑" panose="020B0503020204020204" pitchFamily="34" charset="-122"/>
                <a:ea typeface="微软雅黑" panose="020B0503020204020204" pitchFamily="34" charset="-122"/>
              </a:rPr>
              <a:t>当</a:t>
            </a:r>
            <a:r>
              <a:rPr lang="en-US" altLang="zh-CN" sz="1600" dirty="0" err="1">
                <a:latin typeface="微软雅黑" panose="020B0503020204020204" pitchFamily="34" charset="-122"/>
                <a:ea typeface="微软雅黑" panose="020B0503020204020204" pitchFamily="34" charset="-122"/>
              </a:rPr>
              <a:t>expr</a:t>
            </a:r>
            <a:r>
              <a:rPr lang="zh-CN" altLang="en-US" sz="1600" dirty="0">
                <a:latin typeface="微软雅黑" panose="020B0503020204020204" pitchFamily="34" charset="-122"/>
                <a:ea typeface="微软雅黑" panose="020B0503020204020204" pitchFamily="34" charset="-122"/>
              </a:rPr>
              <a:t>为</a:t>
            </a:r>
            <a:r>
              <a:rPr lang="en-US" altLang="zh-CN" sz="1600" dirty="0">
                <a:latin typeface="微软雅黑" panose="020B0503020204020204" pitchFamily="34" charset="-122"/>
                <a:ea typeface="微软雅黑" panose="020B0503020204020204" pitchFamily="34" charset="-122"/>
              </a:rPr>
              <a:t>expr2</a:t>
            </a:r>
            <a:r>
              <a:rPr lang="zh-CN" altLang="en-US" sz="1600" dirty="0">
                <a:latin typeface="微软雅黑" panose="020B0503020204020204" pitchFamily="34" charset="-122"/>
                <a:ea typeface="微软雅黑" panose="020B0503020204020204" pitchFamily="34" charset="-122"/>
              </a:rPr>
              <a:t>时，返回</a:t>
            </a:r>
            <a:r>
              <a:rPr lang="en-US" altLang="zh-CN" sz="1600" dirty="0">
                <a:latin typeface="微软雅黑" panose="020B0503020204020204" pitchFamily="34" charset="-122"/>
                <a:ea typeface="微软雅黑" panose="020B0503020204020204" pitchFamily="34" charset="-122"/>
              </a:rPr>
              <a:t>result2;</a:t>
            </a:r>
          </a:p>
          <a:p>
            <a:pPr>
              <a:spcBef>
                <a:spcPts val="50"/>
              </a:spcBef>
              <a:spcAft>
                <a:spcPts val="0"/>
              </a:spcAft>
            </a:pPr>
            <a:r>
              <a:rPr lang="en-US" altLang="zh-CN" sz="1600" dirty="0">
                <a:latin typeface="微软雅黑" panose="020B0503020204020204" pitchFamily="34" charset="-122"/>
                <a:ea typeface="微软雅黑" panose="020B0503020204020204" pitchFamily="34" charset="-122"/>
              </a:rPr>
              <a:t>…</a:t>
            </a:r>
          </a:p>
          <a:p>
            <a:pPr>
              <a:spcBef>
                <a:spcPts val="50"/>
              </a:spcBef>
              <a:spcAft>
                <a:spcPts val="0"/>
              </a:spcAft>
            </a:pPr>
            <a:r>
              <a:rPr lang="zh-CN" altLang="en-US" sz="1600" dirty="0">
                <a:latin typeface="微软雅黑" panose="020B0503020204020204" pitchFamily="34" charset="-122"/>
                <a:ea typeface="微软雅黑" panose="020B0503020204020204" pitchFamily="34" charset="-122"/>
              </a:rPr>
              <a:t>当</a:t>
            </a:r>
            <a:r>
              <a:rPr lang="en-US" altLang="zh-CN" sz="1600" dirty="0" err="1">
                <a:latin typeface="微软雅黑" panose="020B0503020204020204" pitchFamily="34" charset="-122"/>
                <a:ea typeface="微软雅黑" panose="020B0503020204020204" pitchFamily="34" charset="-122"/>
              </a:rPr>
              <a:t>expr</a:t>
            </a:r>
            <a:r>
              <a:rPr lang="zh-CN" altLang="en-US" sz="1600" dirty="0">
                <a:latin typeface="微软雅黑" panose="020B0503020204020204" pitchFamily="34" charset="-122"/>
                <a:ea typeface="微软雅黑" panose="020B0503020204020204" pitchFamily="34" charset="-122"/>
              </a:rPr>
              <a:t>为其它情况时，返回</a:t>
            </a:r>
            <a:r>
              <a:rPr lang="en-US" altLang="zh-CN" sz="1600" dirty="0" err="1">
                <a:latin typeface="微软雅黑" panose="020B0503020204020204" pitchFamily="34" charset="-122"/>
                <a:ea typeface="微软雅黑" panose="020B0503020204020204" pitchFamily="34" charset="-122"/>
              </a:rPr>
              <a:t>result_else</a:t>
            </a:r>
            <a:r>
              <a:rPr lang="zh-CN" altLang="en-US" sz="1600" dirty="0">
                <a:latin typeface="微软雅黑" panose="020B0503020204020204" pitchFamily="34" charset="-122"/>
                <a:ea typeface="微软雅黑" panose="020B0503020204020204" pitchFamily="34" charset="-122"/>
              </a:rPr>
              <a:t>。</a:t>
            </a:r>
          </a:p>
        </p:txBody>
      </p:sp>
      <p:sp>
        <p:nvSpPr>
          <p:cNvPr id="144391" name="Text Box 7"/>
          <p:cNvSpPr txBox="1">
            <a:spLocks noChangeArrowheads="1"/>
          </p:cNvSpPr>
          <p:nvPr/>
        </p:nvSpPr>
        <p:spPr bwMode="black">
          <a:xfrm>
            <a:off x="7170539" y="1735881"/>
            <a:ext cx="2135200" cy="339196"/>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en-US" altLang="zh-CN" sz="1600" dirty="0">
                <a:latin typeface="微软雅黑" panose="020B0503020204020204" pitchFamily="34" charset="-122"/>
                <a:ea typeface="微软雅黑" panose="020B0503020204020204" pitchFamily="34" charset="-122"/>
              </a:rPr>
              <a:t>CASE</a:t>
            </a:r>
            <a:r>
              <a:rPr lang="zh-CN" altLang="en-US" sz="1600" dirty="0">
                <a:latin typeface="微软雅黑" panose="020B0503020204020204" pitchFamily="34" charset="-122"/>
                <a:ea typeface="微软雅黑" panose="020B0503020204020204" pitchFamily="34" charset="-122"/>
              </a:rPr>
              <a:t>表达式的示例：</a:t>
            </a:r>
          </a:p>
        </p:txBody>
      </p:sp>
      <p:sp>
        <p:nvSpPr>
          <p:cNvPr id="2" name="Text Box 7"/>
          <p:cNvSpPr txBox="1">
            <a:spLocks noChangeArrowheads="1"/>
          </p:cNvSpPr>
          <p:nvPr/>
        </p:nvSpPr>
        <p:spPr bwMode="black">
          <a:xfrm>
            <a:off x="2019595" y="1895503"/>
            <a:ext cx="3832225" cy="352425"/>
          </a:xfrm>
          <a:prstGeom prst="rect">
            <a:avLst/>
          </a:prstGeom>
          <a:noFill/>
          <a:ln>
            <a:noFill/>
          </a:ln>
          <a:effectLst/>
        </p:spPr>
        <p:txBody>
          <a:bodyPr wrap="square" lIns="92075" tIns="46038" rIns="92075" bIns="46038">
            <a:spAutoFit/>
          </a:bodyPr>
          <a:lstStyle/>
          <a:p>
            <a:pPr eaLnBrk="1" hangingPunct="1">
              <a:spcBef>
                <a:spcPct val="50000"/>
              </a:spcBef>
              <a:buClrTx/>
              <a:buFontTx/>
              <a:buNone/>
            </a:pPr>
            <a:r>
              <a:rPr lang="en-US" altLang="zh-CN" sz="1600" dirty="0">
                <a:latin typeface="微软雅黑" panose="020B0503020204020204" pitchFamily="34" charset="-122"/>
                <a:ea typeface="微软雅黑" panose="020B0503020204020204" pitchFamily="34" charset="-122"/>
                <a:sym typeface="+mn-ea"/>
              </a:rPr>
              <a:t>CASE</a:t>
            </a:r>
            <a:r>
              <a:rPr lang="zh-CN" altLang="en-US" sz="1600" dirty="0">
                <a:latin typeface="微软雅黑" panose="020B0503020204020204" pitchFamily="34" charset="-122"/>
                <a:ea typeface="微软雅黑" panose="020B0503020204020204" pitchFamily="34" charset="-122"/>
                <a:sym typeface="+mn-ea"/>
              </a:rPr>
              <a:t>表达式的语法如下：</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53"/>
          <p:cNvSpPr>
            <a:spLocks noGrp="1" noChangeArrowheads="1"/>
          </p:cNvSpPr>
          <p:nvPr>
            <p:ph type="title"/>
          </p:nvPr>
        </p:nvSpPr>
        <p:spPr/>
        <p:txBody>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cs typeface="宋体" panose="02010600030101010101" pitchFamily="2" charset="-122"/>
              </a:rPr>
              <a:t>连接查询</a:t>
            </a:r>
          </a:p>
        </p:txBody>
      </p:sp>
      <p:sp>
        <p:nvSpPr>
          <p:cNvPr id="4" name="内容占位符 3"/>
          <p:cNvSpPr>
            <a:spLocks noGrp="1"/>
          </p:cNvSpPr>
          <p:nvPr>
            <p:ph type="body" sz="quarter" idx="10"/>
          </p:nvPr>
        </p:nvSpPr>
        <p:spPr>
          <a:xfrm>
            <a:off x="755650" y="1421931"/>
            <a:ext cx="10718800" cy="4888767"/>
          </a:xfrm>
        </p:spPr>
        <p:txBody>
          <a:bodyPr/>
          <a:lstStyle/>
          <a:p>
            <a:pPr eaLnBrk="1" hangingPunct="1"/>
            <a:r>
              <a:rPr lang="zh-CN" altLang="en-US" dirty="0"/>
              <a:t>到目前为止，查询只涉及一个表的数据。若一个查询同时涉及两个及以上的表，则需要连接查询。关系数据库的强大处理能力正是源于各种形式的连接查询能够将不同表的数据按一定条件连接在一起。</a:t>
            </a:r>
            <a:r>
              <a:rPr lang="en-US" altLang="zh-CN" dirty="0"/>
              <a:t>SQL</a:t>
            </a:r>
            <a:r>
              <a:rPr lang="zh-CN" altLang="en-US" dirty="0"/>
              <a:t>提供的链接查询分为</a:t>
            </a:r>
            <a:r>
              <a:rPr lang="zh-CN" altLang="en-US" dirty="0">
                <a:solidFill>
                  <a:srgbClr val="FF0000"/>
                </a:solidFill>
              </a:rPr>
              <a:t>内连接</a:t>
            </a:r>
            <a:r>
              <a:rPr lang="zh-CN" altLang="en-US" dirty="0"/>
              <a:t>（</a:t>
            </a:r>
            <a:r>
              <a:rPr lang="en-US" altLang="zh-CN" dirty="0"/>
              <a:t>Inner Join</a:t>
            </a:r>
            <a:r>
              <a:rPr lang="zh-CN" altLang="en-US" dirty="0"/>
              <a:t>）和</a:t>
            </a:r>
            <a:r>
              <a:rPr lang="zh-CN" altLang="en-US" dirty="0">
                <a:solidFill>
                  <a:srgbClr val="FF0000"/>
                </a:solidFill>
              </a:rPr>
              <a:t>外连接</a:t>
            </a:r>
            <a:r>
              <a:rPr lang="zh-CN" altLang="en-US" dirty="0"/>
              <a:t>（</a:t>
            </a:r>
            <a:r>
              <a:rPr lang="en-US" altLang="zh-CN" dirty="0"/>
              <a:t>Outer Join</a:t>
            </a:r>
            <a:r>
              <a:rPr lang="zh-CN" altLang="en-US" dirty="0"/>
              <a:t>）两大类型</a:t>
            </a:r>
            <a:endParaRPr lang="en-US" altLang="zh-CN" dirty="0"/>
          </a:p>
          <a:p>
            <a:pPr marL="0" indent="0" eaLnBrk="1" hangingPunct="1">
              <a:buNone/>
            </a:pPr>
            <a:endParaRPr lang="en-US" altLang="zh-CN" dirty="0"/>
          </a:p>
          <a:p>
            <a:pPr lvl="1" eaLnBrk="1" hangingPunct="1">
              <a:lnSpc>
                <a:spcPct val="150000"/>
              </a:lnSpc>
              <a:buFont typeface="Arial" panose="020B0604020202020204" pitchFamily="34" charset="0"/>
              <a:buChar char="•"/>
            </a:pPr>
            <a:r>
              <a:rPr lang="zh-CN" altLang="en-US" dirty="0"/>
              <a:t>内连接：将两个表连接在一起的条件称为</a:t>
            </a:r>
            <a:r>
              <a:rPr lang="zh-CN" altLang="en-US" b="1" dirty="0"/>
              <a:t>连接谓词</a:t>
            </a:r>
            <a:r>
              <a:rPr lang="zh-CN" altLang="en-US" dirty="0"/>
              <a:t>（</a:t>
            </a:r>
            <a:r>
              <a:rPr lang="en-US" altLang="zh-CN" dirty="0"/>
              <a:t>Join Predicate</a:t>
            </a:r>
            <a:r>
              <a:rPr lang="zh-CN" altLang="en-US" dirty="0"/>
              <a:t>）或连接条件。内连接只返回两个表中与连接谓词匹配的行，不匹配的行不会被输出。</a:t>
            </a:r>
          </a:p>
          <a:p>
            <a:pPr lvl="1" eaLnBrk="1" hangingPunct="1">
              <a:lnSpc>
                <a:spcPct val="150000"/>
              </a:lnSpc>
              <a:buFont typeface="Arial" panose="020B0604020202020204" pitchFamily="34" charset="0"/>
              <a:buChar char="•"/>
            </a:pPr>
            <a:r>
              <a:rPr lang="zh-CN" altLang="en-US" dirty="0"/>
              <a:t>外连接：外连接可以将左表或右表中不匹配的行输出。外连接分为</a:t>
            </a:r>
            <a:r>
              <a:rPr lang="zh-CN" altLang="en-US" b="1" dirty="0"/>
              <a:t>左外连接</a:t>
            </a:r>
            <a:r>
              <a:rPr lang="zh-CN" altLang="en-US" dirty="0"/>
              <a:t>（</a:t>
            </a:r>
            <a:r>
              <a:rPr lang="en-US" altLang="zh-CN" dirty="0"/>
              <a:t>Left Outer Join</a:t>
            </a:r>
            <a:r>
              <a:rPr lang="zh-CN" altLang="en-US" dirty="0"/>
              <a:t>）、</a:t>
            </a:r>
            <a:r>
              <a:rPr lang="zh-CN" altLang="en-US" b="1" dirty="0"/>
              <a:t>右外连接</a:t>
            </a:r>
            <a:r>
              <a:rPr lang="zh-CN" altLang="en-US" dirty="0"/>
              <a:t>（</a:t>
            </a:r>
            <a:r>
              <a:rPr lang="en-US" altLang="zh-CN" dirty="0"/>
              <a:t>Right Outer Join</a:t>
            </a:r>
            <a:r>
              <a:rPr lang="zh-CN" altLang="en-US" dirty="0"/>
              <a:t>）和</a:t>
            </a:r>
            <a:r>
              <a:rPr lang="zh-CN" altLang="en-US" b="1" dirty="0"/>
              <a:t>完全外连接</a:t>
            </a:r>
            <a:r>
              <a:rPr lang="zh-CN" altLang="en-US" dirty="0"/>
              <a:t>（</a:t>
            </a:r>
            <a:r>
              <a:rPr lang="en-US" altLang="zh-CN" dirty="0"/>
              <a:t>Full Outer Join</a:t>
            </a:r>
            <a:r>
              <a:rPr lang="zh-CN" alt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cs typeface="宋体" panose="02010600030101010101" pitchFamily="2" charset="-122"/>
                <a:sym typeface="+mn-ea"/>
              </a:rPr>
              <a:t>连接查询</a:t>
            </a:r>
            <a:endParaRPr lang="zh-CN" altLang="en-US" dirty="0"/>
          </a:p>
        </p:txBody>
      </p:sp>
      <p:sp>
        <p:nvSpPr>
          <p:cNvPr id="3" name="内容占位符 2"/>
          <p:cNvSpPr>
            <a:spLocks noGrp="1"/>
          </p:cNvSpPr>
          <p:nvPr>
            <p:ph type="body" sz="quarter" idx="10"/>
          </p:nvPr>
        </p:nvSpPr>
        <p:spPr>
          <a:xfrm>
            <a:off x="487636" y="1327336"/>
            <a:ext cx="10718800" cy="4888767"/>
          </a:xfrm>
        </p:spPr>
        <p:txBody>
          <a:bodyPr/>
          <a:lstStyle/>
          <a:p>
            <a:pPr marL="0" indent="0">
              <a:lnSpc>
                <a:spcPct val="150000"/>
              </a:lnSpc>
              <a:buNone/>
            </a:pPr>
            <a:endParaRPr lang="en-US" altLang="zh-CN" sz="2000" dirty="0"/>
          </a:p>
          <a:p>
            <a:pPr>
              <a:lnSpc>
                <a:spcPct val="150000"/>
              </a:lnSpc>
            </a:pPr>
            <a:endParaRPr lang="en-US" altLang="zh-CN" sz="1800" dirty="0"/>
          </a:p>
          <a:p>
            <a:pPr marL="341630" lvl="1" indent="0">
              <a:lnSpc>
                <a:spcPct val="150000"/>
              </a:lnSpc>
              <a:buNone/>
            </a:pPr>
            <a:endParaRPr lang="en-US" altLang="zh-CN" sz="1800" dirty="0"/>
          </a:p>
          <a:p>
            <a:pPr marL="341630" lvl="1" indent="0">
              <a:lnSpc>
                <a:spcPct val="150000"/>
              </a:lnSpc>
              <a:buNone/>
            </a:pPr>
            <a:endParaRPr lang="en-US" altLang="zh-CN" sz="1800" dirty="0"/>
          </a:p>
          <a:p>
            <a:pPr marL="341630" lvl="1" indent="0">
              <a:lnSpc>
                <a:spcPct val="150000"/>
              </a:lnSpc>
              <a:buNone/>
            </a:pPr>
            <a:endParaRPr lang="zh-CN" altLang="en-US" sz="1800" dirty="0"/>
          </a:p>
          <a:p>
            <a:pPr marL="0" indent="0">
              <a:buNone/>
            </a:pPr>
            <a:endParaRPr lang="zh-CN" altLang="en-US" sz="2000" dirty="0"/>
          </a:p>
        </p:txBody>
      </p:sp>
      <p:graphicFrame>
        <p:nvGraphicFramePr>
          <p:cNvPr id="6" name="表格 5"/>
          <p:cNvGraphicFramePr>
            <a:graphicFrameLocks noGrp="1"/>
          </p:cNvGraphicFramePr>
          <p:nvPr/>
        </p:nvGraphicFramePr>
        <p:xfrm>
          <a:off x="2011636" y="1348828"/>
          <a:ext cx="7992814" cy="4787900"/>
        </p:xfrm>
        <a:graphic>
          <a:graphicData uri="http://schemas.openxmlformats.org/drawingml/2006/table">
            <a:tbl>
              <a:tblPr firstRow="1" bandRow="1">
                <a:tableStyleId>{5940675A-B579-460E-94D1-54222C63F5DA}</a:tableStyleId>
              </a:tblPr>
              <a:tblGrid>
                <a:gridCol w="4200305">
                  <a:extLst>
                    <a:ext uri="{9D8B030D-6E8A-4147-A177-3AD203B41FA5}">
                      <a16:colId xmlns:a16="http://schemas.microsoft.com/office/drawing/2014/main" val="20000"/>
                    </a:ext>
                  </a:extLst>
                </a:gridCol>
                <a:gridCol w="3792509">
                  <a:extLst>
                    <a:ext uri="{9D8B030D-6E8A-4147-A177-3AD203B41FA5}">
                      <a16:colId xmlns:a16="http://schemas.microsoft.com/office/drawing/2014/main" val="20001"/>
                    </a:ext>
                  </a:extLst>
                </a:gridCol>
              </a:tblGrid>
              <a:tr h="2362200">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1800" dirty="0"/>
                        <a:t>INNER JOIN</a:t>
                      </a:r>
                    </a:p>
                    <a:p>
                      <a:endParaRPr lang="zh-CN" alt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1800" dirty="0"/>
                        <a:t>LEFT OUTER JOIN(</a:t>
                      </a:r>
                      <a:r>
                        <a:rPr lang="zh-CN" altLang="en-US" sz="1600" dirty="0"/>
                        <a:t>左表无对应项的记录填充</a:t>
                      </a:r>
                      <a:r>
                        <a:rPr lang="en-US" altLang="zh-CN" sz="1600" dirty="0"/>
                        <a:t>NULL</a:t>
                      </a:r>
                      <a:r>
                        <a:rPr lang="en-US" altLang="zh-CN" sz="1800" dirty="0"/>
                        <a:t>)</a:t>
                      </a:r>
                    </a:p>
                    <a:p>
                      <a:endParaRPr lang="zh-CN" altLang="en-US" dirty="0"/>
                    </a:p>
                  </a:txBody>
                  <a:tcPr/>
                </a:tc>
                <a:extLst>
                  <a:ext uri="{0D108BD9-81ED-4DB2-BD59-A6C34878D82A}">
                    <a16:rowId xmlns:a16="http://schemas.microsoft.com/office/drawing/2014/main" val="10000"/>
                  </a:ext>
                </a:extLst>
              </a:tr>
              <a:tr h="2425700">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1800" dirty="0"/>
                        <a:t>RIGHT OUTER JOIN</a:t>
                      </a:r>
                      <a:r>
                        <a:rPr lang="en-US" altLang="zh-CN" sz="2000" dirty="0"/>
                        <a:t>(</a:t>
                      </a:r>
                      <a:r>
                        <a:rPr lang="zh-CN" altLang="en-US" sz="1600" dirty="0"/>
                        <a:t>右表无对应项的记录填充</a:t>
                      </a:r>
                      <a:r>
                        <a:rPr lang="en-US" altLang="zh-CN" sz="1600" dirty="0"/>
                        <a:t>NULL</a:t>
                      </a:r>
                      <a:r>
                        <a:rPr lang="en-US" altLang="zh-CN" sz="2000" dirty="0"/>
                        <a:t>)</a:t>
                      </a:r>
                      <a:endParaRPr lang="en-US" altLang="zh-CN" sz="1800" dirty="0"/>
                    </a:p>
                    <a:p>
                      <a:endParaRPr lang="zh-CN" alt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1800" dirty="0"/>
                        <a:t>FULL  OUTER  JOIN</a:t>
                      </a:r>
                      <a:r>
                        <a:rPr lang="en-US" altLang="zh-CN" sz="2000" dirty="0"/>
                        <a:t>(</a:t>
                      </a:r>
                      <a:r>
                        <a:rPr lang="zh-CN" altLang="en-US" sz="1600" dirty="0"/>
                        <a:t>左表或右表无对应项的</a:t>
                      </a:r>
                      <a:endParaRPr lang="en-US" altLang="zh-CN" sz="1600" dirty="0"/>
                    </a:p>
                    <a:p>
                      <a:pPr marL="0" marR="0" lvl="1" indent="0" algn="l" defTabSz="914400" rtl="0" eaLnBrk="1" fontAlgn="auto" latinLnBrk="0" hangingPunct="1">
                        <a:lnSpc>
                          <a:spcPct val="100000"/>
                        </a:lnSpc>
                        <a:spcBef>
                          <a:spcPts val="0"/>
                        </a:spcBef>
                        <a:spcAft>
                          <a:spcPts val="0"/>
                        </a:spcAft>
                        <a:buClrTx/>
                        <a:buSzTx/>
                        <a:buFontTx/>
                        <a:buNone/>
                        <a:defRPr/>
                      </a:pPr>
                      <a:r>
                        <a:rPr lang="zh-CN" altLang="en-US" sz="1600" dirty="0"/>
                        <a:t>记录填充</a:t>
                      </a:r>
                      <a:endParaRPr lang="en-US" altLang="zh-CN" sz="1600" dirty="0"/>
                    </a:p>
                    <a:p>
                      <a:pPr marL="0" marR="0" lvl="1" indent="0" algn="l" defTabSz="914400" rtl="0" eaLnBrk="1" fontAlgn="auto" latinLnBrk="0" hangingPunct="1">
                        <a:lnSpc>
                          <a:spcPct val="100000"/>
                        </a:lnSpc>
                        <a:spcBef>
                          <a:spcPts val="0"/>
                        </a:spcBef>
                        <a:spcAft>
                          <a:spcPts val="0"/>
                        </a:spcAft>
                        <a:buClrTx/>
                        <a:buSzTx/>
                        <a:buFontTx/>
                        <a:buNone/>
                        <a:defRPr/>
                      </a:pPr>
                      <a:r>
                        <a:rPr lang="en-US" altLang="zh-CN" sz="1600" dirty="0"/>
                        <a:t>NULL</a:t>
                      </a:r>
                      <a:r>
                        <a:rPr lang="en-US" altLang="zh-CN" sz="2000" dirty="0"/>
                        <a:t>)</a:t>
                      </a:r>
                      <a:endParaRPr lang="en-US" altLang="zh-CN" sz="1800" dirty="0"/>
                    </a:p>
                    <a:p>
                      <a:endParaRPr lang="zh-CN" altLang="en-US" dirty="0"/>
                    </a:p>
                  </a:txBody>
                  <a:tcPr/>
                </a:tc>
                <a:extLst>
                  <a:ext uri="{0D108BD9-81ED-4DB2-BD59-A6C34878D82A}">
                    <a16:rowId xmlns:a16="http://schemas.microsoft.com/office/drawing/2014/main" val="10001"/>
                  </a:ext>
                </a:extLst>
              </a:tr>
            </a:tbl>
          </a:graphicData>
        </a:graphic>
      </p:graphicFrame>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531" y="1966159"/>
            <a:ext cx="2957195" cy="1646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286" y="1863178"/>
            <a:ext cx="3371850" cy="175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286" y="4438739"/>
            <a:ext cx="3371850" cy="169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组合 6"/>
          <p:cNvGrpSpPr/>
          <p:nvPr/>
        </p:nvGrpSpPr>
        <p:grpSpPr>
          <a:xfrm>
            <a:off x="6290055" y="4240618"/>
            <a:ext cx="3434715" cy="1769110"/>
            <a:chOff x="5424031" y="4148138"/>
            <a:chExt cx="2507913" cy="1268232"/>
          </a:xfrm>
        </p:grpSpPr>
        <p:pic>
          <p:nvPicPr>
            <p:cNvPr id="206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1744" y="4148138"/>
              <a:ext cx="16002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4031" y="4892495"/>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文本框 4"/>
          <p:cNvSpPr txBox="1"/>
          <p:nvPr/>
        </p:nvSpPr>
        <p:spPr>
          <a:xfrm>
            <a:off x="7102432" y="2321679"/>
            <a:ext cx="424815" cy="368300"/>
          </a:xfrm>
          <a:prstGeom prst="rect">
            <a:avLst/>
          </a:prstGeom>
          <a:solidFill>
            <a:srgbClr val="BD0001"/>
          </a:solid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A</a:t>
            </a:r>
          </a:p>
        </p:txBody>
      </p:sp>
      <p:sp>
        <p:nvSpPr>
          <p:cNvPr id="8" name="文本框 7"/>
          <p:cNvSpPr txBox="1"/>
          <p:nvPr/>
        </p:nvSpPr>
        <p:spPr>
          <a:xfrm>
            <a:off x="7796814" y="4783653"/>
            <a:ext cx="424815" cy="368300"/>
          </a:xfrm>
          <a:prstGeom prst="rect">
            <a:avLst/>
          </a:prstGeom>
          <a:solidFill>
            <a:srgbClr val="BD0001"/>
          </a:solid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A</a:t>
            </a:r>
          </a:p>
        </p:txBody>
      </p:sp>
      <p:sp>
        <p:nvSpPr>
          <p:cNvPr id="10" name="文本框 9"/>
          <p:cNvSpPr txBox="1"/>
          <p:nvPr/>
        </p:nvSpPr>
        <p:spPr>
          <a:xfrm>
            <a:off x="9039973" y="4783653"/>
            <a:ext cx="424815" cy="368300"/>
          </a:xfrm>
          <a:prstGeom prst="rect">
            <a:avLst/>
          </a:prstGeom>
          <a:solidFill>
            <a:srgbClr val="BD0001"/>
          </a:solid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B</a:t>
            </a:r>
          </a:p>
        </p:txBody>
      </p:sp>
      <p:sp>
        <p:nvSpPr>
          <p:cNvPr id="11" name="文本框 10"/>
          <p:cNvSpPr txBox="1"/>
          <p:nvPr/>
        </p:nvSpPr>
        <p:spPr>
          <a:xfrm>
            <a:off x="4486232" y="4828628"/>
            <a:ext cx="424815" cy="368300"/>
          </a:xfrm>
          <a:prstGeom prst="rect">
            <a:avLst/>
          </a:prstGeom>
          <a:solidFill>
            <a:srgbClr val="BD0001"/>
          </a:solid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53"/>
          <p:cNvSpPr>
            <a:spLocks noGrp="1" noChangeArrowheads="1"/>
          </p:cNvSpPr>
          <p:nvPr>
            <p:ph type="title"/>
          </p:nvPr>
        </p:nvSpPr>
        <p:spPr/>
        <p:txBody>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cs typeface="宋体" panose="02010600030101010101" pitchFamily="2" charset="-122"/>
              </a:rPr>
              <a:t>连接查询</a:t>
            </a:r>
            <a:r>
              <a:rPr lang="zh-CN" dirty="0">
                <a:cs typeface="宋体" panose="02010600030101010101" pitchFamily="2" charset="-122"/>
              </a:rPr>
              <a:t>示例</a:t>
            </a:r>
          </a:p>
        </p:txBody>
      </p:sp>
      <p:sp>
        <p:nvSpPr>
          <p:cNvPr id="2" name="AutoShape 3"/>
          <p:cNvSpPr>
            <a:spLocks noChangeArrowheads="1"/>
          </p:cNvSpPr>
          <p:nvPr/>
        </p:nvSpPr>
        <p:spPr bwMode="black">
          <a:xfrm>
            <a:off x="1089317" y="1687790"/>
            <a:ext cx="6436995" cy="1666240"/>
          </a:xfrm>
          <a:prstGeom prst="roundRect">
            <a:avLst>
              <a:gd name="adj" fmla="val 7686"/>
            </a:avLst>
          </a:prstGeom>
          <a:solidFill>
            <a:schemeClr val="bg1">
              <a:lumMod val="85000"/>
            </a:schemeClr>
          </a:solidFill>
          <a:ln w="9525">
            <a:solidFill>
              <a:schemeClr val="tx1"/>
            </a:solidFill>
            <a:round/>
          </a:ln>
          <a:effectLst/>
        </p:spPr>
        <p:txBody>
          <a:bodyPr lIns="92075" tIns="46038" rIns="92075" bIns="0" anchor="ctr"/>
          <a:lstStyle/>
          <a:p>
            <a:pPr>
              <a:lnSpc>
                <a:spcPct val="180000"/>
              </a:lnSpc>
            </a:pPr>
            <a:r>
              <a:rPr lang="en-US" altLang="zh-CN" sz="1400" b="1" dirty="0">
                <a:sym typeface="+mn-ea"/>
              </a:rPr>
              <a:t>     SELECT  S.Sno, S.Sname, S.Ssex, S.Sage, S.Sdept,    </a:t>
            </a:r>
          </a:p>
          <a:p>
            <a:pPr>
              <a:lnSpc>
                <a:spcPct val="180000"/>
              </a:lnSpc>
            </a:pPr>
            <a:r>
              <a:rPr lang="en-US" altLang="zh-CN" sz="1400" b="1" dirty="0">
                <a:sym typeface="+mn-ea"/>
              </a:rPr>
              <a:t>     SC.Cno, SC.GRADE</a:t>
            </a:r>
          </a:p>
          <a:p>
            <a:pPr>
              <a:lnSpc>
                <a:spcPct val="180000"/>
              </a:lnSpc>
            </a:pPr>
            <a:r>
              <a:rPr lang="en-US" altLang="zh-CN" sz="1400" b="1" dirty="0">
                <a:sym typeface="+mn-ea"/>
              </a:rPr>
              <a:t>      FROM Student S, SC</a:t>
            </a:r>
          </a:p>
          <a:p>
            <a:pPr>
              <a:lnSpc>
                <a:spcPct val="180000"/>
              </a:lnSpc>
            </a:pPr>
            <a:r>
              <a:rPr lang="en-US" altLang="zh-CN" sz="1400" b="1" dirty="0">
                <a:sym typeface="+mn-ea"/>
              </a:rPr>
              <a:t>      WHERE S.Sno=SC.Sno  ;</a:t>
            </a:r>
            <a:endParaRPr lang="en-US" altLang="zh-CN" sz="1400" dirty="0"/>
          </a:p>
        </p:txBody>
      </p:sp>
      <p:sp>
        <p:nvSpPr>
          <p:cNvPr id="3" name="文本框 2"/>
          <p:cNvSpPr txBox="1"/>
          <p:nvPr/>
        </p:nvSpPr>
        <p:spPr>
          <a:xfrm>
            <a:off x="1089317" y="1207518"/>
            <a:ext cx="4789805" cy="5334794"/>
          </a:xfrm>
          <a:prstGeom prst="rect">
            <a:avLst/>
          </a:prstGeom>
          <a:noFill/>
        </p:spPr>
        <p:txBody>
          <a:bodyPr wrap="square" rtlCol="0">
            <a:spAutoFit/>
          </a:bodyPr>
          <a:lstStyle/>
          <a:p>
            <a:pPr marL="228600" indent="-228600">
              <a:spcBef>
                <a:spcPts val="1000"/>
              </a:spcBef>
              <a:buClr>
                <a:srgbClr val="FD0000"/>
              </a:buClr>
              <a:buBlip>
                <a:blip r:embed="rId3"/>
              </a:buBlip>
            </a:pPr>
            <a:r>
              <a:rPr lang="zh-CN" altLang="zh-CN" sz="2400" spc="100" dirty="0">
                <a:solidFill>
                  <a:schemeClr val="bg2">
                    <a:lumMod val="25000"/>
                  </a:schemeClr>
                </a:solidFill>
                <a:latin typeface="微软雅黑" panose="020B0503020204020204" pitchFamily="34" charset="-122"/>
                <a:ea typeface="微软雅黑" panose="020B0503020204020204" pitchFamily="34" charset="-122"/>
              </a:rPr>
              <a:t>内连接：</a:t>
            </a: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a:spcBef>
                <a:spcPts val="1000"/>
              </a:spcBef>
              <a:buClr>
                <a:srgbClr val="FD0000"/>
              </a:buClr>
            </a:pPr>
            <a:endParaRPr lang="zh-CN"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a:spcBef>
                <a:spcPts val="1000"/>
              </a:spcBef>
              <a:buClr>
                <a:srgbClr val="FD0000"/>
              </a:buClr>
              <a:buBlip>
                <a:blip r:embed="rId3"/>
              </a:buBlip>
            </a:pPr>
            <a:r>
              <a:rPr lang="zh-CN" altLang="zh-CN" sz="2400" spc="100" dirty="0">
                <a:solidFill>
                  <a:schemeClr val="bg2">
                    <a:lumMod val="25000"/>
                  </a:schemeClr>
                </a:solidFill>
                <a:latin typeface="微软雅黑" panose="020B0503020204020204" pitchFamily="34" charset="-122"/>
                <a:ea typeface="微软雅黑" panose="020B0503020204020204" pitchFamily="34" charset="-122"/>
              </a:rPr>
              <a:t>左外连接：</a:t>
            </a: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marL="285750" indent="-285750">
              <a:buClr>
                <a:srgbClr val="FD0000"/>
              </a:buClr>
              <a:buFont typeface="Arial" panose="020B0604020202020204" pitchFamily="34" charset="0"/>
              <a:buChar char="•"/>
            </a:pPr>
            <a:endParaRPr lang="zh-CN" altLang="zh-CN" dirty="0">
              <a:ea typeface="宋体" panose="02010600030101010101" pitchFamily="2" charset="-122"/>
            </a:endParaRPr>
          </a:p>
          <a:p>
            <a:pPr>
              <a:buClr>
                <a:srgbClr val="FD0000"/>
              </a:buClr>
            </a:pPr>
            <a:endParaRPr lang="zh-CN" altLang="zh-CN" dirty="0">
              <a:ea typeface="宋体" panose="02010600030101010101" pitchFamily="2" charset="-122"/>
            </a:endParaRPr>
          </a:p>
        </p:txBody>
      </p:sp>
      <p:sp>
        <p:nvSpPr>
          <p:cNvPr id="144387" name="AutoShape 3"/>
          <p:cNvSpPr>
            <a:spLocks noChangeArrowheads="1"/>
          </p:cNvSpPr>
          <p:nvPr/>
        </p:nvSpPr>
        <p:spPr bwMode="black">
          <a:xfrm>
            <a:off x="1089317" y="3987703"/>
            <a:ext cx="6541770" cy="1551940"/>
          </a:xfrm>
          <a:prstGeom prst="roundRect">
            <a:avLst>
              <a:gd name="adj" fmla="val 6654"/>
            </a:avLst>
          </a:prstGeom>
          <a:solidFill>
            <a:schemeClr val="bg1">
              <a:lumMod val="85000"/>
            </a:schemeClr>
          </a:solidFill>
          <a:ln w="9525">
            <a:solidFill>
              <a:schemeClr val="tx1"/>
            </a:solidFill>
            <a:round/>
          </a:ln>
          <a:effectLst/>
        </p:spPr>
        <p:txBody>
          <a:bodyPr lIns="92075" tIns="46038" rIns="92075" bIns="0" anchor="ctr"/>
          <a:lstStyle/>
          <a:p>
            <a:pPr>
              <a:lnSpc>
                <a:spcPct val="180000"/>
              </a:lnSpc>
            </a:pPr>
            <a:r>
              <a:rPr lang="en-US" altLang="zh-CN" sz="1400" b="1" dirty="0">
                <a:sym typeface="+mn-ea"/>
              </a:rPr>
              <a:t>     SELECT  S.Sno, S.Sname, S.Ssex, S.Sage, S.Sdept,    </a:t>
            </a:r>
          </a:p>
          <a:p>
            <a:pPr>
              <a:lnSpc>
                <a:spcPct val="180000"/>
              </a:lnSpc>
            </a:pPr>
            <a:r>
              <a:rPr lang="en-US" altLang="zh-CN" sz="1400" b="1" dirty="0">
                <a:sym typeface="+mn-ea"/>
              </a:rPr>
              <a:t>      SC.Cno, SC.GRADE</a:t>
            </a:r>
          </a:p>
          <a:p>
            <a:pPr>
              <a:lnSpc>
                <a:spcPct val="180000"/>
              </a:lnSpc>
            </a:pPr>
            <a:r>
              <a:rPr lang="en-US" altLang="zh-CN" sz="1400" b="1" dirty="0">
                <a:sym typeface="+mn-ea"/>
              </a:rPr>
              <a:t>      FROM Student S LEFT OUTER JOIN SC</a:t>
            </a:r>
          </a:p>
          <a:p>
            <a:pPr>
              <a:lnSpc>
                <a:spcPct val="180000"/>
              </a:lnSpc>
            </a:pPr>
            <a:r>
              <a:rPr lang="en-US" altLang="zh-CN" sz="1400" b="1" dirty="0">
                <a:sym typeface="+mn-ea"/>
              </a:rPr>
              <a:t>      ON S.Sno=SC.Sno  ;</a:t>
            </a:r>
            <a:endParaRPr lang="en-US" altLang="zh-CN" sz="1400" dirty="0"/>
          </a:p>
        </p:txBody>
      </p:sp>
      <p:sp>
        <p:nvSpPr>
          <p:cNvPr id="6" name="文本框 5"/>
          <p:cNvSpPr txBox="1"/>
          <p:nvPr/>
        </p:nvSpPr>
        <p:spPr>
          <a:xfrm>
            <a:off x="1089317" y="5665514"/>
            <a:ext cx="7560310" cy="435610"/>
          </a:xfrm>
          <a:prstGeom prst="rect">
            <a:avLst/>
          </a:prstGeom>
          <a:noFill/>
        </p:spPr>
        <p:txBody>
          <a:bodyPr wrap="square" rtlCol="0">
            <a:spAutoFit/>
          </a:bodyPr>
          <a:lstStyle/>
          <a:p>
            <a:pPr>
              <a:lnSpc>
                <a:spcPct val="140000"/>
              </a:lnSpc>
            </a:pPr>
            <a:r>
              <a:rPr lang="zh-CN" altLang="en-US" sz="1600" dirty="0">
                <a:latin typeface="微软雅黑" panose="020B0503020204020204" pitchFamily="34" charset="-122"/>
                <a:ea typeface="微软雅黑" panose="020B0503020204020204" pitchFamily="34" charset="-122"/>
              </a:rPr>
              <a:t>外连接查询，</a:t>
            </a:r>
            <a:r>
              <a:rPr lang="en-US" sz="1600" dirty="0">
                <a:latin typeface="微软雅黑" panose="020B0503020204020204" pitchFamily="34" charset="-122"/>
                <a:ea typeface="微软雅黑" panose="020B0503020204020204" pitchFamily="34" charset="-122"/>
              </a:rPr>
              <a:t>8s</a:t>
            </a:r>
            <a:r>
              <a:rPr lang="zh-CN" altLang="en-US" sz="1600" dirty="0">
                <a:latin typeface="微软雅黑" panose="020B0503020204020204" pitchFamily="34" charset="-122"/>
                <a:ea typeface="微软雅黑" panose="020B0503020204020204" pitchFamily="34" charset="-122"/>
              </a:rPr>
              <a:t>当中不支持</a:t>
            </a:r>
            <a:r>
              <a:rPr lang="en-US" altLang="zh-CN" sz="1600" dirty="0">
                <a:latin typeface="微软雅黑" panose="020B0503020204020204" pitchFamily="34" charset="-122"/>
                <a:ea typeface="微软雅黑" panose="020B0503020204020204" pitchFamily="34" charset="-122"/>
              </a:rPr>
              <a:t>Oracle</a:t>
            </a:r>
            <a:r>
              <a:rPr lang="zh-CN" altLang="en-US" sz="1600" dirty="0">
                <a:latin typeface="微软雅黑" panose="020B0503020204020204" pitchFamily="34" charset="-122"/>
                <a:ea typeface="微软雅黑" panose="020B0503020204020204" pitchFamily="34" charset="-122"/>
              </a:rPr>
              <a:t>中</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的写法，</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zh-CN" dirty="0">
                <a:cs typeface="Arial" panose="020B0604020202020204" pitchFamily="34" charset="0"/>
              </a:rPr>
              <a:t>Union</a:t>
            </a:r>
            <a:r>
              <a:rPr lang="zh-CN" altLang="en-US" dirty="0">
                <a:cs typeface="Arial" panose="020B0604020202020204" pitchFamily="34" charset="0"/>
              </a:rPr>
              <a:t>和</a:t>
            </a:r>
            <a:r>
              <a:rPr lang="en-US" altLang="zh-CN" dirty="0">
                <a:cs typeface="Arial" panose="020B0604020202020204" pitchFamily="34" charset="0"/>
              </a:rPr>
              <a:t>Union All</a:t>
            </a:r>
          </a:p>
        </p:txBody>
      </p:sp>
      <p:sp>
        <p:nvSpPr>
          <p:cNvPr id="146442" name="Rectangle 10"/>
          <p:cNvSpPr>
            <a:spLocks noGrp="1" noChangeArrowheads="1"/>
          </p:cNvSpPr>
          <p:nvPr>
            <p:ph type="body" sz="quarter" idx="10"/>
          </p:nvPr>
        </p:nvSpPr>
        <p:spPr>
          <a:noFill/>
        </p:spPr>
        <p:txBody>
          <a:bodyPr>
            <a:noAutofit/>
          </a:bodyPr>
          <a:lstStyle/>
          <a:p>
            <a:pPr>
              <a:lnSpc>
                <a:spcPct val="150000"/>
              </a:lnSpc>
            </a:pPr>
            <a:r>
              <a:rPr lang="zh-CN" altLang="en-US" sz="1800" dirty="0">
                <a:cs typeface="Arial" panose="020B0604020202020204" pitchFamily="34" charset="0"/>
              </a:rPr>
              <a:t>我们使用如果两个或多个</a:t>
            </a:r>
            <a:r>
              <a:rPr lang="en-US" altLang="zh-CN" sz="1800" dirty="0">
                <a:cs typeface="Arial" panose="020B0604020202020204" pitchFamily="34" charset="0"/>
              </a:rPr>
              <a:t>select</a:t>
            </a:r>
            <a:r>
              <a:rPr lang="zh-CN" altLang="en-US" sz="1800" dirty="0">
                <a:cs typeface="Arial" panose="020B0604020202020204" pitchFamily="34" charset="0"/>
              </a:rPr>
              <a:t>语句的结果相似，我们可以用“</a:t>
            </a:r>
            <a:r>
              <a:rPr lang="en-US" altLang="zh-CN" sz="1800" dirty="0">
                <a:cs typeface="Arial" panose="020B0604020202020204" pitchFamily="34" charset="0"/>
              </a:rPr>
              <a:t>Union”</a:t>
            </a:r>
            <a:r>
              <a:rPr lang="zh-CN" altLang="en-US" sz="1800" dirty="0">
                <a:cs typeface="Arial" panose="020B0604020202020204" pitchFamily="34" charset="0"/>
              </a:rPr>
              <a:t>或“</a:t>
            </a:r>
            <a:r>
              <a:rPr lang="en-US" altLang="zh-CN" sz="1800" dirty="0">
                <a:cs typeface="Arial" panose="020B0604020202020204" pitchFamily="34" charset="0"/>
              </a:rPr>
              <a:t>Union All”</a:t>
            </a:r>
            <a:r>
              <a:rPr lang="zh-CN" altLang="en-US" sz="1800" dirty="0">
                <a:cs typeface="Arial" panose="020B0604020202020204" pitchFamily="34" charset="0"/>
              </a:rPr>
              <a:t>把这些</a:t>
            </a:r>
            <a:r>
              <a:rPr lang="en-US" altLang="zh-CN" sz="1800" dirty="0">
                <a:cs typeface="Arial" panose="020B0604020202020204" pitchFamily="34" charset="0"/>
              </a:rPr>
              <a:t>select</a:t>
            </a:r>
            <a:r>
              <a:rPr lang="zh-CN" altLang="en-US" sz="1800" dirty="0">
                <a:cs typeface="Arial" panose="020B0604020202020204" pitchFamily="34" charset="0"/>
              </a:rPr>
              <a:t>语句合并起来。“</a:t>
            </a:r>
            <a:r>
              <a:rPr lang="en-US" altLang="zh-CN" sz="1800" dirty="0">
                <a:cs typeface="Arial" panose="020B0604020202020204" pitchFamily="34" charset="0"/>
              </a:rPr>
              <a:t>Union”</a:t>
            </a:r>
            <a:r>
              <a:rPr lang="zh-CN" altLang="en-US" sz="1800" dirty="0">
                <a:cs typeface="Arial" panose="020B0604020202020204" pitchFamily="34" charset="0"/>
              </a:rPr>
              <a:t>和“</a:t>
            </a:r>
            <a:r>
              <a:rPr lang="en-US" altLang="zh-CN" sz="1800" dirty="0">
                <a:cs typeface="Arial" panose="020B0604020202020204" pitchFamily="34" charset="0"/>
              </a:rPr>
              <a:t>Union All”</a:t>
            </a:r>
            <a:r>
              <a:rPr lang="zh-CN" altLang="en-US" sz="1800" dirty="0">
                <a:cs typeface="Arial" panose="020B0604020202020204" pitchFamily="34" charset="0"/>
              </a:rPr>
              <a:t>的区别是：“</a:t>
            </a:r>
            <a:r>
              <a:rPr lang="en-US" altLang="zh-CN" sz="1800" dirty="0">
                <a:cs typeface="Arial" panose="020B0604020202020204" pitchFamily="34" charset="0"/>
              </a:rPr>
              <a:t>Union”</a:t>
            </a:r>
            <a:r>
              <a:rPr lang="zh-CN" altLang="en-US" sz="1800" dirty="0">
                <a:cs typeface="Arial" panose="020B0604020202020204" pitchFamily="34" charset="0"/>
              </a:rPr>
              <a:t>将去掉结果中的非第一次出现的值，而“</a:t>
            </a:r>
            <a:r>
              <a:rPr lang="en-US" altLang="zh-CN" sz="1800" dirty="0">
                <a:cs typeface="Arial" panose="020B0604020202020204" pitchFamily="34" charset="0"/>
              </a:rPr>
              <a:t>Union All”</a:t>
            </a:r>
            <a:r>
              <a:rPr lang="zh-CN" altLang="en-US" sz="1800" dirty="0">
                <a:cs typeface="Arial" panose="020B0604020202020204" pitchFamily="34" charset="0"/>
              </a:rPr>
              <a:t>将保留结果中的非第一次出现的值。</a:t>
            </a:r>
          </a:p>
        </p:txBody>
      </p:sp>
      <p:sp>
        <p:nvSpPr>
          <p:cNvPr id="146435" name="AutoShape 3"/>
          <p:cNvSpPr>
            <a:spLocks noChangeArrowheads="1"/>
          </p:cNvSpPr>
          <p:nvPr/>
        </p:nvSpPr>
        <p:spPr bwMode="black">
          <a:xfrm>
            <a:off x="4529138" y="2648620"/>
            <a:ext cx="3841750" cy="105727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a:t> select height from test_height1</a:t>
            </a:r>
          </a:p>
          <a:p>
            <a:pPr eaLnBrk="1" hangingPunct="1">
              <a:spcBef>
                <a:spcPct val="50000"/>
              </a:spcBef>
              <a:buClrTx/>
              <a:buFontTx/>
              <a:buNone/>
            </a:pPr>
            <a:r>
              <a:rPr lang="en-US" altLang="zh-CN" sz="1400"/>
              <a:t> UNION</a:t>
            </a:r>
          </a:p>
          <a:p>
            <a:pPr eaLnBrk="1" hangingPunct="1">
              <a:spcBef>
                <a:spcPct val="50000"/>
              </a:spcBef>
              <a:buClrTx/>
              <a:buFontTx/>
              <a:buNone/>
            </a:pPr>
            <a:r>
              <a:rPr lang="en-US" altLang="zh-CN" sz="1400"/>
              <a:t> select height from test_height2</a:t>
            </a:r>
          </a:p>
        </p:txBody>
      </p:sp>
      <p:sp>
        <p:nvSpPr>
          <p:cNvPr id="146436" name="AutoShape 4"/>
          <p:cNvSpPr>
            <a:spLocks noChangeArrowheads="1"/>
          </p:cNvSpPr>
          <p:nvPr/>
        </p:nvSpPr>
        <p:spPr bwMode="black">
          <a:xfrm>
            <a:off x="4568825" y="4899694"/>
            <a:ext cx="3638550" cy="1081088"/>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a:t>select height from test_height1</a:t>
            </a:r>
          </a:p>
          <a:p>
            <a:pPr eaLnBrk="1" hangingPunct="1">
              <a:spcBef>
                <a:spcPct val="50000"/>
              </a:spcBef>
              <a:buClrTx/>
              <a:buFontTx/>
              <a:buNone/>
            </a:pPr>
            <a:r>
              <a:rPr lang="en-US" altLang="zh-CN" sz="1400"/>
              <a:t>UNION ALL</a:t>
            </a:r>
          </a:p>
          <a:p>
            <a:pPr eaLnBrk="1" hangingPunct="1">
              <a:spcBef>
                <a:spcPct val="50000"/>
              </a:spcBef>
              <a:buClrTx/>
              <a:buFontTx/>
              <a:buNone/>
            </a:pPr>
            <a:r>
              <a:rPr lang="en-US" altLang="zh-CN" sz="1400"/>
              <a:t>select height from test_height2</a:t>
            </a:r>
          </a:p>
        </p:txBody>
      </p:sp>
      <p:sp>
        <p:nvSpPr>
          <p:cNvPr id="146439" name="AutoShape 7"/>
          <p:cNvSpPr>
            <a:spLocks noChangeArrowheads="1"/>
          </p:cNvSpPr>
          <p:nvPr/>
        </p:nvSpPr>
        <p:spPr bwMode="black">
          <a:xfrm>
            <a:off x="2085975" y="3428082"/>
            <a:ext cx="838200" cy="1231900"/>
          </a:xfrm>
          <a:prstGeom prst="roundRect">
            <a:avLst>
              <a:gd name="adj" fmla="val 16667"/>
            </a:avLst>
          </a:prstGeom>
          <a:noFill/>
          <a:ln w="9525">
            <a:solidFill>
              <a:srgbClr val="C7CDFD"/>
            </a:solidFill>
            <a:round/>
          </a:ln>
          <a:effectLst/>
        </p:spPr>
        <p:txBody>
          <a:bodyPr lIns="92075" tIns="46038" rIns="92075" bIns="0" anchor="ctr"/>
          <a:lstStyle/>
          <a:p>
            <a:pPr eaLnBrk="1" hangingPunct="1">
              <a:spcBef>
                <a:spcPct val="50000"/>
              </a:spcBef>
              <a:buClrTx/>
              <a:buFontTx/>
              <a:buNone/>
            </a:pPr>
            <a:r>
              <a:rPr lang="en-US" altLang="zh-CN" sz="1400"/>
              <a:t>1031</a:t>
            </a:r>
          </a:p>
          <a:p>
            <a:pPr eaLnBrk="1" hangingPunct="1">
              <a:spcBef>
                <a:spcPct val="50000"/>
              </a:spcBef>
              <a:buClrTx/>
              <a:buFontTx/>
              <a:buNone/>
            </a:pPr>
            <a:r>
              <a:rPr lang="en-US" altLang="zh-CN" sz="1400"/>
              <a:t>1031</a:t>
            </a:r>
          </a:p>
          <a:p>
            <a:pPr eaLnBrk="1" hangingPunct="1">
              <a:spcBef>
                <a:spcPct val="50000"/>
              </a:spcBef>
              <a:buClrTx/>
              <a:buFontTx/>
              <a:buNone/>
            </a:pPr>
            <a:r>
              <a:rPr lang="en-US" altLang="zh-CN" sz="1400"/>
              <a:t>1032</a:t>
            </a:r>
          </a:p>
          <a:p>
            <a:pPr eaLnBrk="1" hangingPunct="1">
              <a:spcBef>
                <a:spcPct val="50000"/>
              </a:spcBef>
              <a:buClrTx/>
              <a:buFontTx/>
              <a:buNone/>
            </a:pPr>
            <a:r>
              <a:rPr lang="en-US" altLang="zh-CN" sz="1400"/>
              <a:t>1033</a:t>
            </a:r>
          </a:p>
        </p:txBody>
      </p:sp>
      <p:sp>
        <p:nvSpPr>
          <p:cNvPr id="146443" name="AutoShape 11"/>
          <p:cNvSpPr>
            <a:spLocks noChangeArrowheads="1"/>
          </p:cNvSpPr>
          <p:nvPr/>
        </p:nvSpPr>
        <p:spPr bwMode="black">
          <a:xfrm>
            <a:off x="3238500" y="3423319"/>
            <a:ext cx="838200" cy="1231900"/>
          </a:xfrm>
          <a:prstGeom prst="roundRect">
            <a:avLst>
              <a:gd name="adj" fmla="val 16667"/>
            </a:avLst>
          </a:prstGeom>
          <a:noFill/>
          <a:ln w="9525">
            <a:solidFill>
              <a:srgbClr val="C7CDFD"/>
            </a:solidFill>
            <a:round/>
          </a:ln>
          <a:effectLst/>
        </p:spPr>
        <p:txBody>
          <a:bodyPr lIns="92075" tIns="46038" rIns="92075" bIns="0" anchor="ctr"/>
          <a:lstStyle/>
          <a:p>
            <a:pPr eaLnBrk="1" hangingPunct="1">
              <a:spcBef>
                <a:spcPct val="50000"/>
              </a:spcBef>
              <a:buClrTx/>
              <a:buFontTx/>
              <a:buNone/>
            </a:pPr>
            <a:r>
              <a:rPr lang="en-US" altLang="zh-CN" sz="1400"/>
              <a:t>1032</a:t>
            </a:r>
          </a:p>
          <a:p>
            <a:pPr eaLnBrk="1" hangingPunct="1">
              <a:spcBef>
                <a:spcPct val="50000"/>
              </a:spcBef>
              <a:buClrTx/>
              <a:buFontTx/>
              <a:buNone/>
            </a:pPr>
            <a:r>
              <a:rPr lang="en-US" altLang="zh-CN" sz="1400"/>
              <a:t>1033</a:t>
            </a:r>
          </a:p>
          <a:p>
            <a:pPr eaLnBrk="1" hangingPunct="1">
              <a:spcBef>
                <a:spcPct val="50000"/>
              </a:spcBef>
              <a:buClrTx/>
              <a:buFontTx/>
              <a:buNone/>
            </a:pPr>
            <a:r>
              <a:rPr lang="en-US" altLang="zh-CN" sz="1400"/>
              <a:t>1034</a:t>
            </a:r>
          </a:p>
          <a:p>
            <a:pPr eaLnBrk="1" hangingPunct="1">
              <a:spcBef>
                <a:spcPct val="50000"/>
              </a:spcBef>
              <a:buClrTx/>
              <a:buFontTx/>
              <a:buNone/>
            </a:pPr>
            <a:r>
              <a:rPr lang="en-US" altLang="zh-CN" sz="1400"/>
              <a:t>1034</a:t>
            </a:r>
          </a:p>
        </p:txBody>
      </p:sp>
      <p:sp>
        <p:nvSpPr>
          <p:cNvPr id="146444" name="Text Box 12"/>
          <p:cNvSpPr txBox="1">
            <a:spLocks noChangeArrowheads="1"/>
          </p:cNvSpPr>
          <p:nvPr/>
        </p:nvSpPr>
        <p:spPr bwMode="auto">
          <a:xfrm>
            <a:off x="2163764" y="3102645"/>
            <a:ext cx="833437" cy="308419"/>
          </a:xfrm>
          <a:prstGeom prst="rect">
            <a:avLst/>
          </a:prstGeom>
          <a:noFill/>
          <a:ln>
            <a:noFill/>
          </a:ln>
          <a:effectLst/>
        </p:spPr>
        <p:txBody>
          <a:bodyPr lIns="92075" tIns="46038" rIns="92075" bIns="46038">
            <a:spAutoFit/>
          </a:bodyPr>
          <a:lstStyle>
            <a:lvl1pPr marL="228600" indent="-228600">
              <a:spcBef>
                <a:spcPct val="50000"/>
              </a:spcBef>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altLang="zh-CN" b="0">
                <a:cs typeface="宋体" panose="02010600030101010101" pitchFamily="2" charset="-122"/>
              </a:rPr>
              <a:t>height1</a:t>
            </a:r>
          </a:p>
        </p:txBody>
      </p:sp>
      <p:sp>
        <p:nvSpPr>
          <p:cNvPr id="146445" name="Text Box 13"/>
          <p:cNvSpPr txBox="1">
            <a:spLocks noChangeArrowheads="1"/>
          </p:cNvSpPr>
          <p:nvPr/>
        </p:nvSpPr>
        <p:spPr bwMode="auto">
          <a:xfrm>
            <a:off x="3259138" y="3112170"/>
            <a:ext cx="831850" cy="308419"/>
          </a:xfrm>
          <a:prstGeom prst="rect">
            <a:avLst/>
          </a:prstGeom>
          <a:noFill/>
          <a:ln>
            <a:noFill/>
          </a:ln>
          <a:effectLst/>
        </p:spPr>
        <p:txBody>
          <a:bodyPr lIns="92075" tIns="46038" rIns="92075" bIns="46038">
            <a:spAutoFit/>
          </a:bodyPr>
          <a:lstStyle>
            <a:lvl1pPr marL="228600" indent="-228600">
              <a:spcBef>
                <a:spcPct val="50000"/>
              </a:spcBef>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50000"/>
              </a:spcBef>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altLang="zh-CN" b="0">
                <a:cs typeface="宋体" panose="02010600030101010101" pitchFamily="2" charset="-122"/>
              </a:rPr>
              <a:t>height2</a:t>
            </a:r>
          </a:p>
        </p:txBody>
      </p:sp>
      <p:sp>
        <p:nvSpPr>
          <p:cNvPr id="146446" name="AutoShape 14"/>
          <p:cNvSpPr>
            <a:spLocks noChangeArrowheads="1"/>
          </p:cNvSpPr>
          <p:nvPr/>
        </p:nvSpPr>
        <p:spPr bwMode="black">
          <a:xfrm>
            <a:off x="9007475" y="2624807"/>
            <a:ext cx="838200" cy="1231900"/>
          </a:xfrm>
          <a:prstGeom prst="roundRect">
            <a:avLst>
              <a:gd name="adj" fmla="val 16667"/>
            </a:avLst>
          </a:prstGeom>
          <a:noFill/>
          <a:ln w="9525">
            <a:solidFill>
              <a:srgbClr val="C7CDFD"/>
            </a:solidFill>
            <a:round/>
          </a:ln>
          <a:effectLst/>
        </p:spPr>
        <p:txBody>
          <a:bodyPr lIns="92075" tIns="46038" rIns="92075" bIns="0" anchor="ctr"/>
          <a:lstStyle/>
          <a:p>
            <a:r>
              <a:rPr lang="en-US" altLang="zh-CN" sz="1400"/>
              <a:t>1031    1032    1033    1034</a:t>
            </a:r>
          </a:p>
        </p:txBody>
      </p:sp>
      <p:sp>
        <p:nvSpPr>
          <p:cNvPr id="146447" name="AutoShape 15"/>
          <p:cNvSpPr>
            <a:spLocks noChangeArrowheads="1"/>
          </p:cNvSpPr>
          <p:nvPr/>
        </p:nvSpPr>
        <p:spPr bwMode="black">
          <a:xfrm>
            <a:off x="9024938" y="4123208"/>
            <a:ext cx="838200" cy="1970088"/>
          </a:xfrm>
          <a:prstGeom prst="roundRect">
            <a:avLst>
              <a:gd name="adj" fmla="val 16667"/>
            </a:avLst>
          </a:prstGeom>
          <a:noFill/>
          <a:ln w="9525">
            <a:solidFill>
              <a:srgbClr val="C7CDFD"/>
            </a:solidFill>
            <a:round/>
          </a:ln>
          <a:effectLst/>
        </p:spPr>
        <p:txBody>
          <a:bodyPr lIns="92075" tIns="46038" rIns="92075" bIns="0" anchor="ctr"/>
          <a:lstStyle/>
          <a:p>
            <a:r>
              <a:rPr lang="en-US" altLang="zh-CN" sz="1400" dirty="0"/>
              <a:t>1031    1031    1032    1033   1032    1033   1034   1034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zh-CN" altLang="en-US" dirty="0">
                <a:cs typeface="Arial" panose="020B0604020202020204" pitchFamily="34" charset="0"/>
              </a:rPr>
              <a:t>子查询</a:t>
            </a:r>
          </a:p>
        </p:txBody>
      </p:sp>
      <p:sp>
        <p:nvSpPr>
          <p:cNvPr id="152579" name="Rectangle 3"/>
          <p:cNvSpPr>
            <a:spLocks noGrp="1" noChangeArrowheads="1"/>
          </p:cNvSpPr>
          <p:nvPr>
            <p:ph type="body" sz="quarter" idx="10"/>
          </p:nvPr>
        </p:nvSpPr>
        <p:spPr/>
        <p:txBody>
          <a:bodyPr/>
          <a:lstStyle/>
          <a:p>
            <a:r>
              <a:rPr lang="zh-CN" altLang="en-US" sz="2000" dirty="0">
                <a:cs typeface="Arial" panose="020B0604020202020204" pitchFamily="34" charset="0"/>
              </a:rPr>
              <a:t>子查询</a:t>
            </a:r>
          </a:p>
          <a:p>
            <a:pPr lvl="1">
              <a:lnSpc>
                <a:spcPct val="125000"/>
              </a:lnSpc>
            </a:pPr>
            <a:r>
              <a:rPr lang="zh-CN" altLang="en-US" sz="1800" dirty="0">
                <a:cs typeface="Arial" panose="020B0604020202020204" pitchFamily="34" charset="0"/>
              </a:rPr>
              <a:t>相关子查询</a:t>
            </a:r>
            <a:r>
              <a:rPr lang="en-US" altLang="zh-CN" sz="1800" dirty="0">
                <a:cs typeface="Arial" panose="020B0604020202020204" pitchFamily="34" charset="0"/>
              </a:rPr>
              <a:t>(correlated </a:t>
            </a:r>
            <a:r>
              <a:rPr lang="en-US" altLang="zh-CN" sz="1800" dirty="0" err="1">
                <a:cs typeface="Arial" panose="020B0604020202020204" pitchFamily="34" charset="0"/>
              </a:rPr>
              <a:t>subquery</a:t>
            </a:r>
            <a:r>
              <a:rPr lang="en-US" altLang="zh-CN" sz="1800" dirty="0">
                <a:cs typeface="Arial" panose="020B0604020202020204" pitchFamily="34" charset="0"/>
              </a:rPr>
              <a:t>)</a:t>
            </a:r>
            <a:r>
              <a:rPr lang="zh-CN" altLang="en-US" sz="1800" dirty="0">
                <a:cs typeface="Arial" panose="020B0604020202020204" pitchFamily="34" charset="0"/>
              </a:rPr>
              <a:t>和不相关子查询</a:t>
            </a:r>
            <a:r>
              <a:rPr lang="en-US" altLang="zh-CN" sz="1800" dirty="0">
                <a:cs typeface="Arial" panose="020B0604020202020204" pitchFamily="34" charset="0"/>
              </a:rPr>
              <a:t>(non-correlated </a:t>
            </a:r>
            <a:r>
              <a:rPr lang="en-US" altLang="zh-CN" sz="1800" dirty="0" err="1">
                <a:cs typeface="Arial" panose="020B0604020202020204" pitchFamily="34" charset="0"/>
              </a:rPr>
              <a:t>subquery</a:t>
            </a:r>
            <a:r>
              <a:rPr lang="en-US" altLang="zh-CN" sz="1800" dirty="0">
                <a:cs typeface="Arial" panose="020B0604020202020204" pitchFamily="34" charset="0"/>
              </a:rPr>
              <a:t>)</a:t>
            </a:r>
            <a:r>
              <a:rPr lang="zh-CN" altLang="en-US" sz="1800" dirty="0">
                <a:cs typeface="Arial" panose="020B0604020202020204" pitchFamily="34" charset="0"/>
              </a:rPr>
              <a:t>。</a:t>
            </a:r>
          </a:p>
          <a:p>
            <a:pPr lvl="1">
              <a:lnSpc>
                <a:spcPct val="125000"/>
              </a:lnSpc>
            </a:pPr>
            <a:r>
              <a:rPr lang="zh-CN" altLang="en-US" sz="1800" dirty="0">
                <a:cs typeface="Arial" panose="020B0604020202020204" pitchFamily="34" charset="0"/>
              </a:rPr>
              <a:t>在相关子查询中，子查询中涉及到父查询的数据列；</a:t>
            </a:r>
          </a:p>
          <a:p>
            <a:pPr lvl="1">
              <a:lnSpc>
                <a:spcPct val="125000"/>
              </a:lnSpc>
            </a:pPr>
            <a:r>
              <a:rPr lang="zh-CN" altLang="en-US" sz="1800" dirty="0">
                <a:cs typeface="Arial" panose="020B0604020202020204" pitchFamily="34" charset="0"/>
              </a:rPr>
              <a:t>在不相关子查询中，子查询中不涉及到父查询的数据列。</a:t>
            </a:r>
            <a:endParaRPr lang="en-US" altLang="zh-CN" sz="1800" dirty="0">
              <a:cs typeface="Arial" panose="020B0604020202020204" pitchFamily="34" charset="0"/>
            </a:endParaRPr>
          </a:p>
        </p:txBody>
      </p:sp>
      <p:sp>
        <p:nvSpPr>
          <p:cNvPr id="152580" name="AutoShape 4"/>
          <p:cNvSpPr>
            <a:spLocks noChangeArrowheads="1"/>
          </p:cNvSpPr>
          <p:nvPr/>
        </p:nvSpPr>
        <p:spPr bwMode="black">
          <a:xfrm>
            <a:off x="2037530" y="5015506"/>
            <a:ext cx="7362825" cy="89090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endParaRPr lang="en-US" altLang="zh-CN" sz="1400" dirty="0"/>
          </a:p>
          <a:p>
            <a:pPr eaLnBrk="1" hangingPunct="1">
              <a:spcBef>
                <a:spcPct val="50000"/>
              </a:spcBef>
              <a:buClrTx/>
              <a:buFontTx/>
              <a:buNone/>
            </a:pPr>
            <a:r>
              <a:rPr lang="en-US" altLang="zh-CN" sz="1400" dirty="0"/>
              <a:t>SELECT * from student</a:t>
            </a:r>
          </a:p>
          <a:p>
            <a:pPr eaLnBrk="1" hangingPunct="1">
              <a:spcBef>
                <a:spcPct val="50000"/>
              </a:spcBef>
              <a:buClrTx/>
              <a:buFontTx/>
              <a:buNone/>
            </a:pPr>
            <a:r>
              <a:rPr lang="en-US" altLang="zh-CN" sz="1400" dirty="0"/>
              <a:t>WHERE </a:t>
            </a:r>
            <a:r>
              <a:rPr lang="en-US" altLang="zh-CN" sz="1400" dirty="0" err="1"/>
              <a:t>Sno</a:t>
            </a:r>
            <a:r>
              <a:rPr lang="en-US" altLang="zh-CN" sz="1400" dirty="0"/>
              <a:t> = ( SELECT first 1 </a:t>
            </a:r>
            <a:r>
              <a:rPr lang="en-US" altLang="zh-CN" sz="1400" dirty="0" err="1"/>
              <a:t>Sno</a:t>
            </a:r>
            <a:r>
              <a:rPr lang="en-US" altLang="zh-CN" sz="1400" dirty="0"/>
              <a:t> FROM </a:t>
            </a:r>
            <a:r>
              <a:rPr lang="en-US" altLang="zh-CN" sz="1400" dirty="0" err="1"/>
              <a:t>sc</a:t>
            </a:r>
            <a:r>
              <a:rPr lang="en-US" altLang="zh-CN" sz="1400" dirty="0"/>
              <a:t> order by  </a:t>
            </a:r>
            <a:r>
              <a:rPr lang="en-US" altLang="zh-CN" sz="1400" dirty="0" err="1"/>
              <a:t>Cgrade</a:t>
            </a:r>
            <a:r>
              <a:rPr lang="en-US" altLang="zh-CN" sz="1400" dirty="0"/>
              <a:t> </a:t>
            </a:r>
            <a:r>
              <a:rPr lang="en-US" altLang="zh-CN" sz="1400" dirty="0" err="1"/>
              <a:t>desc</a:t>
            </a:r>
            <a:r>
              <a:rPr lang="en-US" altLang="zh-CN" sz="1400" dirty="0"/>
              <a:t>);</a:t>
            </a:r>
          </a:p>
          <a:p>
            <a:pPr eaLnBrk="1" hangingPunct="1">
              <a:spcBef>
                <a:spcPct val="50000"/>
              </a:spcBef>
              <a:buClrTx/>
              <a:buFontTx/>
              <a:buNone/>
            </a:pPr>
            <a:r>
              <a:rPr lang="en-US" altLang="zh-CN" sz="1400" dirty="0"/>
              <a:t> </a:t>
            </a:r>
          </a:p>
        </p:txBody>
      </p:sp>
      <p:sp>
        <p:nvSpPr>
          <p:cNvPr id="152581" name="AutoShape 5"/>
          <p:cNvSpPr>
            <a:spLocks noChangeArrowheads="1"/>
          </p:cNvSpPr>
          <p:nvPr/>
        </p:nvSpPr>
        <p:spPr bwMode="black">
          <a:xfrm>
            <a:off x="2037530" y="3407304"/>
            <a:ext cx="7299325" cy="1008062"/>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SELECT * FROM student </a:t>
            </a:r>
          </a:p>
          <a:p>
            <a:pPr eaLnBrk="1" hangingPunct="1">
              <a:spcBef>
                <a:spcPct val="50000"/>
              </a:spcBef>
              <a:buClrTx/>
              <a:buFontTx/>
              <a:buNone/>
            </a:pPr>
            <a:r>
              <a:rPr lang="en-US" altLang="zh-CN" sz="1400" dirty="0"/>
              <a:t>WHERE EXISTS (SELECT * FROM </a:t>
            </a:r>
            <a:r>
              <a:rPr lang="en-US" altLang="zh-CN" sz="1400" dirty="0" err="1"/>
              <a:t>sc</a:t>
            </a:r>
            <a:endParaRPr lang="en-US" altLang="zh-CN" sz="1400" dirty="0"/>
          </a:p>
          <a:p>
            <a:pPr eaLnBrk="1" hangingPunct="1">
              <a:spcBef>
                <a:spcPct val="50000"/>
              </a:spcBef>
              <a:buClrTx/>
              <a:buFontTx/>
              <a:buNone/>
            </a:pPr>
            <a:r>
              <a:rPr lang="en-US" altLang="zh-CN" sz="1400" dirty="0"/>
              <a:t>                             WHERE </a:t>
            </a:r>
            <a:r>
              <a:rPr lang="en-US" altLang="zh-CN" sz="1400" dirty="0" err="1"/>
              <a:t>sc.Sno</a:t>
            </a:r>
            <a:r>
              <a:rPr lang="en-US" altLang="zh-CN" sz="1400" dirty="0"/>
              <a:t>= </a:t>
            </a:r>
            <a:r>
              <a:rPr lang="en-US" altLang="zh-CN" sz="1400" dirty="0" err="1">
                <a:sym typeface="+mn-ea"/>
              </a:rPr>
              <a:t>student</a:t>
            </a:r>
            <a:r>
              <a:rPr lang="en-US" altLang="zh-CN" sz="1400" dirty="0" err="1"/>
              <a:t>.Sno</a:t>
            </a:r>
            <a:r>
              <a:rPr lang="en-US" altLang="zh-CN" sz="1400" dirty="0"/>
              <a:t>)</a:t>
            </a:r>
          </a:p>
        </p:txBody>
      </p:sp>
      <p:sp>
        <p:nvSpPr>
          <p:cNvPr id="152582" name="Text Box 6"/>
          <p:cNvSpPr txBox="1">
            <a:spLocks noChangeArrowheads="1"/>
          </p:cNvSpPr>
          <p:nvPr/>
        </p:nvSpPr>
        <p:spPr bwMode="black">
          <a:xfrm>
            <a:off x="1362241" y="2959099"/>
            <a:ext cx="1827423" cy="339196"/>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zh-CN" altLang="en-US" sz="1600" dirty="0">
                <a:latin typeface="微软雅黑" panose="020B0503020204020204" pitchFamily="34" charset="-122"/>
                <a:ea typeface="微软雅黑" panose="020B0503020204020204" pitchFamily="34" charset="-122"/>
              </a:rPr>
              <a:t>相关子查询示例：</a:t>
            </a:r>
          </a:p>
        </p:txBody>
      </p:sp>
      <p:sp>
        <p:nvSpPr>
          <p:cNvPr id="152583" name="Text Box 7"/>
          <p:cNvSpPr txBox="1">
            <a:spLocks noChangeArrowheads="1"/>
          </p:cNvSpPr>
          <p:nvPr/>
        </p:nvSpPr>
        <p:spPr bwMode="black">
          <a:xfrm>
            <a:off x="1324141" y="4571999"/>
            <a:ext cx="2032608" cy="339196"/>
          </a:xfrm>
          <a:prstGeom prst="rect">
            <a:avLst/>
          </a:prstGeom>
          <a:noFill/>
          <a:ln>
            <a:noFill/>
          </a:ln>
          <a:effectLst/>
        </p:spPr>
        <p:txBody>
          <a:bodyPr wrap="none" lIns="92075" tIns="46038" rIns="92075" bIns="46038">
            <a:spAutoFit/>
          </a:bodyPr>
          <a:lstStyle/>
          <a:p>
            <a:pPr>
              <a:spcBef>
                <a:spcPct val="50000"/>
              </a:spcBef>
            </a:pPr>
            <a:r>
              <a:rPr lang="zh-CN" altLang="en-US" sz="1600" dirty="0">
                <a:latin typeface="微软雅黑" panose="020B0503020204020204" pitchFamily="34" charset="-122"/>
                <a:ea typeface="微软雅黑" panose="020B0503020204020204" pitchFamily="34" charset="-122"/>
              </a:rPr>
              <a:t>不相关子查询示例：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dirty="0">
                <a:cs typeface="Arial" panose="020B0604020202020204" pitchFamily="34" charset="0"/>
              </a:rPr>
              <a:t>数据类型</a:t>
            </a:r>
          </a:p>
        </p:txBody>
      </p:sp>
      <p:sp>
        <p:nvSpPr>
          <p:cNvPr id="2" name="Rectangle 3"/>
          <p:cNvSpPr>
            <a:spLocks noChangeArrowheads="1"/>
          </p:cNvSpPr>
          <p:nvPr/>
        </p:nvSpPr>
        <p:spPr bwMode="auto">
          <a:xfrm>
            <a:off x="3318860" y="2551551"/>
            <a:ext cx="2006600" cy="341312"/>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zh-CN" altLang="en-US" sz="1400" dirty="0" err="1"/>
              <a:t>扩展数据类型</a:t>
            </a:r>
            <a:endParaRPr lang="en-US" altLang="zh-CN" sz="1400" dirty="0"/>
          </a:p>
        </p:txBody>
      </p:sp>
      <p:sp>
        <p:nvSpPr>
          <p:cNvPr id="3" name="Rectangle 4"/>
          <p:cNvSpPr>
            <a:spLocks noChangeArrowheads="1"/>
          </p:cNvSpPr>
          <p:nvPr/>
        </p:nvSpPr>
        <p:spPr bwMode="auto">
          <a:xfrm>
            <a:off x="2099661" y="3235764"/>
            <a:ext cx="2024063" cy="341313"/>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zh-CN" altLang="en-US" sz="1400"/>
              <a:t>复杂数据类型</a:t>
            </a:r>
          </a:p>
        </p:txBody>
      </p:sp>
      <p:sp>
        <p:nvSpPr>
          <p:cNvPr id="4" name="Rectangle 5"/>
          <p:cNvSpPr>
            <a:spLocks noChangeArrowheads="1"/>
          </p:cNvSpPr>
          <p:nvPr/>
        </p:nvSpPr>
        <p:spPr bwMode="auto">
          <a:xfrm>
            <a:off x="5233385" y="3283389"/>
            <a:ext cx="240030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zh-CN" altLang="en-US" sz="1400"/>
              <a:t>用户自定义数据类型</a:t>
            </a:r>
          </a:p>
        </p:txBody>
      </p:sp>
      <p:sp>
        <p:nvSpPr>
          <p:cNvPr id="5" name="Line 6"/>
          <p:cNvSpPr>
            <a:spLocks noChangeShapeType="1"/>
          </p:cNvSpPr>
          <p:nvPr/>
        </p:nvSpPr>
        <p:spPr bwMode="auto">
          <a:xfrm flipV="1">
            <a:off x="3029935" y="3088127"/>
            <a:ext cx="3335338" cy="1587"/>
          </a:xfrm>
          <a:prstGeom prst="line">
            <a:avLst/>
          </a:prstGeom>
          <a:noFill/>
          <a:ln w="19050">
            <a:solidFill>
              <a:schemeClr val="tx1"/>
            </a:solidFill>
            <a:round/>
          </a:ln>
          <a:effectLst/>
        </p:spPr>
        <p:txBody>
          <a:bodyPr/>
          <a:lstStyle/>
          <a:p>
            <a:endParaRPr lang="zh-CN" altLang="en-US"/>
          </a:p>
        </p:txBody>
      </p:sp>
      <p:sp>
        <p:nvSpPr>
          <p:cNvPr id="6" name="Rectangle 7"/>
          <p:cNvSpPr>
            <a:spLocks noChangeArrowheads="1"/>
          </p:cNvSpPr>
          <p:nvPr/>
        </p:nvSpPr>
        <p:spPr bwMode="auto">
          <a:xfrm>
            <a:off x="5161948" y="3918389"/>
            <a:ext cx="9842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Distinct</a:t>
            </a:r>
          </a:p>
        </p:txBody>
      </p:sp>
      <p:sp>
        <p:nvSpPr>
          <p:cNvPr id="7" name="Rectangle 8"/>
          <p:cNvSpPr>
            <a:spLocks noChangeArrowheads="1"/>
          </p:cNvSpPr>
          <p:nvPr/>
        </p:nvSpPr>
        <p:spPr bwMode="auto">
          <a:xfrm>
            <a:off x="6528785" y="3918389"/>
            <a:ext cx="1093788"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Opaque</a:t>
            </a:r>
          </a:p>
        </p:txBody>
      </p:sp>
      <p:sp>
        <p:nvSpPr>
          <p:cNvPr id="8" name="Line 9"/>
          <p:cNvSpPr>
            <a:spLocks noChangeShapeType="1"/>
          </p:cNvSpPr>
          <p:nvPr/>
        </p:nvSpPr>
        <p:spPr bwMode="auto">
          <a:xfrm>
            <a:off x="6255735" y="3527863"/>
            <a:ext cx="1588" cy="146050"/>
          </a:xfrm>
          <a:prstGeom prst="line">
            <a:avLst/>
          </a:prstGeom>
          <a:noFill/>
          <a:ln w="19050">
            <a:solidFill>
              <a:schemeClr val="tx1"/>
            </a:solidFill>
            <a:round/>
          </a:ln>
          <a:effectLst/>
        </p:spPr>
        <p:txBody>
          <a:bodyPr/>
          <a:lstStyle/>
          <a:p>
            <a:endParaRPr lang="zh-CN" altLang="en-US"/>
          </a:p>
        </p:txBody>
      </p:sp>
      <p:sp>
        <p:nvSpPr>
          <p:cNvPr id="9" name="Line 10"/>
          <p:cNvSpPr>
            <a:spLocks noChangeShapeType="1"/>
          </p:cNvSpPr>
          <p:nvPr/>
        </p:nvSpPr>
        <p:spPr bwMode="auto">
          <a:xfrm>
            <a:off x="5654073" y="3673913"/>
            <a:ext cx="1422400" cy="1588"/>
          </a:xfrm>
          <a:prstGeom prst="line">
            <a:avLst/>
          </a:prstGeom>
          <a:noFill/>
          <a:ln w="19050">
            <a:solidFill>
              <a:schemeClr val="tx1"/>
            </a:solidFill>
            <a:round/>
          </a:ln>
          <a:effectLst/>
        </p:spPr>
        <p:txBody>
          <a:bodyPr/>
          <a:lstStyle/>
          <a:p>
            <a:endParaRPr lang="zh-CN" altLang="en-US"/>
          </a:p>
        </p:txBody>
      </p:sp>
      <p:sp>
        <p:nvSpPr>
          <p:cNvPr id="10" name="Line 11"/>
          <p:cNvSpPr>
            <a:spLocks noChangeShapeType="1"/>
          </p:cNvSpPr>
          <p:nvPr/>
        </p:nvSpPr>
        <p:spPr bwMode="auto">
          <a:xfrm>
            <a:off x="5654074" y="3673914"/>
            <a:ext cx="1587" cy="244475"/>
          </a:xfrm>
          <a:prstGeom prst="line">
            <a:avLst/>
          </a:prstGeom>
          <a:noFill/>
          <a:ln w="19050">
            <a:solidFill>
              <a:schemeClr val="tx1"/>
            </a:solidFill>
            <a:round/>
          </a:ln>
          <a:effectLst/>
        </p:spPr>
        <p:txBody>
          <a:bodyPr/>
          <a:lstStyle/>
          <a:p>
            <a:endParaRPr lang="zh-CN" altLang="en-US"/>
          </a:p>
        </p:txBody>
      </p:sp>
      <p:sp>
        <p:nvSpPr>
          <p:cNvPr id="11" name="Line 12"/>
          <p:cNvSpPr>
            <a:spLocks noChangeShapeType="1"/>
          </p:cNvSpPr>
          <p:nvPr/>
        </p:nvSpPr>
        <p:spPr bwMode="auto">
          <a:xfrm>
            <a:off x="7076473" y="3673914"/>
            <a:ext cx="0" cy="244475"/>
          </a:xfrm>
          <a:prstGeom prst="line">
            <a:avLst/>
          </a:prstGeom>
          <a:noFill/>
          <a:ln w="19050">
            <a:solidFill>
              <a:schemeClr val="tx1"/>
            </a:solidFill>
            <a:round/>
          </a:ln>
          <a:effectLst/>
        </p:spPr>
        <p:txBody>
          <a:bodyPr/>
          <a:lstStyle/>
          <a:p>
            <a:endParaRPr lang="zh-CN" altLang="en-US"/>
          </a:p>
        </p:txBody>
      </p:sp>
      <p:sp>
        <p:nvSpPr>
          <p:cNvPr id="12" name="Rectangle 13"/>
          <p:cNvSpPr>
            <a:spLocks noChangeArrowheads="1"/>
          </p:cNvSpPr>
          <p:nvPr/>
        </p:nvSpPr>
        <p:spPr bwMode="auto">
          <a:xfrm>
            <a:off x="3356960" y="3967602"/>
            <a:ext cx="10731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Row Types</a:t>
            </a:r>
          </a:p>
        </p:txBody>
      </p:sp>
      <p:sp>
        <p:nvSpPr>
          <p:cNvPr id="13" name="Rectangle 14"/>
          <p:cNvSpPr>
            <a:spLocks noChangeArrowheads="1"/>
          </p:cNvSpPr>
          <p:nvPr/>
        </p:nvSpPr>
        <p:spPr bwMode="auto">
          <a:xfrm>
            <a:off x="1936148" y="3967602"/>
            <a:ext cx="9842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Collection</a:t>
            </a:r>
          </a:p>
        </p:txBody>
      </p:sp>
      <p:sp>
        <p:nvSpPr>
          <p:cNvPr id="14" name="Line 15"/>
          <p:cNvSpPr>
            <a:spLocks noChangeShapeType="1"/>
          </p:cNvSpPr>
          <p:nvPr/>
        </p:nvSpPr>
        <p:spPr bwMode="auto">
          <a:xfrm>
            <a:off x="2428273" y="3723127"/>
            <a:ext cx="1420812" cy="1587"/>
          </a:xfrm>
          <a:prstGeom prst="line">
            <a:avLst/>
          </a:prstGeom>
          <a:noFill/>
          <a:ln w="19050">
            <a:solidFill>
              <a:schemeClr val="tx1"/>
            </a:solidFill>
            <a:round/>
          </a:ln>
          <a:effectLst/>
        </p:spPr>
        <p:txBody>
          <a:bodyPr/>
          <a:lstStyle/>
          <a:p>
            <a:endParaRPr lang="zh-CN" altLang="en-US"/>
          </a:p>
        </p:txBody>
      </p:sp>
      <p:sp>
        <p:nvSpPr>
          <p:cNvPr id="15" name="Line 16"/>
          <p:cNvSpPr>
            <a:spLocks noChangeShapeType="1"/>
          </p:cNvSpPr>
          <p:nvPr/>
        </p:nvSpPr>
        <p:spPr bwMode="auto">
          <a:xfrm>
            <a:off x="3029935" y="3577076"/>
            <a:ext cx="0" cy="146050"/>
          </a:xfrm>
          <a:prstGeom prst="line">
            <a:avLst/>
          </a:prstGeom>
          <a:noFill/>
          <a:ln w="19050">
            <a:solidFill>
              <a:schemeClr val="tx1"/>
            </a:solidFill>
            <a:round/>
          </a:ln>
          <a:effectLst/>
        </p:spPr>
        <p:txBody>
          <a:bodyPr/>
          <a:lstStyle/>
          <a:p>
            <a:endParaRPr lang="zh-CN" altLang="en-US"/>
          </a:p>
        </p:txBody>
      </p:sp>
      <p:sp>
        <p:nvSpPr>
          <p:cNvPr id="16" name="Line 17"/>
          <p:cNvSpPr>
            <a:spLocks noChangeShapeType="1"/>
          </p:cNvSpPr>
          <p:nvPr/>
        </p:nvSpPr>
        <p:spPr bwMode="auto">
          <a:xfrm>
            <a:off x="3849085" y="3723127"/>
            <a:ext cx="1588" cy="244475"/>
          </a:xfrm>
          <a:prstGeom prst="line">
            <a:avLst/>
          </a:prstGeom>
          <a:noFill/>
          <a:ln w="19050">
            <a:solidFill>
              <a:schemeClr val="tx1"/>
            </a:solidFill>
            <a:round/>
          </a:ln>
          <a:effectLst/>
        </p:spPr>
        <p:txBody>
          <a:bodyPr/>
          <a:lstStyle/>
          <a:p>
            <a:endParaRPr lang="zh-CN" altLang="en-US"/>
          </a:p>
        </p:txBody>
      </p:sp>
      <p:sp>
        <p:nvSpPr>
          <p:cNvPr id="17" name="Line 18"/>
          <p:cNvSpPr>
            <a:spLocks noChangeShapeType="1"/>
          </p:cNvSpPr>
          <p:nvPr/>
        </p:nvSpPr>
        <p:spPr bwMode="auto">
          <a:xfrm>
            <a:off x="2428274" y="3723127"/>
            <a:ext cx="1587" cy="244475"/>
          </a:xfrm>
          <a:prstGeom prst="line">
            <a:avLst/>
          </a:prstGeom>
          <a:noFill/>
          <a:ln w="19050">
            <a:solidFill>
              <a:schemeClr val="tx1"/>
            </a:solidFill>
            <a:round/>
          </a:ln>
          <a:effectLst/>
        </p:spPr>
        <p:txBody>
          <a:bodyPr/>
          <a:lstStyle/>
          <a:p>
            <a:endParaRPr lang="zh-CN" altLang="en-US"/>
          </a:p>
        </p:txBody>
      </p:sp>
      <p:sp>
        <p:nvSpPr>
          <p:cNvPr id="18" name="Rectangle 19"/>
          <p:cNvSpPr>
            <a:spLocks noChangeArrowheads="1"/>
          </p:cNvSpPr>
          <p:nvPr/>
        </p:nvSpPr>
        <p:spPr bwMode="auto">
          <a:xfrm>
            <a:off x="4068160" y="5089964"/>
            <a:ext cx="9842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List</a:t>
            </a:r>
          </a:p>
        </p:txBody>
      </p:sp>
      <p:sp>
        <p:nvSpPr>
          <p:cNvPr id="19" name="Rectangle 20"/>
          <p:cNvSpPr>
            <a:spLocks noChangeArrowheads="1"/>
          </p:cNvSpPr>
          <p:nvPr/>
        </p:nvSpPr>
        <p:spPr bwMode="auto">
          <a:xfrm>
            <a:off x="1826610" y="5089964"/>
            <a:ext cx="9842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SET</a:t>
            </a:r>
          </a:p>
        </p:txBody>
      </p:sp>
      <p:sp>
        <p:nvSpPr>
          <p:cNvPr id="20" name="Rectangle 21"/>
          <p:cNvSpPr>
            <a:spLocks noChangeArrowheads="1"/>
          </p:cNvSpPr>
          <p:nvPr/>
        </p:nvSpPr>
        <p:spPr bwMode="auto">
          <a:xfrm>
            <a:off x="2974373" y="5089964"/>
            <a:ext cx="984250" cy="2444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a:t>Multi-Set</a:t>
            </a:r>
          </a:p>
        </p:txBody>
      </p:sp>
      <p:sp>
        <p:nvSpPr>
          <p:cNvPr id="21" name="Line 22"/>
          <p:cNvSpPr>
            <a:spLocks noChangeShapeType="1"/>
          </p:cNvSpPr>
          <p:nvPr/>
        </p:nvSpPr>
        <p:spPr bwMode="auto">
          <a:xfrm>
            <a:off x="2428274" y="4212077"/>
            <a:ext cx="1587" cy="585787"/>
          </a:xfrm>
          <a:prstGeom prst="line">
            <a:avLst/>
          </a:prstGeom>
          <a:noFill/>
          <a:ln w="19050">
            <a:solidFill>
              <a:schemeClr val="tx1"/>
            </a:solidFill>
            <a:round/>
          </a:ln>
          <a:effectLst/>
        </p:spPr>
        <p:txBody>
          <a:bodyPr/>
          <a:lstStyle/>
          <a:p>
            <a:endParaRPr lang="zh-CN" altLang="en-US"/>
          </a:p>
        </p:txBody>
      </p:sp>
      <p:sp>
        <p:nvSpPr>
          <p:cNvPr id="22" name="Line 23"/>
          <p:cNvSpPr>
            <a:spLocks noChangeShapeType="1"/>
          </p:cNvSpPr>
          <p:nvPr/>
        </p:nvSpPr>
        <p:spPr bwMode="auto">
          <a:xfrm>
            <a:off x="2428274" y="4797863"/>
            <a:ext cx="2187575" cy="0"/>
          </a:xfrm>
          <a:prstGeom prst="line">
            <a:avLst/>
          </a:prstGeom>
          <a:noFill/>
          <a:ln w="19050">
            <a:solidFill>
              <a:schemeClr val="tx1"/>
            </a:solidFill>
            <a:round/>
          </a:ln>
          <a:effectLst/>
        </p:spPr>
        <p:txBody>
          <a:bodyPr/>
          <a:lstStyle/>
          <a:p>
            <a:endParaRPr lang="zh-CN" altLang="en-US"/>
          </a:p>
        </p:txBody>
      </p:sp>
      <p:sp>
        <p:nvSpPr>
          <p:cNvPr id="23" name="Line 24"/>
          <p:cNvSpPr>
            <a:spLocks noChangeShapeType="1"/>
          </p:cNvSpPr>
          <p:nvPr/>
        </p:nvSpPr>
        <p:spPr bwMode="auto">
          <a:xfrm>
            <a:off x="2155223" y="4797863"/>
            <a:ext cx="0" cy="292100"/>
          </a:xfrm>
          <a:prstGeom prst="line">
            <a:avLst/>
          </a:prstGeom>
          <a:noFill/>
          <a:ln w="19050">
            <a:solidFill>
              <a:schemeClr val="tx1"/>
            </a:solidFill>
            <a:round/>
          </a:ln>
          <a:effectLst/>
        </p:spPr>
        <p:txBody>
          <a:bodyPr/>
          <a:lstStyle/>
          <a:p>
            <a:endParaRPr lang="zh-CN" altLang="en-US"/>
          </a:p>
        </p:txBody>
      </p:sp>
      <p:sp>
        <p:nvSpPr>
          <p:cNvPr id="24" name="Line 25"/>
          <p:cNvSpPr>
            <a:spLocks noChangeShapeType="1"/>
          </p:cNvSpPr>
          <p:nvPr/>
        </p:nvSpPr>
        <p:spPr bwMode="auto">
          <a:xfrm>
            <a:off x="2155223" y="4797863"/>
            <a:ext cx="273050" cy="0"/>
          </a:xfrm>
          <a:prstGeom prst="line">
            <a:avLst/>
          </a:prstGeom>
          <a:noFill/>
          <a:ln w="19050">
            <a:solidFill>
              <a:schemeClr val="tx1"/>
            </a:solidFill>
            <a:round/>
          </a:ln>
          <a:effectLst/>
        </p:spPr>
        <p:txBody>
          <a:bodyPr/>
          <a:lstStyle/>
          <a:p>
            <a:endParaRPr lang="zh-CN" altLang="en-US"/>
          </a:p>
        </p:txBody>
      </p:sp>
      <p:sp>
        <p:nvSpPr>
          <p:cNvPr id="25" name="Line 26"/>
          <p:cNvSpPr>
            <a:spLocks noChangeShapeType="1"/>
          </p:cNvSpPr>
          <p:nvPr/>
        </p:nvSpPr>
        <p:spPr bwMode="auto">
          <a:xfrm>
            <a:off x="3466499" y="4797863"/>
            <a:ext cx="1587" cy="292100"/>
          </a:xfrm>
          <a:prstGeom prst="line">
            <a:avLst/>
          </a:prstGeom>
          <a:noFill/>
          <a:ln w="19050">
            <a:solidFill>
              <a:schemeClr val="tx1"/>
            </a:solidFill>
            <a:round/>
          </a:ln>
          <a:effectLst/>
        </p:spPr>
        <p:txBody>
          <a:bodyPr/>
          <a:lstStyle/>
          <a:p>
            <a:endParaRPr lang="zh-CN" altLang="en-US"/>
          </a:p>
        </p:txBody>
      </p:sp>
      <p:sp>
        <p:nvSpPr>
          <p:cNvPr id="26" name="Line 27"/>
          <p:cNvSpPr>
            <a:spLocks noChangeShapeType="1"/>
          </p:cNvSpPr>
          <p:nvPr/>
        </p:nvSpPr>
        <p:spPr bwMode="auto">
          <a:xfrm>
            <a:off x="4615848" y="4797863"/>
            <a:ext cx="0" cy="292100"/>
          </a:xfrm>
          <a:prstGeom prst="line">
            <a:avLst/>
          </a:prstGeom>
          <a:noFill/>
          <a:ln w="19050">
            <a:solidFill>
              <a:schemeClr val="tx1"/>
            </a:solidFill>
            <a:round/>
          </a:ln>
          <a:effectLst/>
        </p:spPr>
        <p:txBody>
          <a:bodyPr/>
          <a:lstStyle/>
          <a:p>
            <a:endParaRPr lang="zh-CN" altLang="en-US"/>
          </a:p>
        </p:txBody>
      </p:sp>
      <p:sp>
        <p:nvSpPr>
          <p:cNvPr id="27" name="Line 28"/>
          <p:cNvSpPr>
            <a:spLocks noChangeShapeType="1"/>
          </p:cNvSpPr>
          <p:nvPr/>
        </p:nvSpPr>
        <p:spPr bwMode="auto">
          <a:xfrm>
            <a:off x="3029935" y="3088127"/>
            <a:ext cx="0" cy="147637"/>
          </a:xfrm>
          <a:prstGeom prst="line">
            <a:avLst/>
          </a:prstGeom>
          <a:noFill/>
          <a:ln w="19050">
            <a:solidFill>
              <a:schemeClr val="tx1"/>
            </a:solidFill>
            <a:round/>
          </a:ln>
          <a:effectLst/>
        </p:spPr>
        <p:txBody>
          <a:bodyPr/>
          <a:lstStyle/>
          <a:p>
            <a:endParaRPr lang="zh-CN" altLang="en-US"/>
          </a:p>
        </p:txBody>
      </p:sp>
      <p:sp>
        <p:nvSpPr>
          <p:cNvPr id="28" name="Line 29"/>
          <p:cNvSpPr>
            <a:spLocks noChangeShapeType="1"/>
          </p:cNvSpPr>
          <p:nvPr/>
        </p:nvSpPr>
        <p:spPr bwMode="auto">
          <a:xfrm>
            <a:off x="6365274" y="3088126"/>
            <a:ext cx="1587" cy="195262"/>
          </a:xfrm>
          <a:prstGeom prst="line">
            <a:avLst/>
          </a:prstGeom>
          <a:noFill/>
          <a:ln w="19050">
            <a:solidFill>
              <a:schemeClr val="tx1"/>
            </a:solidFill>
            <a:round/>
          </a:ln>
          <a:effectLst/>
        </p:spPr>
        <p:txBody>
          <a:bodyPr/>
          <a:lstStyle/>
          <a:p>
            <a:endParaRPr lang="zh-CN" altLang="en-US"/>
          </a:p>
        </p:txBody>
      </p:sp>
      <p:sp>
        <p:nvSpPr>
          <p:cNvPr id="29" name="Line 30"/>
          <p:cNvSpPr>
            <a:spLocks noChangeShapeType="1"/>
          </p:cNvSpPr>
          <p:nvPr/>
        </p:nvSpPr>
        <p:spPr bwMode="auto">
          <a:xfrm>
            <a:off x="4450749" y="2892864"/>
            <a:ext cx="1587" cy="195263"/>
          </a:xfrm>
          <a:prstGeom prst="line">
            <a:avLst/>
          </a:prstGeom>
          <a:noFill/>
          <a:ln w="19050">
            <a:solidFill>
              <a:schemeClr val="tx1"/>
            </a:solidFill>
            <a:round/>
          </a:ln>
          <a:effectLst/>
        </p:spPr>
        <p:txBody>
          <a:bodyPr/>
          <a:lstStyle/>
          <a:p>
            <a:endParaRPr lang="zh-CN" altLang="en-US"/>
          </a:p>
        </p:txBody>
      </p:sp>
      <p:sp>
        <p:nvSpPr>
          <p:cNvPr id="30" name="Rectangle 31"/>
          <p:cNvSpPr>
            <a:spLocks noChangeArrowheads="1"/>
          </p:cNvSpPr>
          <p:nvPr/>
        </p:nvSpPr>
        <p:spPr bwMode="auto">
          <a:xfrm>
            <a:off x="5233385" y="1810189"/>
            <a:ext cx="2084388" cy="341313"/>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dirty="0" err="1"/>
              <a:t>GBase</a:t>
            </a:r>
            <a:r>
              <a:rPr lang="en-US" altLang="zh-CN" sz="1400" dirty="0"/>
              <a:t> 8s</a:t>
            </a:r>
            <a:r>
              <a:rPr lang="zh-CN" altLang="en-US" sz="1400" dirty="0"/>
              <a:t>数据类型</a:t>
            </a:r>
          </a:p>
        </p:txBody>
      </p:sp>
      <p:sp>
        <p:nvSpPr>
          <p:cNvPr id="31" name="Rectangle 32"/>
          <p:cNvSpPr>
            <a:spLocks noChangeArrowheads="1"/>
          </p:cNvSpPr>
          <p:nvPr/>
        </p:nvSpPr>
        <p:spPr bwMode="auto">
          <a:xfrm>
            <a:off x="7243161" y="2486464"/>
            <a:ext cx="2136775" cy="341313"/>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zh-CN" altLang="en-US" sz="1400" b="1" dirty="0">
                <a:solidFill>
                  <a:srgbClr val="FF0000"/>
                </a:solidFill>
              </a:rPr>
              <a:t>内置数据类型</a:t>
            </a:r>
          </a:p>
        </p:txBody>
      </p:sp>
      <p:sp>
        <p:nvSpPr>
          <p:cNvPr id="32" name="Line 33"/>
          <p:cNvSpPr>
            <a:spLocks noChangeShapeType="1"/>
          </p:cNvSpPr>
          <p:nvPr/>
        </p:nvSpPr>
        <p:spPr bwMode="auto">
          <a:xfrm flipV="1">
            <a:off x="4404710" y="2335652"/>
            <a:ext cx="3930650" cy="1587"/>
          </a:xfrm>
          <a:prstGeom prst="line">
            <a:avLst/>
          </a:prstGeom>
          <a:noFill/>
          <a:ln w="19050">
            <a:solidFill>
              <a:schemeClr val="tx1"/>
            </a:solidFill>
            <a:round/>
          </a:ln>
          <a:effectLst/>
        </p:spPr>
        <p:txBody>
          <a:bodyPr/>
          <a:lstStyle/>
          <a:p>
            <a:endParaRPr lang="zh-CN" altLang="en-US"/>
          </a:p>
        </p:txBody>
      </p:sp>
      <p:sp>
        <p:nvSpPr>
          <p:cNvPr id="33" name="Line 34"/>
          <p:cNvSpPr>
            <a:spLocks noChangeShapeType="1"/>
          </p:cNvSpPr>
          <p:nvPr/>
        </p:nvSpPr>
        <p:spPr bwMode="auto">
          <a:xfrm>
            <a:off x="8335360" y="2315014"/>
            <a:ext cx="1588" cy="195263"/>
          </a:xfrm>
          <a:prstGeom prst="line">
            <a:avLst/>
          </a:prstGeom>
          <a:noFill/>
          <a:ln w="19050">
            <a:solidFill>
              <a:schemeClr val="tx1"/>
            </a:solidFill>
            <a:round/>
          </a:ln>
          <a:effectLst/>
        </p:spPr>
        <p:txBody>
          <a:bodyPr/>
          <a:lstStyle/>
          <a:p>
            <a:endParaRPr lang="zh-CN" altLang="en-US"/>
          </a:p>
        </p:txBody>
      </p:sp>
      <p:sp>
        <p:nvSpPr>
          <p:cNvPr id="34" name="Line 35"/>
          <p:cNvSpPr>
            <a:spLocks noChangeShapeType="1"/>
          </p:cNvSpPr>
          <p:nvPr/>
        </p:nvSpPr>
        <p:spPr bwMode="auto">
          <a:xfrm>
            <a:off x="4415824" y="2324539"/>
            <a:ext cx="1587" cy="195263"/>
          </a:xfrm>
          <a:prstGeom prst="line">
            <a:avLst/>
          </a:prstGeom>
          <a:noFill/>
          <a:ln w="19050">
            <a:solidFill>
              <a:schemeClr val="tx1"/>
            </a:solidFill>
            <a:round/>
          </a:ln>
          <a:effectLst/>
        </p:spPr>
        <p:txBody>
          <a:bodyPr/>
          <a:lstStyle/>
          <a:p>
            <a:endParaRPr lang="zh-CN" altLang="en-US"/>
          </a:p>
        </p:txBody>
      </p:sp>
      <p:sp>
        <p:nvSpPr>
          <p:cNvPr id="35" name="Line 36"/>
          <p:cNvSpPr>
            <a:spLocks noChangeShapeType="1"/>
          </p:cNvSpPr>
          <p:nvPr/>
        </p:nvSpPr>
        <p:spPr bwMode="auto">
          <a:xfrm>
            <a:off x="6257324" y="2159439"/>
            <a:ext cx="1587" cy="195263"/>
          </a:xfrm>
          <a:prstGeom prst="line">
            <a:avLst/>
          </a:prstGeom>
          <a:noFill/>
          <a:ln w="19050">
            <a:solidFill>
              <a:schemeClr val="tx1"/>
            </a:solidFill>
            <a:round/>
          </a:ln>
          <a:effectLst/>
        </p:spPr>
        <p:txBody>
          <a:bodyPr/>
          <a:lstStyle/>
          <a:p>
            <a:endParaRPr lang="zh-CN" altLang="en-US"/>
          </a:p>
        </p:txBody>
      </p:sp>
      <p:sp>
        <p:nvSpPr>
          <p:cNvPr id="36" name="Line 37"/>
          <p:cNvSpPr>
            <a:spLocks noChangeShapeType="1"/>
          </p:cNvSpPr>
          <p:nvPr/>
        </p:nvSpPr>
        <p:spPr bwMode="auto">
          <a:xfrm flipH="1" flipV="1">
            <a:off x="8292499" y="2816663"/>
            <a:ext cx="26987" cy="2160588"/>
          </a:xfrm>
          <a:prstGeom prst="line">
            <a:avLst/>
          </a:prstGeom>
          <a:noFill/>
          <a:ln w="19050">
            <a:solidFill>
              <a:schemeClr val="tx1"/>
            </a:solidFill>
            <a:round/>
          </a:ln>
          <a:effectLst/>
        </p:spPr>
        <p:txBody>
          <a:bodyPr/>
          <a:lstStyle/>
          <a:p>
            <a:endParaRPr lang="zh-CN" altLang="en-US"/>
          </a:p>
        </p:txBody>
      </p:sp>
      <p:sp>
        <p:nvSpPr>
          <p:cNvPr id="37" name="Rectangle 38"/>
          <p:cNvSpPr>
            <a:spLocks noChangeArrowheads="1"/>
          </p:cNvSpPr>
          <p:nvPr/>
        </p:nvSpPr>
        <p:spPr bwMode="auto">
          <a:xfrm>
            <a:off x="8570310" y="3121463"/>
            <a:ext cx="1404938" cy="268288"/>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b="1">
                <a:solidFill>
                  <a:srgbClr val="FF0000"/>
                </a:solidFill>
              </a:rPr>
              <a:t>Numeric</a:t>
            </a:r>
          </a:p>
        </p:txBody>
      </p:sp>
      <p:sp>
        <p:nvSpPr>
          <p:cNvPr id="38" name="Rectangle 39"/>
          <p:cNvSpPr>
            <a:spLocks noChangeArrowheads="1"/>
          </p:cNvSpPr>
          <p:nvPr/>
        </p:nvSpPr>
        <p:spPr bwMode="auto">
          <a:xfrm>
            <a:off x="8570310" y="3504052"/>
            <a:ext cx="1416050" cy="2698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b="1">
                <a:solidFill>
                  <a:srgbClr val="FF0000"/>
                </a:solidFill>
              </a:rPr>
              <a:t>Character</a:t>
            </a:r>
          </a:p>
        </p:txBody>
      </p:sp>
      <p:sp>
        <p:nvSpPr>
          <p:cNvPr id="39" name="Rectangle 40"/>
          <p:cNvSpPr>
            <a:spLocks noChangeArrowheads="1"/>
          </p:cNvSpPr>
          <p:nvPr/>
        </p:nvSpPr>
        <p:spPr bwMode="auto">
          <a:xfrm>
            <a:off x="8576660" y="3973951"/>
            <a:ext cx="1409700" cy="265112"/>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b="1">
                <a:solidFill>
                  <a:srgbClr val="FF0000"/>
                </a:solidFill>
              </a:rPr>
              <a:t>Large Object</a:t>
            </a:r>
          </a:p>
        </p:txBody>
      </p:sp>
      <p:sp>
        <p:nvSpPr>
          <p:cNvPr id="40" name="Rectangle 41"/>
          <p:cNvSpPr>
            <a:spLocks noChangeArrowheads="1"/>
          </p:cNvSpPr>
          <p:nvPr/>
        </p:nvSpPr>
        <p:spPr bwMode="auto">
          <a:xfrm>
            <a:off x="8565549" y="4416864"/>
            <a:ext cx="1423987" cy="257175"/>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b="1">
                <a:solidFill>
                  <a:srgbClr val="FF0000"/>
                </a:solidFill>
              </a:rPr>
              <a:t>Time</a:t>
            </a:r>
          </a:p>
        </p:txBody>
      </p:sp>
      <p:sp>
        <p:nvSpPr>
          <p:cNvPr id="41" name="Line 42"/>
          <p:cNvSpPr>
            <a:spLocks noChangeShapeType="1"/>
          </p:cNvSpPr>
          <p:nvPr/>
        </p:nvSpPr>
        <p:spPr bwMode="auto">
          <a:xfrm flipV="1">
            <a:off x="8292498" y="3270688"/>
            <a:ext cx="290512" cy="7938"/>
          </a:xfrm>
          <a:prstGeom prst="line">
            <a:avLst/>
          </a:prstGeom>
          <a:noFill/>
          <a:ln w="19050">
            <a:solidFill>
              <a:schemeClr val="tx1"/>
            </a:solidFill>
            <a:round/>
          </a:ln>
          <a:effectLst/>
        </p:spPr>
        <p:txBody>
          <a:bodyPr/>
          <a:lstStyle/>
          <a:p>
            <a:endParaRPr lang="zh-CN" altLang="en-US"/>
          </a:p>
        </p:txBody>
      </p:sp>
      <p:sp>
        <p:nvSpPr>
          <p:cNvPr id="42" name="Line 43"/>
          <p:cNvSpPr>
            <a:spLocks noChangeShapeType="1"/>
          </p:cNvSpPr>
          <p:nvPr/>
        </p:nvSpPr>
        <p:spPr bwMode="auto">
          <a:xfrm flipV="1">
            <a:off x="8302023" y="3597713"/>
            <a:ext cx="290512" cy="7938"/>
          </a:xfrm>
          <a:prstGeom prst="line">
            <a:avLst/>
          </a:prstGeom>
          <a:noFill/>
          <a:ln w="19050">
            <a:solidFill>
              <a:schemeClr val="tx1"/>
            </a:solidFill>
            <a:round/>
          </a:ln>
          <a:effectLst/>
        </p:spPr>
        <p:txBody>
          <a:bodyPr/>
          <a:lstStyle/>
          <a:p>
            <a:endParaRPr lang="zh-CN" altLang="en-US"/>
          </a:p>
        </p:txBody>
      </p:sp>
      <p:sp>
        <p:nvSpPr>
          <p:cNvPr id="43" name="Line 44"/>
          <p:cNvSpPr>
            <a:spLocks noChangeShapeType="1"/>
          </p:cNvSpPr>
          <p:nvPr/>
        </p:nvSpPr>
        <p:spPr bwMode="auto">
          <a:xfrm flipV="1">
            <a:off x="8289323" y="4058088"/>
            <a:ext cx="290512" cy="7938"/>
          </a:xfrm>
          <a:prstGeom prst="line">
            <a:avLst/>
          </a:prstGeom>
          <a:noFill/>
          <a:ln w="19050">
            <a:solidFill>
              <a:schemeClr val="tx1"/>
            </a:solidFill>
            <a:round/>
          </a:ln>
          <a:effectLst/>
        </p:spPr>
        <p:txBody>
          <a:bodyPr/>
          <a:lstStyle/>
          <a:p>
            <a:endParaRPr lang="zh-CN" altLang="en-US"/>
          </a:p>
        </p:txBody>
      </p:sp>
      <p:sp>
        <p:nvSpPr>
          <p:cNvPr id="44" name="Line 45"/>
          <p:cNvSpPr>
            <a:spLocks noChangeShapeType="1"/>
          </p:cNvSpPr>
          <p:nvPr/>
        </p:nvSpPr>
        <p:spPr bwMode="auto">
          <a:xfrm flipV="1">
            <a:off x="8297261" y="4524813"/>
            <a:ext cx="290513" cy="7938"/>
          </a:xfrm>
          <a:prstGeom prst="line">
            <a:avLst/>
          </a:prstGeom>
          <a:noFill/>
          <a:ln w="19050">
            <a:solidFill>
              <a:schemeClr val="tx1"/>
            </a:solidFill>
            <a:round/>
          </a:ln>
          <a:effectLst/>
        </p:spPr>
        <p:txBody>
          <a:bodyPr/>
          <a:lstStyle/>
          <a:p>
            <a:endParaRPr lang="zh-CN" altLang="en-US"/>
          </a:p>
        </p:txBody>
      </p:sp>
      <p:sp>
        <p:nvSpPr>
          <p:cNvPr id="45" name="Line 46"/>
          <p:cNvSpPr>
            <a:spLocks noChangeShapeType="1"/>
          </p:cNvSpPr>
          <p:nvPr/>
        </p:nvSpPr>
        <p:spPr bwMode="auto">
          <a:xfrm flipV="1">
            <a:off x="8298848" y="4977252"/>
            <a:ext cx="290512" cy="7937"/>
          </a:xfrm>
          <a:prstGeom prst="line">
            <a:avLst/>
          </a:prstGeom>
          <a:noFill/>
          <a:ln w="19050">
            <a:solidFill>
              <a:schemeClr val="tx1"/>
            </a:solidFill>
            <a:round/>
          </a:ln>
          <a:effectLst/>
        </p:spPr>
        <p:txBody>
          <a:bodyPr/>
          <a:lstStyle/>
          <a:p>
            <a:endParaRPr lang="zh-CN" altLang="en-US"/>
          </a:p>
        </p:txBody>
      </p:sp>
      <p:sp>
        <p:nvSpPr>
          <p:cNvPr id="46" name="Rectangle 47"/>
          <p:cNvSpPr>
            <a:spLocks noChangeArrowheads="1"/>
          </p:cNvSpPr>
          <p:nvPr/>
        </p:nvSpPr>
        <p:spPr bwMode="auto">
          <a:xfrm>
            <a:off x="8579835" y="4859777"/>
            <a:ext cx="1423988" cy="242887"/>
          </a:xfrm>
          <a:prstGeom prst="rect">
            <a:avLst/>
          </a:prstGeom>
          <a:solidFill>
            <a:schemeClr val="bg1">
              <a:lumMod val="95000"/>
            </a:schemeClr>
          </a:solidFill>
          <a:ln w="9525">
            <a:solidFill>
              <a:schemeClr val="tx1"/>
            </a:solidFill>
            <a:miter lim="800000"/>
          </a:ln>
          <a:effectLst/>
        </p:spPr>
        <p:txBody>
          <a:bodyPr wrap="none" anchor="ctr"/>
          <a:lstStyle/>
          <a:p>
            <a:pPr algn="ctr" eaLnBrk="1" hangingPunct="1">
              <a:buClrTx/>
              <a:buFontTx/>
              <a:buNone/>
            </a:pPr>
            <a:r>
              <a:rPr lang="en-US" altLang="zh-CN" sz="1400" b="1">
                <a:solidFill>
                  <a:srgbClr val="FF0000"/>
                </a:solidFill>
              </a:rPr>
              <a:t>BOOLEAN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zh-CN" altLang="en-US" dirty="0">
                <a:cs typeface="Arial" panose="020B0604020202020204" pitchFamily="34" charset="0"/>
              </a:rPr>
              <a:t>将相关子查询转化成表连接</a:t>
            </a:r>
          </a:p>
        </p:txBody>
      </p:sp>
      <p:sp>
        <p:nvSpPr>
          <p:cNvPr id="153603" name="Rectangle 3"/>
          <p:cNvSpPr>
            <a:spLocks noGrp="1" noChangeArrowheads="1"/>
          </p:cNvSpPr>
          <p:nvPr>
            <p:ph type="body" sz="quarter" idx="10"/>
          </p:nvPr>
        </p:nvSpPr>
        <p:spPr/>
        <p:txBody>
          <a:bodyPr/>
          <a:lstStyle/>
          <a:p>
            <a:pPr marL="406400" indent="-406400">
              <a:lnSpc>
                <a:spcPct val="150000"/>
              </a:lnSpc>
            </a:pPr>
            <a:r>
              <a:rPr lang="zh-CN" altLang="en-US" sz="2000" dirty="0">
                <a:cs typeface="Arial" panose="020B0604020202020204" pitchFamily="34" charset="0"/>
              </a:rPr>
              <a:t>在很多情况下，我们可以将相关子查询转化成表连接，这样数据库引擎有可能更方便的得到更优的查询计划，从而使</a:t>
            </a:r>
            <a:r>
              <a:rPr lang="en-US" altLang="zh-CN" sz="2000" dirty="0">
                <a:cs typeface="Arial" panose="020B0604020202020204" pitchFamily="34" charset="0"/>
              </a:rPr>
              <a:t>SQL</a:t>
            </a:r>
            <a:r>
              <a:rPr lang="zh-CN" altLang="en-US" sz="2000" dirty="0">
                <a:cs typeface="Arial" panose="020B0604020202020204" pitchFamily="34" charset="0"/>
              </a:rPr>
              <a:t>语句的执行时间减少</a:t>
            </a:r>
          </a:p>
        </p:txBody>
      </p:sp>
      <p:sp>
        <p:nvSpPr>
          <p:cNvPr id="153604" name="Text Box 4"/>
          <p:cNvSpPr txBox="1">
            <a:spLocks noChangeArrowheads="1"/>
          </p:cNvSpPr>
          <p:nvPr/>
        </p:nvSpPr>
        <p:spPr bwMode="black">
          <a:xfrm>
            <a:off x="2236789" y="2357431"/>
            <a:ext cx="724557" cy="308419"/>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zh-CN" altLang="en-US" sz="1400"/>
              <a:t>例如：</a:t>
            </a:r>
          </a:p>
        </p:txBody>
      </p:sp>
      <p:sp>
        <p:nvSpPr>
          <p:cNvPr id="153606" name="AutoShape 6"/>
          <p:cNvSpPr>
            <a:spLocks noChangeArrowheads="1"/>
          </p:cNvSpPr>
          <p:nvPr/>
        </p:nvSpPr>
        <p:spPr bwMode="black">
          <a:xfrm>
            <a:off x="2244726" y="4621205"/>
            <a:ext cx="7362825" cy="1046162"/>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a:t>SELECT customer.* FROM student,sc</a:t>
            </a:r>
          </a:p>
          <a:p>
            <a:pPr eaLnBrk="1" hangingPunct="1">
              <a:spcBef>
                <a:spcPct val="50000"/>
              </a:spcBef>
              <a:buClrTx/>
              <a:buFontTx/>
              <a:buNone/>
            </a:pPr>
            <a:r>
              <a:rPr lang="en-US" altLang="zh-CN" sz="1400"/>
              <a:t>WHERE student.Sno= sc.Sno</a:t>
            </a:r>
          </a:p>
        </p:txBody>
      </p:sp>
      <p:sp>
        <p:nvSpPr>
          <p:cNvPr id="153607" name="Text Box 7"/>
          <p:cNvSpPr txBox="1">
            <a:spLocks noChangeArrowheads="1"/>
          </p:cNvSpPr>
          <p:nvPr/>
        </p:nvSpPr>
        <p:spPr bwMode="black">
          <a:xfrm>
            <a:off x="2281238" y="4213218"/>
            <a:ext cx="1263166" cy="308419"/>
          </a:xfrm>
          <a:prstGeom prst="rect">
            <a:avLst/>
          </a:prstGeom>
          <a:noFill/>
          <a:ln>
            <a:noFill/>
          </a:ln>
          <a:effectLst/>
        </p:spPr>
        <p:txBody>
          <a:bodyPr wrap="none" lIns="92075" tIns="46038" rIns="92075" bIns="46038">
            <a:spAutoFit/>
          </a:bodyPr>
          <a:lstStyle/>
          <a:p>
            <a:pPr eaLnBrk="1" hangingPunct="1">
              <a:spcBef>
                <a:spcPct val="50000"/>
              </a:spcBef>
              <a:buClrTx/>
              <a:buFontTx/>
              <a:buNone/>
            </a:pPr>
            <a:r>
              <a:rPr lang="zh-CN" altLang="en-US" sz="1400"/>
              <a:t>可被转化成：</a:t>
            </a:r>
          </a:p>
        </p:txBody>
      </p:sp>
      <p:sp>
        <p:nvSpPr>
          <p:cNvPr id="152581" name="AutoShape 5"/>
          <p:cNvSpPr>
            <a:spLocks noChangeArrowheads="1"/>
          </p:cNvSpPr>
          <p:nvPr/>
        </p:nvSpPr>
        <p:spPr bwMode="black">
          <a:xfrm>
            <a:off x="2279334" y="2853031"/>
            <a:ext cx="7299325" cy="1008062"/>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SELECT * FROM student </a:t>
            </a:r>
          </a:p>
          <a:p>
            <a:pPr eaLnBrk="1" hangingPunct="1">
              <a:spcBef>
                <a:spcPct val="50000"/>
              </a:spcBef>
              <a:buClrTx/>
              <a:buFontTx/>
              <a:buNone/>
            </a:pPr>
            <a:r>
              <a:rPr lang="en-US" altLang="zh-CN" sz="1400" dirty="0"/>
              <a:t>WHERE EXISTS (SELECT * FROM </a:t>
            </a:r>
            <a:r>
              <a:rPr lang="en-US" altLang="zh-CN" sz="1400" dirty="0" err="1"/>
              <a:t>sc</a:t>
            </a:r>
            <a:endParaRPr lang="en-US" altLang="zh-CN" sz="1400" dirty="0"/>
          </a:p>
          <a:p>
            <a:pPr eaLnBrk="1" hangingPunct="1">
              <a:spcBef>
                <a:spcPct val="50000"/>
              </a:spcBef>
              <a:buClrTx/>
              <a:buFontTx/>
              <a:buNone/>
            </a:pPr>
            <a:r>
              <a:rPr lang="en-US" altLang="zh-CN" sz="1400" dirty="0"/>
              <a:t>                             WHERE </a:t>
            </a:r>
            <a:r>
              <a:rPr lang="en-US" altLang="zh-CN" sz="1400" dirty="0" err="1"/>
              <a:t>sc.Sno</a:t>
            </a:r>
            <a:r>
              <a:rPr lang="en-US" altLang="zh-CN" sz="1400" dirty="0"/>
              <a:t>= </a:t>
            </a:r>
            <a:r>
              <a:rPr lang="en-US" altLang="zh-CN" sz="1400" dirty="0" err="1">
                <a:sym typeface="+mn-ea"/>
              </a:rPr>
              <a:t>student</a:t>
            </a:r>
            <a:r>
              <a:rPr lang="en-US" altLang="zh-CN" sz="1400" dirty="0" err="1"/>
              <a:t>.Sno</a:t>
            </a:r>
            <a:r>
              <a:rPr lang="en-US" altLang="zh-CN" sz="14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zh-CN" altLang="en-US" dirty="0"/>
              <a:t>分布式查询</a:t>
            </a:r>
            <a:r>
              <a:rPr lang="en-US" altLang="zh-CN" dirty="0"/>
              <a:t>(Distributed query)</a:t>
            </a:r>
          </a:p>
        </p:txBody>
      </p:sp>
      <p:sp>
        <p:nvSpPr>
          <p:cNvPr id="4099" name="内容占位符 2"/>
          <p:cNvSpPr>
            <a:spLocks noGrp="1"/>
          </p:cNvSpPr>
          <p:nvPr>
            <p:ph type="body" sz="quarter" idx="10"/>
          </p:nvPr>
        </p:nvSpPr>
        <p:spPr>
          <a:xfrm>
            <a:off x="755650" y="1216976"/>
            <a:ext cx="10718800" cy="4888767"/>
          </a:xfrm>
        </p:spPr>
        <p:txBody>
          <a:bodyPr/>
          <a:lstStyle/>
          <a:p>
            <a:pPr>
              <a:lnSpc>
                <a:spcPct val="110000"/>
              </a:lnSpc>
              <a:spcBef>
                <a:spcPts val="900"/>
              </a:spcBef>
              <a:buClr>
                <a:schemeClr val="accent1"/>
              </a:buClr>
              <a:buSzPct val="130000"/>
            </a:pPr>
            <a:r>
              <a:rPr lang="zh-CN" altLang="en-US" sz="2000" dirty="0"/>
              <a:t>分布式查询</a:t>
            </a:r>
            <a:r>
              <a:rPr lang="en-US" altLang="zh-CN" sz="2000" dirty="0"/>
              <a:t>(Distributed Query) </a:t>
            </a:r>
            <a:r>
              <a:rPr lang="zh-CN" altLang="en-US" sz="2000" dirty="0"/>
              <a:t>是指在一个查询语句中同时访问多个数据库中的数据。</a:t>
            </a:r>
            <a:endParaRPr lang="en-US" altLang="zh-CN" sz="2000" dirty="0"/>
          </a:p>
          <a:p>
            <a:pPr>
              <a:lnSpc>
                <a:spcPct val="110000"/>
              </a:lnSpc>
              <a:spcBef>
                <a:spcPts val="900"/>
              </a:spcBef>
              <a:buClr>
                <a:schemeClr val="accent1"/>
              </a:buClr>
              <a:buSzPct val="130000"/>
            </a:pPr>
            <a:r>
              <a:rPr lang="zh-CN" altLang="en-US" sz="2000" dirty="0"/>
              <a:t>跨实例分布式查询</a:t>
            </a:r>
            <a:r>
              <a:rPr lang="en-US" altLang="zh-CN" sz="2000" dirty="0"/>
              <a:t>(Distributed Query over different instances)</a:t>
            </a:r>
            <a:r>
              <a:rPr lang="zh-CN" altLang="en-US" sz="2000" dirty="0"/>
              <a:t>是指在一个查询语句中同时访问不在同一实例数据库中的数据。</a:t>
            </a:r>
          </a:p>
          <a:p>
            <a:pPr marL="0" indent="0">
              <a:lnSpc>
                <a:spcPct val="110000"/>
              </a:lnSpc>
              <a:buClr>
                <a:schemeClr val="accent1"/>
              </a:buClr>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900"/>
              </a:spcBef>
              <a:buClr>
                <a:schemeClr val="accent1"/>
              </a:buClr>
              <a:buSzPct val="130000"/>
            </a:pPr>
            <a:r>
              <a:rPr lang="zh-CN" altLang="en-US" sz="2000" dirty="0">
                <a:cs typeface="微软雅黑" panose="020B0503020204020204" pitchFamily="34" charset="-122"/>
                <a:sym typeface="+mn-ea"/>
              </a:rPr>
              <a:t>在访问远程的数据库对象时，应该指定相应的数据库服务器名和数据库名，其语法格式如下：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10000"/>
              </a:lnSpc>
              <a:spcBef>
                <a:spcPts val="900"/>
              </a:spcBef>
              <a:buClr>
                <a:srgbClr val="0070C0"/>
              </a:buClr>
              <a:buNone/>
            </a:pPr>
            <a:r>
              <a:rPr lang="en-US" altLang="zh-CN" sz="2000" dirty="0" err="1">
                <a:solidFill>
                  <a:srgbClr val="F50D34"/>
                </a:solidFill>
                <a:cs typeface="微软雅黑" panose="020B0503020204020204" pitchFamily="34" charset="-122"/>
                <a:sym typeface="+mn-ea"/>
              </a:rPr>
              <a:t>databasename@servername</a:t>
            </a:r>
            <a:r>
              <a:rPr lang="en-US" altLang="zh-CN" sz="2000" dirty="0">
                <a:solidFill>
                  <a:srgbClr val="F50D34"/>
                </a:solidFill>
                <a:cs typeface="微软雅黑" panose="020B0503020204020204" pitchFamily="34" charset="-122"/>
                <a:sym typeface="+mn-ea"/>
              </a:rPr>
              <a:t>:[owner.]</a:t>
            </a:r>
            <a:r>
              <a:rPr lang="en-US" altLang="zh-CN" sz="2000" dirty="0" err="1">
                <a:solidFill>
                  <a:srgbClr val="F50D34"/>
                </a:solidFill>
                <a:cs typeface="微软雅黑" panose="020B0503020204020204" pitchFamily="34" charset="-122"/>
                <a:sym typeface="+mn-ea"/>
              </a:rPr>
              <a:t>objectname</a:t>
            </a:r>
            <a:r>
              <a:rPr lang="en-US" altLang="zh-CN" sz="2000" dirty="0">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10000"/>
              </a:lnSpc>
              <a:spcBef>
                <a:spcPts val="900"/>
              </a:spcBef>
              <a:buClr>
                <a:srgbClr val="0070C0"/>
              </a:buClr>
              <a:buNone/>
            </a:pPr>
            <a:r>
              <a:rPr lang="zh-CN" altLang="en-US" sz="2000" dirty="0">
                <a:cs typeface="微软雅黑" panose="020B0503020204020204" pitchFamily="34" charset="-122"/>
                <a:sym typeface="+mn-ea"/>
              </a:rPr>
              <a:t>其中，</a:t>
            </a:r>
            <a:r>
              <a:rPr lang="en-US" altLang="zh-CN" sz="2000" dirty="0" err="1">
                <a:cs typeface="微软雅黑" panose="020B0503020204020204" pitchFamily="34" charset="-122"/>
                <a:sym typeface="+mn-ea"/>
              </a:rPr>
              <a:t>objectname</a:t>
            </a:r>
            <a:r>
              <a:rPr lang="zh-CN" altLang="en-US" sz="2000" dirty="0">
                <a:cs typeface="微软雅黑" panose="020B0503020204020204" pitchFamily="34" charset="-122"/>
                <a:sym typeface="+mn-ea"/>
              </a:rPr>
              <a:t>可以是表名，视图名或同义语等</a:t>
            </a:r>
            <a:endParaRPr lang="en-US" altLang="zh-CN" sz="2000" dirty="0">
              <a:cs typeface="微软雅黑" panose="020B0503020204020204" pitchFamily="34" charset="-122"/>
              <a:sym typeface="+mn-ea"/>
            </a:endParaRPr>
          </a:p>
          <a:p>
            <a:pPr lvl="1">
              <a:lnSpc>
                <a:spcPct val="110000"/>
              </a:lnSpc>
              <a:spcBef>
                <a:spcPts val="900"/>
              </a:spcBef>
              <a:buClr>
                <a:srgbClr val="0070C0"/>
              </a:buClr>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900"/>
              </a:spcBef>
              <a:buClr>
                <a:schemeClr val="accent1"/>
              </a:buClr>
              <a:buSzPct val="130000"/>
            </a:pPr>
            <a:r>
              <a:rPr lang="zh-CN" altLang="en-US" sz="2000" dirty="0"/>
              <a:t>我们使用两个范例来介绍</a:t>
            </a:r>
          </a:p>
          <a:p>
            <a:pPr lvl="1">
              <a:buClr>
                <a:schemeClr val="accent1"/>
              </a:buClr>
            </a:pPr>
            <a:r>
              <a:rPr lang="zh-CN" altLang="en-US" dirty="0"/>
              <a:t>范例 </a:t>
            </a:r>
            <a:r>
              <a:rPr lang="en-US" altLang="zh-CN" dirty="0"/>
              <a:t>1 – </a:t>
            </a:r>
            <a:r>
              <a:rPr lang="zh-CN" altLang="en-US" dirty="0"/>
              <a:t>一个实例</a:t>
            </a:r>
          </a:p>
          <a:p>
            <a:pPr lvl="1">
              <a:buClr>
                <a:schemeClr val="accent1"/>
              </a:buClr>
            </a:pPr>
            <a:r>
              <a:rPr lang="zh-CN" altLang="en-US" dirty="0"/>
              <a:t>范例 </a:t>
            </a:r>
            <a:r>
              <a:rPr lang="en-US" altLang="zh-CN" dirty="0"/>
              <a:t>2 – </a:t>
            </a:r>
            <a:r>
              <a:rPr lang="zh-CN" altLang="en-US" dirty="0"/>
              <a:t>一个机器上的两个实例</a:t>
            </a:r>
          </a:p>
          <a:p>
            <a:pPr marL="457200" lvl="1" indent="0">
              <a:lnSpc>
                <a:spcPct val="110000"/>
              </a:lnSpc>
              <a:buClr>
                <a:schemeClr val="accent1"/>
              </a:buClr>
              <a:buNone/>
            </a:pP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r>
              <a:rPr lang="zh-CN" altLang="en-US" dirty="0">
                <a:cs typeface="宋体" panose="02010600030101010101" pitchFamily="2" charset="-122"/>
                <a:sym typeface="+mn-ea"/>
              </a:rPr>
              <a:t>分布式查询</a:t>
            </a:r>
            <a:r>
              <a:rPr lang="en-US" altLang="zh-CN" dirty="0">
                <a:cs typeface="宋体" panose="02010600030101010101" pitchFamily="2" charset="-122"/>
                <a:sym typeface="+mn-ea"/>
              </a:rPr>
              <a:t>(Distributed query)</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实例</a:t>
            </a:r>
          </a:p>
        </p:txBody>
      </p:sp>
      <p:sp>
        <p:nvSpPr>
          <p:cNvPr id="65539" name="内容占位符 2"/>
          <p:cNvSpPr>
            <a:spLocks noGrp="1"/>
          </p:cNvSpPr>
          <p:nvPr>
            <p:ph type="body" sz="quarter" idx="10"/>
          </p:nvPr>
        </p:nvSpPr>
        <p:spPr/>
        <p:txBody>
          <a:bodyPr/>
          <a:lstStyle/>
          <a:p>
            <a:pPr>
              <a:lnSpc>
                <a:spcPct val="125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一台机器，一个</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8s</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实例，两个数据库</a:t>
            </a:r>
          </a:p>
          <a:p>
            <a:pPr>
              <a:lnSpc>
                <a:spcPct val="125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连接来自同一</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8s</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实例的两个数据库表</a:t>
            </a:r>
          </a:p>
        </p:txBody>
      </p:sp>
      <p:sp>
        <p:nvSpPr>
          <p:cNvPr id="65540" name="矩形 4"/>
          <p:cNvSpPr>
            <a:spLocks noChangeArrowheads="1"/>
          </p:cNvSpPr>
          <p:nvPr/>
        </p:nvSpPr>
        <p:spPr bwMode="auto">
          <a:xfrm>
            <a:off x="2208530" y="3214371"/>
            <a:ext cx="7632700" cy="2861945"/>
          </a:xfrm>
          <a:prstGeom prst="rect">
            <a:avLst/>
          </a:prstGeom>
          <a:noFill/>
          <a:ln w="12700">
            <a:solidFill>
              <a:schemeClr val="tx1"/>
            </a:solidFill>
            <a:round/>
          </a:ln>
        </p:spPr>
        <p:txBody>
          <a:bodyPr/>
          <a:lstStyle/>
          <a:p>
            <a:endParaRPr lang="zh-CN" altLang="en-US" sz="1600">
              <a:cs typeface="宋体" panose="02010600030101010101" pitchFamily="2" charset="-122"/>
            </a:endParaRPr>
          </a:p>
        </p:txBody>
      </p:sp>
      <p:sp>
        <p:nvSpPr>
          <p:cNvPr id="65542" name="矩形 6"/>
          <p:cNvSpPr>
            <a:spLocks noChangeArrowheads="1"/>
          </p:cNvSpPr>
          <p:nvPr/>
        </p:nvSpPr>
        <p:spPr bwMode="auto">
          <a:xfrm>
            <a:off x="2711450" y="3719195"/>
            <a:ext cx="2305050" cy="1366838"/>
          </a:xfrm>
          <a:prstGeom prst="rect">
            <a:avLst/>
          </a:prstGeom>
          <a:noFill/>
          <a:ln w="12700">
            <a:solidFill>
              <a:schemeClr val="tx1"/>
            </a:solidFill>
            <a:round/>
          </a:ln>
        </p:spPr>
        <p:txBody>
          <a:bodyPr/>
          <a:lstStyle/>
          <a:p>
            <a:endParaRPr lang="zh-CN" altLang="en-US" sz="1600">
              <a:cs typeface="宋体" panose="02010600030101010101" pitchFamily="2" charset="-122"/>
            </a:endParaRPr>
          </a:p>
        </p:txBody>
      </p:sp>
      <p:sp>
        <p:nvSpPr>
          <p:cNvPr id="65543" name="流程图: 文档 7"/>
          <p:cNvSpPr>
            <a:spLocks noChangeArrowheads="1"/>
          </p:cNvSpPr>
          <p:nvPr/>
        </p:nvSpPr>
        <p:spPr bwMode="auto">
          <a:xfrm>
            <a:off x="3143250" y="4150996"/>
            <a:ext cx="1500188" cy="785813"/>
          </a:xfrm>
          <a:prstGeom prst="flowChartDocument">
            <a:avLst/>
          </a:prstGeom>
          <a:solidFill>
            <a:srgbClr val="FFFF99"/>
          </a:solidFill>
          <a:ln w="9525">
            <a:solidFill>
              <a:schemeClr val="tx1"/>
            </a:solidFill>
            <a:round/>
          </a:ln>
        </p:spPr>
        <p:txBody>
          <a:bodyPr/>
          <a:lstStyle/>
          <a:p>
            <a:endParaRPr lang="zh-CN" altLang="en-US" sz="1600">
              <a:cs typeface="宋体" panose="02010600030101010101" pitchFamily="2" charset="-122"/>
            </a:endParaRPr>
          </a:p>
        </p:txBody>
      </p:sp>
      <p:sp>
        <p:nvSpPr>
          <p:cNvPr id="65544" name="TextBox 8"/>
          <p:cNvSpPr txBox="1">
            <a:spLocks noChangeArrowheads="1"/>
          </p:cNvSpPr>
          <p:nvPr/>
        </p:nvSpPr>
        <p:spPr bwMode="auto">
          <a:xfrm>
            <a:off x="3143250" y="4150995"/>
            <a:ext cx="1327544" cy="338554"/>
          </a:xfrm>
          <a:prstGeom prst="rect">
            <a:avLst/>
          </a:prstGeom>
          <a:noFill/>
          <a:ln>
            <a:noFill/>
          </a:ln>
        </p:spPr>
        <p:txBody>
          <a:bodyPr wrap="square">
            <a:spAutoFit/>
          </a:bodyPr>
          <a:lstStyle/>
          <a:p>
            <a:r>
              <a:rPr lang="en-US" altLang="zh-CN" sz="1600" dirty="0">
                <a:cs typeface="宋体" panose="02010600030101010101" pitchFamily="2" charset="-122"/>
              </a:rPr>
              <a:t>Customer</a:t>
            </a:r>
            <a:endParaRPr lang="zh-CN" altLang="en-US" sz="1600" dirty="0">
              <a:cs typeface="宋体" panose="02010600030101010101" pitchFamily="2" charset="-122"/>
            </a:endParaRPr>
          </a:p>
        </p:txBody>
      </p:sp>
      <p:sp>
        <p:nvSpPr>
          <p:cNvPr id="65545" name="TextBox 9"/>
          <p:cNvSpPr txBox="1">
            <a:spLocks noChangeArrowheads="1"/>
          </p:cNvSpPr>
          <p:nvPr/>
        </p:nvSpPr>
        <p:spPr bwMode="auto">
          <a:xfrm>
            <a:off x="2711451" y="3790633"/>
            <a:ext cx="1571625" cy="338554"/>
          </a:xfrm>
          <a:prstGeom prst="rect">
            <a:avLst/>
          </a:prstGeom>
          <a:noFill/>
          <a:ln>
            <a:noFill/>
          </a:ln>
        </p:spPr>
        <p:txBody>
          <a:bodyPr>
            <a:spAutoFit/>
          </a:bodyPr>
          <a:lstStyle/>
          <a:p>
            <a:r>
              <a:rPr lang="en-US" altLang="zh-CN" sz="1600" dirty="0">
                <a:cs typeface="宋体" panose="02010600030101010101" pitchFamily="2" charset="-122"/>
              </a:rPr>
              <a:t>CustomerDB</a:t>
            </a:r>
            <a:endParaRPr lang="zh-CN" altLang="en-US" sz="1600" dirty="0">
              <a:cs typeface="宋体" panose="02010600030101010101" pitchFamily="2" charset="-122"/>
            </a:endParaRPr>
          </a:p>
        </p:txBody>
      </p:sp>
      <p:sp>
        <p:nvSpPr>
          <p:cNvPr id="65546" name="TextBox 10"/>
          <p:cNvSpPr txBox="1">
            <a:spLocks noChangeArrowheads="1"/>
          </p:cNvSpPr>
          <p:nvPr/>
        </p:nvSpPr>
        <p:spPr bwMode="auto">
          <a:xfrm>
            <a:off x="2208214" y="3285809"/>
            <a:ext cx="1571625" cy="374461"/>
          </a:xfrm>
          <a:prstGeom prst="rect">
            <a:avLst/>
          </a:prstGeom>
          <a:noFill/>
          <a:ln>
            <a:noFill/>
          </a:ln>
        </p:spPr>
        <p:txBody>
          <a:bodyPr>
            <a:spAutoFit/>
          </a:bodyPr>
          <a:lstStyle/>
          <a:p>
            <a:r>
              <a:rPr lang="en-US" altLang="zh-CN" sz="1600" dirty="0">
                <a:cs typeface="宋体" panose="02010600030101010101" pitchFamily="2" charset="-122"/>
              </a:rPr>
              <a:t>1stinst</a:t>
            </a:r>
            <a:r>
              <a:rPr lang="en-US" altLang="zh-CN" dirty="0">
                <a:ea typeface="宋体" panose="02010600030101010101" pitchFamily="2" charset="-122"/>
                <a:cs typeface="宋体" panose="02010600030101010101" pitchFamily="2" charset="-122"/>
              </a:rPr>
              <a:t>	</a:t>
            </a:r>
            <a:endParaRPr lang="zh-CN" altLang="en-US" dirty="0">
              <a:ea typeface="宋体" panose="02010600030101010101" pitchFamily="2" charset="-122"/>
              <a:cs typeface="宋体" panose="02010600030101010101" pitchFamily="2" charset="-122"/>
            </a:endParaRPr>
          </a:p>
        </p:txBody>
      </p:sp>
      <p:sp>
        <p:nvSpPr>
          <p:cNvPr id="65547" name="AutoShape 127"/>
          <p:cNvSpPr>
            <a:spLocks noChangeArrowheads="1"/>
          </p:cNvSpPr>
          <p:nvPr/>
        </p:nvSpPr>
        <p:spPr bwMode="auto">
          <a:xfrm>
            <a:off x="5591175" y="4438333"/>
            <a:ext cx="863600" cy="360362"/>
          </a:xfrm>
          <a:prstGeom prst="leftRightArrow">
            <a:avLst>
              <a:gd name="adj1" fmla="val 50000"/>
              <a:gd name="adj2" fmla="val 59779"/>
            </a:avLst>
          </a:prstGeom>
          <a:solidFill>
            <a:srgbClr val="00B8FF"/>
          </a:solidFill>
          <a:ln w="9525">
            <a:solidFill>
              <a:schemeClr val="tx1"/>
            </a:solidFill>
            <a:miter lim="800000"/>
          </a:ln>
        </p:spPr>
        <p:txBody>
          <a:bodyPr wrap="none" anchor="ctr"/>
          <a:lstStyle/>
          <a:p>
            <a:endParaRPr lang="zh-CN" altLang="en-US" sz="1600">
              <a:cs typeface="宋体" panose="02010600030101010101" pitchFamily="2" charset="-122"/>
            </a:endParaRPr>
          </a:p>
        </p:txBody>
      </p:sp>
      <p:sp>
        <p:nvSpPr>
          <p:cNvPr id="65549" name="圆柱形 20"/>
          <p:cNvSpPr>
            <a:spLocks noChangeArrowheads="1"/>
          </p:cNvSpPr>
          <p:nvPr/>
        </p:nvSpPr>
        <p:spPr bwMode="auto">
          <a:xfrm>
            <a:off x="5159375" y="5230496"/>
            <a:ext cx="1727200" cy="792163"/>
          </a:xfrm>
          <a:prstGeom prst="can">
            <a:avLst>
              <a:gd name="adj" fmla="val 25000"/>
            </a:avLst>
          </a:prstGeom>
          <a:solidFill>
            <a:srgbClr val="CCFF66"/>
          </a:solidFill>
          <a:ln w="9525">
            <a:solidFill>
              <a:schemeClr val="tx1"/>
            </a:solidFill>
            <a:round/>
          </a:ln>
        </p:spPr>
        <p:txBody>
          <a:bodyPr/>
          <a:lstStyle/>
          <a:p>
            <a:endParaRPr lang="zh-CN" altLang="en-US" sz="1600">
              <a:cs typeface="宋体" panose="02010600030101010101" pitchFamily="2" charset="-122"/>
            </a:endParaRPr>
          </a:p>
        </p:txBody>
      </p:sp>
      <p:sp>
        <p:nvSpPr>
          <p:cNvPr id="65550" name="矩形 21"/>
          <p:cNvSpPr>
            <a:spLocks noChangeArrowheads="1"/>
          </p:cNvSpPr>
          <p:nvPr/>
        </p:nvSpPr>
        <p:spPr bwMode="auto">
          <a:xfrm>
            <a:off x="6959600" y="3719195"/>
            <a:ext cx="2305050" cy="1366838"/>
          </a:xfrm>
          <a:prstGeom prst="rect">
            <a:avLst/>
          </a:prstGeom>
          <a:noFill/>
          <a:ln w="12700">
            <a:solidFill>
              <a:schemeClr val="tx1"/>
            </a:solidFill>
            <a:round/>
          </a:ln>
        </p:spPr>
        <p:txBody>
          <a:bodyPr/>
          <a:lstStyle/>
          <a:p>
            <a:endParaRPr lang="zh-CN" altLang="en-US" sz="1600">
              <a:cs typeface="宋体" panose="02010600030101010101" pitchFamily="2" charset="-122"/>
            </a:endParaRPr>
          </a:p>
        </p:txBody>
      </p:sp>
      <p:sp>
        <p:nvSpPr>
          <p:cNvPr id="65551" name="流程图: 文档 22"/>
          <p:cNvSpPr>
            <a:spLocks noChangeArrowheads="1"/>
          </p:cNvSpPr>
          <p:nvPr/>
        </p:nvSpPr>
        <p:spPr bwMode="auto">
          <a:xfrm>
            <a:off x="7248525" y="4150996"/>
            <a:ext cx="1500188" cy="785813"/>
          </a:xfrm>
          <a:prstGeom prst="flowChartDocument">
            <a:avLst/>
          </a:prstGeom>
          <a:solidFill>
            <a:srgbClr val="FFFF99"/>
          </a:solidFill>
          <a:ln w="9525">
            <a:solidFill>
              <a:schemeClr val="tx1"/>
            </a:solidFill>
            <a:round/>
          </a:ln>
        </p:spPr>
        <p:txBody>
          <a:bodyPr/>
          <a:lstStyle/>
          <a:p>
            <a:endParaRPr lang="zh-CN" altLang="en-US" sz="1600">
              <a:cs typeface="宋体" panose="02010600030101010101" pitchFamily="2" charset="-122"/>
            </a:endParaRPr>
          </a:p>
        </p:txBody>
      </p:sp>
      <p:sp>
        <p:nvSpPr>
          <p:cNvPr id="65552" name="TextBox 23"/>
          <p:cNvSpPr txBox="1">
            <a:spLocks noChangeArrowheads="1"/>
          </p:cNvSpPr>
          <p:nvPr/>
        </p:nvSpPr>
        <p:spPr bwMode="auto">
          <a:xfrm>
            <a:off x="7319963" y="4222433"/>
            <a:ext cx="1071562" cy="338554"/>
          </a:xfrm>
          <a:prstGeom prst="rect">
            <a:avLst/>
          </a:prstGeom>
          <a:noFill/>
          <a:ln>
            <a:noFill/>
          </a:ln>
        </p:spPr>
        <p:txBody>
          <a:bodyPr>
            <a:spAutoFit/>
          </a:bodyPr>
          <a:lstStyle/>
          <a:p>
            <a:r>
              <a:rPr lang="en-US" altLang="zh-CN" sz="1600">
                <a:cs typeface="宋体" panose="02010600030101010101" pitchFamily="2" charset="-122"/>
              </a:rPr>
              <a:t>Orders</a:t>
            </a:r>
            <a:endParaRPr lang="zh-CN" altLang="en-US" sz="1600">
              <a:cs typeface="宋体" panose="02010600030101010101" pitchFamily="2" charset="-122"/>
            </a:endParaRPr>
          </a:p>
        </p:txBody>
      </p:sp>
      <p:sp>
        <p:nvSpPr>
          <p:cNvPr id="65553" name="TextBox 24"/>
          <p:cNvSpPr txBox="1">
            <a:spLocks noChangeArrowheads="1"/>
          </p:cNvSpPr>
          <p:nvPr/>
        </p:nvSpPr>
        <p:spPr bwMode="auto">
          <a:xfrm>
            <a:off x="7032626" y="3790633"/>
            <a:ext cx="1571625" cy="338554"/>
          </a:xfrm>
          <a:prstGeom prst="rect">
            <a:avLst/>
          </a:prstGeom>
          <a:noFill/>
          <a:ln>
            <a:noFill/>
          </a:ln>
        </p:spPr>
        <p:txBody>
          <a:bodyPr>
            <a:spAutoFit/>
          </a:bodyPr>
          <a:lstStyle/>
          <a:p>
            <a:r>
              <a:rPr lang="en-US" altLang="zh-CN" sz="1600">
                <a:cs typeface="宋体" panose="02010600030101010101" pitchFamily="2" charset="-122"/>
              </a:rPr>
              <a:t>OrdersDB</a:t>
            </a:r>
            <a:endParaRPr lang="zh-CN" altLang="en-US" sz="1600">
              <a:cs typeface="宋体" panose="02010600030101010101" pitchFamily="2" charset="-122"/>
            </a:endParaRPr>
          </a:p>
        </p:txBody>
      </p:sp>
      <p:sp>
        <p:nvSpPr>
          <p:cNvPr id="27" name="TextBox 26"/>
          <p:cNvSpPr txBox="1"/>
          <p:nvPr/>
        </p:nvSpPr>
        <p:spPr>
          <a:xfrm>
            <a:off x="1035844" y="2214355"/>
            <a:ext cx="7215187" cy="830997"/>
          </a:xfrm>
          <a:prstGeom prst="rect">
            <a:avLst/>
          </a:prstGeom>
          <a:solidFill>
            <a:schemeClr val="bg1">
              <a:lumMod val="85000"/>
            </a:schemeClr>
          </a:solidFill>
          <a:ln>
            <a:solidFill>
              <a:schemeClr val="bg2"/>
            </a:solidFill>
          </a:ln>
        </p:spPr>
        <p:txBody>
          <a:bodyPr>
            <a:spAutoFit/>
          </a:bodyPr>
          <a:lstStyle/>
          <a:p>
            <a:r>
              <a:rPr lang="en-US" altLang="zh-CN" sz="1600" dirty="0">
                <a:cs typeface="宋体" panose="02010600030101010101" pitchFamily="2" charset="-122"/>
              </a:rPr>
              <a:t>SELECT </a:t>
            </a:r>
            <a:r>
              <a:rPr lang="en-US" altLang="zh-CN" sz="1600" dirty="0" err="1">
                <a:cs typeface="宋体" panose="02010600030101010101" pitchFamily="2" charset="-122"/>
              </a:rPr>
              <a:t>a.lname</a:t>
            </a:r>
            <a:r>
              <a:rPr lang="en-US" altLang="zh-CN" sz="1600" dirty="0">
                <a:cs typeface="宋体" panose="02010600030101010101" pitchFamily="2" charset="-122"/>
              </a:rPr>
              <a:t>, </a:t>
            </a:r>
            <a:r>
              <a:rPr lang="en-US" altLang="zh-CN" sz="1600" dirty="0" err="1">
                <a:cs typeface="宋体" panose="02010600030101010101" pitchFamily="2" charset="-122"/>
              </a:rPr>
              <a:t>a.fname</a:t>
            </a:r>
            <a:endParaRPr lang="en-US" altLang="zh-CN" sz="1600" dirty="0">
              <a:cs typeface="宋体" panose="02010600030101010101" pitchFamily="2" charset="-122"/>
            </a:endParaRPr>
          </a:p>
          <a:p>
            <a:r>
              <a:rPr lang="en-US" altLang="zh-CN" sz="1600" dirty="0">
                <a:cs typeface="宋体" panose="02010600030101010101" pitchFamily="2" charset="-122"/>
              </a:rPr>
              <a:t>FROM CustomerDB@</a:t>
            </a:r>
            <a:r>
              <a:rPr lang="en-US" altLang="zh-CN" sz="1600" dirty="0">
                <a:solidFill>
                  <a:srgbClr val="F50D34"/>
                </a:solidFill>
                <a:cs typeface="宋体" panose="02010600030101010101" pitchFamily="2" charset="-122"/>
              </a:rPr>
              <a:t>1stinst</a:t>
            </a:r>
            <a:r>
              <a:rPr lang="en-US" altLang="zh-CN" sz="1600" dirty="0">
                <a:cs typeface="宋体" panose="02010600030101010101" pitchFamily="2" charset="-122"/>
              </a:rPr>
              <a:t>:Customer a, OrdersDB@</a:t>
            </a:r>
            <a:r>
              <a:rPr lang="en-US" altLang="zh-CN" sz="1600" dirty="0">
                <a:solidFill>
                  <a:srgbClr val="F50D34"/>
                </a:solidFill>
                <a:cs typeface="宋体" panose="02010600030101010101" pitchFamily="2" charset="-122"/>
              </a:rPr>
              <a:t>1stinst</a:t>
            </a:r>
            <a:r>
              <a:rPr lang="en-US" altLang="zh-CN" sz="1600" dirty="0">
                <a:cs typeface="宋体" panose="02010600030101010101" pitchFamily="2" charset="-122"/>
              </a:rPr>
              <a:t>.orders b</a:t>
            </a:r>
          </a:p>
          <a:p>
            <a:r>
              <a:rPr lang="en-US" altLang="zh-CN" sz="1600" dirty="0">
                <a:cs typeface="宋体" panose="02010600030101010101" pitchFamily="2" charset="-122"/>
              </a:rPr>
              <a:t>WHERE </a:t>
            </a:r>
            <a:r>
              <a:rPr lang="en-US" altLang="zh-CN" sz="1600" dirty="0" err="1">
                <a:cs typeface="宋体" panose="02010600030101010101" pitchFamily="2" charset="-122"/>
              </a:rPr>
              <a:t>a.customer_num</a:t>
            </a:r>
            <a:r>
              <a:rPr lang="en-US" altLang="zh-CN" sz="1600" dirty="0">
                <a:cs typeface="宋体" panose="02010600030101010101" pitchFamily="2" charset="-122"/>
              </a:rPr>
              <a:t> = </a:t>
            </a:r>
            <a:r>
              <a:rPr lang="en-US" altLang="zh-CN" sz="1600" dirty="0" err="1">
                <a:cs typeface="宋体" panose="02010600030101010101" pitchFamily="2" charset="-122"/>
              </a:rPr>
              <a:t>b.customer_num</a:t>
            </a:r>
            <a:endParaRPr lang="en-US" altLang="zh-CN" b="0" dirty="0">
              <a:ea typeface="宋体" panose="02010600030101010101" pitchFamily="2" charset="-122"/>
              <a:cs typeface="宋体" panose="02010600030101010101" pitchFamily="2" charset="-122"/>
            </a:endParaRPr>
          </a:p>
        </p:txBody>
      </p:sp>
      <p:sp>
        <p:nvSpPr>
          <p:cNvPr id="65560" name="TextBox 8"/>
          <p:cNvSpPr txBox="1">
            <a:spLocks noChangeArrowheads="1"/>
          </p:cNvSpPr>
          <p:nvPr/>
        </p:nvSpPr>
        <p:spPr bwMode="auto">
          <a:xfrm>
            <a:off x="5159376" y="5519420"/>
            <a:ext cx="1655763" cy="338554"/>
          </a:xfrm>
          <a:prstGeom prst="rect">
            <a:avLst/>
          </a:prstGeom>
          <a:noFill/>
          <a:ln>
            <a:noFill/>
          </a:ln>
        </p:spPr>
        <p:txBody>
          <a:bodyPr>
            <a:spAutoFit/>
          </a:bodyPr>
          <a:lstStyle/>
          <a:p>
            <a:r>
              <a:rPr lang="en-US" altLang="zh-CN" sz="1600" dirty="0">
                <a:cs typeface="宋体" panose="02010600030101010101" pitchFamily="2" charset="-122"/>
              </a:rPr>
              <a:t>Disk for 1stinst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zh-CN" altLang="en-US" dirty="0">
                <a:cs typeface="宋体" panose="02010600030101010101" pitchFamily="2" charset="-122"/>
                <a:sym typeface="+mn-ea"/>
              </a:rPr>
              <a:t>分布式查询</a:t>
            </a:r>
            <a:r>
              <a:rPr lang="en-US" altLang="zh-CN" dirty="0">
                <a:cs typeface="宋体" panose="02010600030101010101" pitchFamily="2" charset="-122"/>
                <a:sym typeface="+mn-ea"/>
              </a:rPr>
              <a:t>(Distributed query)</a:t>
            </a:r>
            <a:r>
              <a:rPr lang="zh-CN" altLang="en-US" dirty="0">
                <a:cs typeface="微软雅黑" panose="020B0503020204020204" pitchFamily="34" charset="-122"/>
                <a:sym typeface="+mn-ea"/>
              </a:rPr>
              <a:t>实例</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1" name="内容占位符 2"/>
          <p:cNvSpPr>
            <a:spLocks noGrp="1"/>
          </p:cNvSpPr>
          <p:nvPr>
            <p:ph type="body" sz="quarter" idx="10"/>
          </p:nvPr>
        </p:nvSpPr>
        <p:spPr/>
        <p:txBody>
          <a:bodyPr/>
          <a:lstStyle/>
          <a:p>
            <a:pPr>
              <a:lnSpc>
                <a:spcPct val="125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一台机器，两个</a:t>
            </a:r>
            <a:r>
              <a:rPr lang="en-US" altLang="zh-CN" sz="1800" dirty="0">
                <a:latin typeface="Arial" panose="020B0604020202020204" pitchFamily="34" charset="0"/>
                <a:ea typeface="宋体" panose="02010600030101010101" pitchFamily="2" charset="-122"/>
                <a:cs typeface="宋体" panose="02010600030101010101" pitchFamily="2" charset="-122"/>
              </a:rPr>
              <a:t>GBase 8s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实例，两个数据库</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连接来自两个不同的</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dirty="0">
                <a:latin typeface="Arial" panose="020B0604020202020204" pitchFamily="34" charset="0"/>
                <a:ea typeface="宋体" panose="02010600030101010101" pitchFamily="2" charset="-122"/>
                <a:cs typeface="宋体" panose="02010600030101010101" pitchFamily="2" charset="-122"/>
              </a:rPr>
              <a:t>GBase 8s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实例的数据库表</a:t>
            </a:r>
          </a:p>
        </p:txBody>
      </p:sp>
      <p:grpSp>
        <p:nvGrpSpPr>
          <p:cNvPr id="7189" name="Group 21"/>
          <p:cNvGrpSpPr/>
          <p:nvPr/>
        </p:nvGrpSpPr>
        <p:grpSpPr bwMode="auto">
          <a:xfrm>
            <a:off x="2208214" y="3521711"/>
            <a:ext cx="7572375" cy="2428875"/>
            <a:chOff x="450" y="2475"/>
            <a:chExt cx="4770" cy="1530"/>
          </a:xfrm>
        </p:grpSpPr>
        <p:sp>
          <p:nvSpPr>
            <p:cNvPr id="7172" name="矩形 4"/>
            <p:cNvSpPr>
              <a:spLocks noChangeArrowheads="1"/>
            </p:cNvSpPr>
            <p:nvPr/>
          </p:nvSpPr>
          <p:spPr bwMode="auto">
            <a:xfrm>
              <a:off x="450" y="2475"/>
              <a:ext cx="2115" cy="1530"/>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73" name="圆柱形 5"/>
            <p:cNvSpPr>
              <a:spLocks noChangeArrowheads="1"/>
            </p:cNvSpPr>
            <p:nvPr/>
          </p:nvSpPr>
          <p:spPr bwMode="auto">
            <a:xfrm>
              <a:off x="1080" y="3555"/>
              <a:ext cx="945" cy="315"/>
            </a:xfrm>
            <a:prstGeom prst="can">
              <a:avLst>
                <a:gd name="adj" fmla="val 25000"/>
              </a:avLst>
            </a:prstGeom>
            <a:solidFill>
              <a:srgbClr val="CCFF66"/>
            </a:solidFill>
            <a:ln w="9525">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74" name="矩形 6"/>
            <p:cNvSpPr>
              <a:spLocks noChangeArrowheads="1"/>
            </p:cNvSpPr>
            <p:nvPr/>
          </p:nvSpPr>
          <p:spPr bwMode="auto">
            <a:xfrm>
              <a:off x="720" y="2769"/>
              <a:ext cx="1589" cy="1163"/>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75" name="流程图: 文档 7"/>
            <p:cNvSpPr>
              <a:spLocks noChangeArrowheads="1"/>
            </p:cNvSpPr>
            <p:nvPr/>
          </p:nvSpPr>
          <p:spPr bwMode="auto">
            <a:xfrm>
              <a:off x="1080" y="3015"/>
              <a:ext cx="945" cy="495"/>
            </a:xfrm>
            <a:prstGeom prst="flowChartDocument">
              <a:avLst/>
            </a:prstGeom>
            <a:solidFill>
              <a:srgbClr val="FFFF99"/>
            </a:solidFill>
            <a:ln w="9525">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76" name="TextBox 8"/>
            <p:cNvSpPr txBox="1">
              <a:spLocks noChangeArrowheads="1"/>
            </p:cNvSpPr>
            <p:nvPr/>
          </p:nvSpPr>
          <p:spPr bwMode="auto">
            <a:xfrm>
              <a:off x="1114" y="3060"/>
              <a:ext cx="886" cy="233"/>
            </a:xfrm>
            <a:prstGeom prst="rect">
              <a:avLst/>
            </a:prstGeom>
            <a:noFill/>
            <a:ln>
              <a:noFill/>
            </a:ln>
          </p:spPr>
          <p:txBody>
            <a:bodyPr wrap="square">
              <a:spAutoFit/>
            </a:bodyPr>
            <a:lstStyle/>
            <a:p>
              <a:r>
                <a:rPr lang="en-US" altLang="zh-CN" dirty="0">
                  <a:cs typeface="宋体" panose="02010600030101010101" pitchFamily="2" charset="-122"/>
                </a:rPr>
                <a:t>Customer</a:t>
              </a:r>
              <a:endParaRPr lang="zh-CN" altLang="en-US" dirty="0">
                <a:cs typeface="宋体" panose="02010600030101010101" pitchFamily="2" charset="-122"/>
              </a:endParaRPr>
            </a:p>
          </p:txBody>
        </p:sp>
        <p:sp>
          <p:nvSpPr>
            <p:cNvPr id="7177" name="TextBox 9"/>
            <p:cNvSpPr txBox="1">
              <a:spLocks noChangeArrowheads="1"/>
            </p:cNvSpPr>
            <p:nvPr/>
          </p:nvSpPr>
          <p:spPr bwMode="auto">
            <a:xfrm>
              <a:off x="720" y="2790"/>
              <a:ext cx="1132" cy="233"/>
            </a:xfrm>
            <a:prstGeom prst="rect">
              <a:avLst/>
            </a:prstGeom>
            <a:noFill/>
            <a:ln>
              <a:noFill/>
            </a:ln>
          </p:spPr>
          <p:txBody>
            <a:bodyPr wrap="square">
              <a:spAutoFit/>
            </a:bodyPr>
            <a:lstStyle/>
            <a:p>
              <a:r>
                <a:rPr lang="en-US" altLang="zh-CN" dirty="0">
                  <a:cs typeface="宋体" panose="02010600030101010101" pitchFamily="2" charset="-122"/>
                </a:rPr>
                <a:t>CustomerDB</a:t>
              </a:r>
              <a:endParaRPr lang="zh-CN" altLang="en-US" dirty="0">
                <a:cs typeface="宋体" panose="02010600030101010101" pitchFamily="2" charset="-122"/>
              </a:endParaRPr>
            </a:p>
          </p:txBody>
        </p:sp>
        <p:sp>
          <p:nvSpPr>
            <p:cNvPr id="7178" name="TextBox 10"/>
            <p:cNvSpPr txBox="1">
              <a:spLocks noChangeArrowheads="1"/>
            </p:cNvSpPr>
            <p:nvPr/>
          </p:nvSpPr>
          <p:spPr bwMode="auto">
            <a:xfrm>
              <a:off x="450" y="2475"/>
              <a:ext cx="990" cy="233"/>
            </a:xfrm>
            <a:prstGeom prst="rect">
              <a:avLst/>
            </a:prstGeom>
            <a:noFill/>
            <a:ln>
              <a:noFill/>
            </a:ln>
          </p:spPr>
          <p:txBody>
            <a:bodyPr>
              <a:spAutoFit/>
            </a:bodyPr>
            <a:lstStyle/>
            <a:p>
              <a:r>
                <a:rPr lang="en-US" altLang="zh-CN" sz="1600">
                  <a:cs typeface="宋体" panose="02010600030101010101" pitchFamily="2" charset="-122"/>
                </a:rPr>
                <a:t>1stinst</a:t>
              </a:r>
              <a:r>
                <a:rPr lang="en-US" altLang="zh-CN">
                  <a:ea typeface="宋体" panose="02010600030101010101" pitchFamily="2" charset="-122"/>
                  <a:cs typeface="宋体" panose="02010600030101010101" pitchFamily="2" charset="-122"/>
                </a:rPr>
                <a:t>	</a:t>
              </a:r>
              <a:endParaRPr lang="zh-CN" altLang="en-US">
                <a:ea typeface="宋体" panose="02010600030101010101" pitchFamily="2" charset="-122"/>
                <a:cs typeface="宋体" panose="02010600030101010101" pitchFamily="2" charset="-122"/>
              </a:endParaRPr>
            </a:p>
          </p:txBody>
        </p:sp>
        <p:sp>
          <p:nvSpPr>
            <p:cNvPr id="7179" name="AutoShape 127"/>
            <p:cNvSpPr>
              <a:spLocks noChangeArrowheads="1"/>
            </p:cNvSpPr>
            <p:nvPr/>
          </p:nvSpPr>
          <p:spPr bwMode="auto">
            <a:xfrm>
              <a:off x="2565" y="3150"/>
              <a:ext cx="544" cy="227"/>
            </a:xfrm>
            <a:prstGeom prst="leftRightArrow">
              <a:avLst>
                <a:gd name="adj1" fmla="val 50000"/>
                <a:gd name="adj2" fmla="val 59779"/>
              </a:avLst>
            </a:prstGeom>
            <a:solidFill>
              <a:srgbClr val="00B8FF"/>
            </a:solidFill>
            <a:ln w="9525">
              <a:solidFill>
                <a:schemeClr val="tx1"/>
              </a:solidFill>
              <a:miter lim="800000"/>
            </a:ln>
          </p:spPr>
          <p:txBody>
            <a:bodyPr wrap="none" anchor="ctr"/>
            <a:lstStyle/>
            <a:p>
              <a:endParaRPr lang="zh-CN" altLang="en-US">
                <a:ea typeface="宋体" panose="02010600030101010101" pitchFamily="2" charset="-122"/>
                <a:cs typeface="宋体" panose="02010600030101010101" pitchFamily="2" charset="-122"/>
              </a:endParaRPr>
            </a:p>
          </p:txBody>
        </p:sp>
        <p:sp>
          <p:nvSpPr>
            <p:cNvPr id="7180" name="矩形 19"/>
            <p:cNvSpPr>
              <a:spLocks noChangeArrowheads="1"/>
            </p:cNvSpPr>
            <p:nvPr/>
          </p:nvSpPr>
          <p:spPr bwMode="auto">
            <a:xfrm>
              <a:off x="3105" y="2475"/>
              <a:ext cx="2115" cy="1530"/>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81" name="圆柱形 20"/>
            <p:cNvSpPr>
              <a:spLocks noChangeArrowheads="1"/>
            </p:cNvSpPr>
            <p:nvPr/>
          </p:nvSpPr>
          <p:spPr bwMode="auto">
            <a:xfrm>
              <a:off x="3735" y="3600"/>
              <a:ext cx="945" cy="315"/>
            </a:xfrm>
            <a:prstGeom prst="can">
              <a:avLst>
                <a:gd name="adj" fmla="val 25000"/>
              </a:avLst>
            </a:prstGeom>
            <a:solidFill>
              <a:srgbClr val="CCFF66"/>
            </a:solidFill>
            <a:ln w="9525">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82" name="矩形 21"/>
            <p:cNvSpPr>
              <a:spLocks noChangeArrowheads="1"/>
            </p:cNvSpPr>
            <p:nvPr/>
          </p:nvSpPr>
          <p:spPr bwMode="auto">
            <a:xfrm>
              <a:off x="3375" y="2724"/>
              <a:ext cx="1589" cy="1222"/>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83" name="流程图: 文档 22"/>
            <p:cNvSpPr>
              <a:spLocks noChangeArrowheads="1"/>
            </p:cNvSpPr>
            <p:nvPr/>
          </p:nvSpPr>
          <p:spPr bwMode="auto">
            <a:xfrm>
              <a:off x="3735" y="3015"/>
              <a:ext cx="945" cy="495"/>
            </a:xfrm>
            <a:prstGeom prst="flowChartDocument">
              <a:avLst/>
            </a:prstGeom>
            <a:solidFill>
              <a:srgbClr val="FFFF99"/>
            </a:solidFill>
            <a:ln w="9525">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7184" name="TextBox 23"/>
            <p:cNvSpPr txBox="1">
              <a:spLocks noChangeArrowheads="1"/>
            </p:cNvSpPr>
            <p:nvPr/>
          </p:nvSpPr>
          <p:spPr bwMode="auto">
            <a:xfrm>
              <a:off x="3870" y="3060"/>
              <a:ext cx="675" cy="233"/>
            </a:xfrm>
            <a:prstGeom prst="rect">
              <a:avLst/>
            </a:prstGeom>
            <a:noFill/>
            <a:ln>
              <a:noFill/>
            </a:ln>
          </p:spPr>
          <p:txBody>
            <a:bodyPr>
              <a:spAutoFit/>
            </a:bodyPr>
            <a:lstStyle/>
            <a:p>
              <a:r>
                <a:rPr lang="en-US" altLang="zh-CN" dirty="0">
                  <a:cs typeface="宋体" panose="02010600030101010101" pitchFamily="2" charset="-122"/>
                </a:rPr>
                <a:t>Orders</a:t>
              </a:r>
              <a:endParaRPr lang="zh-CN" altLang="en-US" dirty="0">
                <a:cs typeface="宋体" panose="02010600030101010101" pitchFamily="2" charset="-122"/>
              </a:endParaRPr>
            </a:p>
          </p:txBody>
        </p:sp>
        <p:sp>
          <p:nvSpPr>
            <p:cNvPr id="7185" name="TextBox 24"/>
            <p:cNvSpPr txBox="1">
              <a:spLocks noChangeArrowheads="1"/>
            </p:cNvSpPr>
            <p:nvPr/>
          </p:nvSpPr>
          <p:spPr bwMode="auto">
            <a:xfrm>
              <a:off x="3375" y="2745"/>
              <a:ext cx="990" cy="233"/>
            </a:xfrm>
            <a:prstGeom prst="rect">
              <a:avLst/>
            </a:prstGeom>
            <a:noFill/>
            <a:ln>
              <a:noFill/>
            </a:ln>
          </p:spPr>
          <p:txBody>
            <a:bodyPr>
              <a:spAutoFit/>
            </a:bodyPr>
            <a:lstStyle/>
            <a:p>
              <a:r>
                <a:rPr lang="en-US" altLang="zh-CN" dirty="0" err="1">
                  <a:cs typeface="宋体" panose="02010600030101010101" pitchFamily="2" charset="-122"/>
                </a:rPr>
                <a:t>OrdersDB</a:t>
              </a:r>
              <a:endParaRPr lang="zh-CN" altLang="en-US" dirty="0">
                <a:cs typeface="宋体" panose="02010600030101010101" pitchFamily="2" charset="-122"/>
              </a:endParaRPr>
            </a:p>
          </p:txBody>
        </p:sp>
        <p:sp>
          <p:nvSpPr>
            <p:cNvPr id="7186" name="TextBox 25"/>
            <p:cNvSpPr txBox="1">
              <a:spLocks noChangeArrowheads="1"/>
            </p:cNvSpPr>
            <p:nvPr/>
          </p:nvSpPr>
          <p:spPr bwMode="auto">
            <a:xfrm>
              <a:off x="3105" y="2475"/>
              <a:ext cx="990" cy="213"/>
            </a:xfrm>
            <a:prstGeom prst="rect">
              <a:avLst/>
            </a:prstGeom>
            <a:noFill/>
            <a:ln>
              <a:noFill/>
            </a:ln>
          </p:spPr>
          <p:txBody>
            <a:bodyPr>
              <a:spAutoFit/>
            </a:bodyPr>
            <a:lstStyle/>
            <a:p>
              <a:r>
                <a:rPr lang="en-US" altLang="zh-CN" sz="1600">
                  <a:cs typeface="宋体" panose="02010600030101010101" pitchFamily="2" charset="-122"/>
                </a:rPr>
                <a:t>2ndinst</a:t>
              </a:r>
              <a:endParaRPr lang="zh-CN" altLang="en-US">
                <a:ea typeface="宋体" panose="02010600030101010101" pitchFamily="2" charset="-122"/>
                <a:cs typeface="宋体" panose="02010600030101010101" pitchFamily="2" charset="-122"/>
              </a:endParaRPr>
            </a:p>
          </p:txBody>
        </p:sp>
      </p:grpSp>
      <p:sp>
        <p:nvSpPr>
          <p:cNvPr id="27" name="TextBox 26"/>
          <p:cNvSpPr txBox="1"/>
          <p:nvPr/>
        </p:nvSpPr>
        <p:spPr>
          <a:xfrm>
            <a:off x="1061245" y="2239497"/>
            <a:ext cx="7215187" cy="830997"/>
          </a:xfrm>
          <a:prstGeom prst="rect">
            <a:avLst/>
          </a:prstGeom>
          <a:solidFill>
            <a:schemeClr val="bg1">
              <a:lumMod val="85000"/>
            </a:schemeClr>
          </a:solidFill>
          <a:ln>
            <a:solidFill>
              <a:schemeClr val="tx1"/>
            </a:solidFill>
          </a:ln>
        </p:spPr>
        <p:txBody>
          <a:bodyPr>
            <a:spAutoFit/>
          </a:bodyPr>
          <a:lstStyle/>
          <a:p>
            <a:r>
              <a:rPr lang="en-US" altLang="zh-CN" sz="1600" dirty="0">
                <a:cs typeface="宋体" panose="02010600030101010101" pitchFamily="2" charset="-122"/>
              </a:rPr>
              <a:t>SELECT </a:t>
            </a:r>
            <a:r>
              <a:rPr lang="en-US" altLang="zh-CN" sz="1600" dirty="0" err="1">
                <a:cs typeface="宋体" panose="02010600030101010101" pitchFamily="2" charset="-122"/>
              </a:rPr>
              <a:t>a.lname</a:t>
            </a:r>
            <a:r>
              <a:rPr lang="en-US" altLang="zh-CN" sz="1600" dirty="0">
                <a:cs typeface="宋体" panose="02010600030101010101" pitchFamily="2" charset="-122"/>
              </a:rPr>
              <a:t>, </a:t>
            </a:r>
            <a:r>
              <a:rPr lang="en-US" altLang="zh-CN" sz="1600" dirty="0" err="1">
                <a:cs typeface="宋体" panose="02010600030101010101" pitchFamily="2" charset="-122"/>
              </a:rPr>
              <a:t>a.fname</a:t>
            </a:r>
            <a:endParaRPr lang="en-US" altLang="zh-CN" sz="1600" dirty="0">
              <a:cs typeface="宋体" panose="02010600030101010101" pitchFamily="2" charset="-122"/>
            </a:endParaRPr>
          </a:p>
          <a:p>
            <a:r>
              <a:rPr lang="en-US" altLang="zh-CN" sz="1600" dirty="0">
                <a:cs typeface="宋体" panose="02010600030101010101" pitchFamily="2" charset="-122"/>
              </a:rPr>
              <a:t>FROM CustomerDB@</a:t>
            </a:r>
            <a:r>
              <a:rPr lang="en-US" altLang="zh-CN" sz="1600" dirty="0">
                <a:solidFill>
                  <a:srgbClr val="F50D34"/>
                </a:solidFill>
                <a:cs typeface="宋体" panose="02010600030101010101" pitchFamily="2" charset="-122"/>
              </a:rPr>
              <a:t>1stinst</a:t>
            </a:r>
            <a:r>
              <a:rPr lang="en-US" altLang="zh-CN" sz="1600" dirty="0">
                <a:cs typeface="宋体" panose="02010600030101010101" pitchFamily="2" charset="-122"/>
              </a:rPr>
              <a:t>:Customer a, OrdersDB@</a:t>
            </a:r>
            <a:r>
              <a:rPr lang="en-US" altLang="zh-CN" sz="1600" dirty="0">
                <a:solidFill>
                  <a:srgbClr val="F50D34"/>
                </a:solidFill>
                <a:cs typeface="宋体" panose="02010600030101010101" pitchFamily="2" charset="-122"/>
              </a:rPr>
              <a:t>2ndinst</a:t>
            </a:r>
            <a:r>
              <a:rPr lang="en-US" altLang="zh-CN" sz="1600" dirty="0">
                <a:cs typeface="宋体" panose="02010600030101010101" pitchFamily="2" charset="-122"/>
              </a:rPr>
              <a:t>.orders b</a:t>
            </a:r>
          </a:p>
          <a:p>
            <a:r>
              <a:rPr lang="en-US" altLang="zh-CN" sz="1600" dirty="0">
                <a:cs typeface="宋体" panose="02010600030101010101" pitchFamily="2" charset="-122"/>
              </a:rPr>
              <a:t>WHERE </a:t>
            </a:r>
            <a:r>
              <a:rPr lang="en-US" altLang="zh-CN" sz="1600" dirty="0" err="1">
                <a:cs typeface="宋体" panose="02010600030101010101" pitchFamily="2" charset="-122"/>
              </a:rPr>
              <a:t>a.customer_num.b</a:t>
            </a:r>
            <a:r>
              <a:rPr lang="en-US" altLang="zh-CN" sz="1600" dirty="0">
                <a:cs typeface="宋体" panose="02010600030101010101" pitchFamily="2" charset="-122"/>
              </a:rPr>
              <a:t> = </a:t>
            </a:r>
            <a:r>
              <a:rPr lang="en-US" altLang="zh-CN" sz="1600" dirty="0" err="1">
                <a:cs typeface="宋体" panose="02010600030101010101" pitchFamily="2" charset="-122"/>
              </a:rPr>
              <a:t>customer_num</a:t>
            </a:r>
            <a:endParaRPr lang="en-US" altLang="zh-CN" b="0" dirty="0">
              <a:ea typeface="宋体" panose="02010600030101010101" pitchFamily="2" charset="-122"/>
              <a:cs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marL="360680" lvl="1">
              <a:buClr>
                <a:srgbClr val="FD0000"/>
              </a:buClr>
              <a:defRPr/>
            </a:pPr>
            <a:r>
              <a:rPr lang="zh-CN" altLang="en-US" sz="3000" b="1" kern="1200" spc="100" dirty="0">
                <a:latin typeface="微软雅黑" panose="020B0503020204020204" pitchFamily="34" charset="-122"/>
                <a:ea typeface="微软雅黑" panose="020B0503020204020204" pitchFamily="34" charset="-122"/>
                <a:cs typeface="+mj-cs"/>
                <a:sym typeface="+mn-ea"/>
              </a:rPr>
              <a:t>插入、更新、删除数据行</a:t>
            </a:r>
            <a:endParaRPr lang="zh-CN" altLang="en-US" sz="3000" b="1" kern="1200" spc="100" dirty="0">
              <a:latin typeface="微软雅黑" panose="020B0503020204020204" pitchFamily="34" charset="-122"/>
              <a:ea typeface="微软雅黑" panose="020B0503020204020204" pitchFamily="34" charset="-122"/>
              <a:cs typeface="+mj-cs"/>
            </a:endParaRPr>
          </a:p>
        </p:txBody>
      </p:sp>
      <p:sp>
        <p:nvSpPr>
          <p:cNvPr id="8" name="内容占位符 7"/>
          <p:cNvSpPr>
            <a:spLocks noGrp="1"/>
          </p:cNvSpPr>
          <p:nvPr>
            <p:ph type="body" sz="quarter" idx="10"/>
          </p:nvPr>
        </p:nvSpPr>
        <p:spPr/>
        <p:txBody>
          <a:bodyPr/>
          <a:lstStyle/>
          <a:p>
            <a:pPr>
              <a:lnSpc>
                <a:spcPct val="150000"/>
              </a:lnSpc>
            </a:pPr>
            <a:r>
              <a:rPr lang="zh-CN" altLang="en-US" dirty="0"/>
              <a:t>插入数据</a:t>
            </a:r>
          </a:p>
          <a:p>
            <a:pPr marL="0" indent="0">
              <a:lnSpc>
                <a:spcPct val="150000"/>
              </a:lnSpc>
              <a:buNone/>
            </a:pPr>
            <a:endParaRPr lang="zh-CN" altLang="en-US" dirty="0"/>
          </a:p>
          <a:p>
            <a:pPr>
              <a:lnSpc>
                <a:spcPct val="150000"/>
              </a:lnSpc>
            </a:pPr>
            <a:endParaRPr lang="zh-CN" altLang="en-US" dirty="0"/>
          </a:p>
          <a:p>
            <a:pPr>
              <a:lnSpc>
                <a:spcPct val="150000"/>
              </a:lnSpc>
            </a:pPr>
            <a:r>
              <a:rPr lang="zh-CN" altLang="en-US" dirty="0"/>
              <a:t>更新数据</a:t>
            </a:r>
          </a:p>
          <a:p>
            <a:pPr marL="0" indent="0">
              <a:lnSpc>
                <a:spcPct val="150000"/>
              </a:lnSpc>
              <a:buNone/>
            </a:pPr>
            <a:endParaRPr lang="zh-CN" altLang="en-US" dirty="0"/>
          </a:p>
          <a:p>
            <a:pPr>
              <a:lnSpc>
                <a:spcPct val="150000"/>
              </a:lnSpc>
            </a:pPr>
            <a:r>
              <a:rPr lang="zh-CN" altLang="en-US" dirty="0"/>
              <a:t>删除数据</a:t>
            </a:r>
          </a:p>
          <a:p>
            <a:pPr>
              <a:lnSpc>
                <a:spcPct val="150000"/>
              </a:lnSpc>
            </a:pPr>
            <a:endParaRPr lang="zh-CN" altLang="en-US" dirty="0"/>
          </a:p>
          <a:p>
            <a:pPr>
              <a:lnSpc>
                <a:spcPct val="150000"/>
              </a:lnSpc>
            </a:pPr>
            <a:endParaRPr lang="zh-CN" altLang="en-US" dirty="0"/>
          </a:p>
          <a:p>
            <a:pPr>
              <a:lnSpc>
                <a:spcPct val="150000"/>
              </a:lnSpc>
            </a:pPr>
            <a:endParaRPr lang="zh-CN" altLang="en-US" dirty="0"/>
          </a:p>
        </p:txBody>
      </p:sp>
      <p:sp>
        <p:nvSpPr>
          <p:cNvPr id="234500" name="AutoShape 4"/>
          <p:cNvSpPr>
            <a:spLocks noChangeArrowheads="1"/>
          </p:cNvSpPr>
          <p:nvPr/>
        </p:nvSpPr>
        <p:spPr bwMode="black">
          <a:xfrm>
            <a:off x="984623" y="1795136"/>
            <a:ext cx="7547610" cy="65024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INSERT INTO customer (</a:t>
            </a:r>
            <a:r>
              <a:rPr lang="en-US" altLang="zh-CN" sz="1400" dirty="0" err="1"/>
              <a:t>customer_num</a:t>
            </a:r>
            <a:r>
              <a:rPr lang="en-US" altLang="zh-CN" sz="1400" dirty="0"/>
              <a:t>, name) </a:t>
            </a:r>
          </a:p>
          <a:p>
            <a:pPr eaLnBrk="1" hangingPunct="1">
              <a:spcBef>
                <a:spcPct val="50000"/>
              </a:spcBef>
              <a:buClrTx/>
              <a:buFontTx/>
              <a:buNone/>
            </a:pPr>
            <a:r>
              <a:rPr lang="en-US" altLang="zh-CN" sz="1400" dirty="0"/>
              <a:t>    VALUES (2223, 'John'); </a:t>
            </a:r>
          </a:p>
        </p:txBody>
      </p:sp>
      <p:sp>
        <p:nvSpPr>
          <p:cNvPr id="157699" name="AutoShape 3"/>
          <p:cNvSpPr>
            <a:spLocks noChangeArrowheads="1"/>
          </p:cNvSpPr>
          <p:nvPr/>
        </p:nvSpPr>
        <p:spPr bwMode="black">
          <a:xfrm>
            <a:off x="984623" y="2499461"/>
            <a:ext cx="7539355" cy="89471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dirty="0"/>
              <a:t>INSERT INTO </a:t>
            </a:r>
            <a:r>
              <a:rPr lang="en-US" altLang="zh-CN" sz="1400" dirty="0" err="1"/>
              <a:t>customer_tianjin</a:t>
            </a:r>
            <a:r>
              <a:rPr lang="en-US" altLang="zh-CN" sz="1400" dirty="0"/>
              <a:t> </a:t>
            </a:r>
          </a:p>
          <a:p>
            <a:pPr eaLnBrk="1" hangingPunct="1">
              <a:spcBef>
                <a:spcPct val="50000"/>
              </a:spcBef>
              <a:buClrTx/>
              <a:buFontTx/>
              <a:buNone/>
            </a:pPr>
            <a:r>
              <a:rPr lang="en-US" altLang="zh-CN" sz="1400" dirty="0"/>
              <a:t>    SELECT </a:t>
            </a:r>
            <a:r>
              <a:rPr lang="en-US" altLang="zh-CN" sz="1400" dirty="0" err="1"/>
              <a:t>customer_num</a:t>
            </a:r>
            <a:r>
              <a:rPr lang="en-US" altLang="zh-CN" sz="1400" dirty="0"/>
              <a:t>, name, city, discount </a:t>
            </a:r>
          </a:p>
          <a:p>
            <a:pPr eaLnBrk="1" hangingPunct="1">
              <a:spcBef>
                <a:spcPct val="50000"/>
              </a:spcBef>
              <a:buClrTx/>
              <a:buFontTx/>
              <a:buNone/>
            </a:pPr>
            <a:r>
              <a:rPr lang="en-US" altLang="zh-CN" sz="1400" dirty="0"/>
              <a:t>    FROM customer WHERE city = 'Tianjin'</a:t>
            </a:r>
          </a:p>
        </p:txBody>
      </p:sp>
      <p:sp>
        <p:nvSpPr>
          <p:cNvPr id="158723" name="AutoShape 3"/>
          <p:cNvSpPr>
            <a:spLocks noChangeArrowheads="1"/>
          </p:cNvSpPr>
          <p:nvPr/>
        </p:nvSpPr>
        <p:spPr bwMode="black">
          <a:xfrm>
            <a:off x="984940" y="3818568"/>
            <a:ext cx="7547610" cy="993775"/>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eaLnBrk="1" hangingPunct="1">
              <a:spcBef>
                <a:spcPct val="50000"/>
              </a:spcBef>
              <a:buClrTx/>
              <a:buFontTx/>
              <a:buNone/>
            </a:pPr>
            <a:r>
              <a:rPr lang="en-US" altLang="zh-CN" sz="1400"/>
              <a:t>UPDATE customer </a:t>
            </a:r>
          </a:p>
          <a:p>
            <a:pPr eaLnBrk="1" hangingPunct="1">
              <a:spcBef>
                <a:spcPct val="50000"/>
              </a:spcBef>
              <a:buClrTx/>
              <a:buFontTx/>
              <a:buNone/>
            </a:pPr>
            <a:r>
              <a:rPr lang="en-US" altLang="zh-CN" sz="1400"/>
              <a:t>SET name = 'Kate', city = 'Guangzhou' </a:t>
            </a:r>
          </a:p>
          <a:p>
            <a:pPr eaLnBrk="1" hangingPunct="1">
              <a:spcBef>
                <a:spcPct val="50000"/>
              </a:spcBef>
              <a:buClrTx/>
              <a:buFontTx/>
              <a:buNone/>
            </a:pPr>
            <a:r>
              <a:rPr lang="en-US" altLang="zh-CN" sz="1400"/>
              <a:t>WHERE customer_num = 118 ;</a:t>
            </a:r>
          </a:p>
        </p:txBody>
      </p:sp>
      <p:sp>
        <p:nvSpPr>
          <p:cNvPr id="159748" name="AutoShape 4"/>
          <p:cNvSpPr>
            <a:spLocks noChangeArrowheads="1"/>
          </p:cNvSpPr>
          <p:nvPr/>
        </p:nvSpPr>
        <p:spPr bwMode="black">
          <a:xfrm>
            <a:off x="980813" y="5235574"/>
            <a:ext cx="7547610" cy="806450"/>
          </a:xfrm>
          <a:prstGeom prst="roundRect">
            <a:avLst>
              <a:gd name="adj"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lIns="92075" tIns="46038" rIns="92075" bIns="0" anchor="ctr"/>
          <a:lstStyle/>
          <a:p>
            <a:pPr eaLnBrk="1" hangingPunct="1">
              <a:spcBef>
                <a:spcPct val="50000"/>
              </a:spcBef>
              <a:buClrTx/>
              <a:buFontTx/>
              <a:buNone/>
            </a:pPr>
            <a:r>
              <a:rPr lang="en-US" altLang="zh-CN" sz="1400" dirty="0"/>
              <a:t>DELETE FROM customer WHERE </a:t>
            </a:r>
            <a:r>
              <a:rPr lang="en-US" altLang="zh-CN" sz="1400" dirty="0" err="1"/>
              <a:t>customer_num</a:t>
            </a:r>
            <a:r>
              <a:rPr lang="en-US" altLang="zh-CN" sz="1400" dirty="0"/>
              <a:t> = 118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marL="360680" lvl="1">
              <a:buClr>
                <a:srgbClr val="FD0000"/>
              </a:buClr>
              <a:defRPr/>
            </a:pPr>
            <a:r>
              <a:rPr lang="en-US" altLang="zh-CN" sz="3000" b="1" kern="1200" spc="100" dirty="0">
                <a:latin typeface="微软雅黑" panose="020B0503020204020204" pitchFamily="34" charset="-122"/>
                <a:ea typeface="微软雅黑" panose="020B0503020204020204" pitchFamily="34" charset="-122"/>
                <a:cs typeface="+mj-cs"/>
                <a:sym typeface="+mn-ea"/>
              </a:rPr>
              <a:t>Merge</a:t>
            </a:r>
            <a:r>
              <a:rPr lang="zh-CN" altLang="en-US" sz="3000" b="1" kern="1200" spc="100" dirty="0">
                <a:latin typeface="微软雅黑" panose="020B0503020204020204" pitchFamily="34" charset="-122"/>
                <a:ea typeface="微软雅黑" panose="020B0503020204020204" pitchFamily="34" charset="-122"/>
                <a:cs typeface="+mj-cs"/>
                <a:sym typeface="+mn-ea"/>
              </a:rPr>
              <a:t>语句</a:t>
            </a:r>
          </a:p>
        </p:txBody>
      </p:sp>
      <p:sp>
        <p:nvSpPr>
          <p:cNvPr id="8" name="内容占位符 7"/>
          <p:cNvSpPr>
            <a:spLocks noGrp="1"/>
          </p:cNvSpPr>
          <p:nvPr>
            <p:ph type="body" sz="quarter" idx="10"/>
          </p:nvPr>
        </p:nvSpPr>
        <p:spPr>
          <a:xfrm>
            <a:off x="834073" y="1171941"/>
            <a:ext cx="10718800" cy="4888767"/>
          </a:xfrm>
        </p:spPr>
        <p:txBody>
          <a:bodyPr/>
          <a:lstStyle/>
          <a:p>
            <a:r>
              <a:rPr lang="en-US" altLang="zh-CN" dirty="0"/>
              <a:t>Merge</a:t>
            </a:r>
            <a:r>
              <a:rPr lang="zh-CN" altLang="en-US" dirty="0"/>
              <a:t>用法示例：在应用程序开发过程中，想要在条件满足时更新特定表的行，并且想在不满足时向同一个表中插入行。</a:t>
            </a:r>
          </a:p>
          <a:p>
            <a:pPr>
              <a:lnSpc>
                <a:spcPct val="150000"/>
              </a:lnSpc>
              <a:buFont typeface="Arial" panose="020B0604020202020204" pitchFamily="34" charset="0"/>
              <a:buChar char="•"/>
            </a:pPr>
            <a:endParaRPr lang="zh-CN" altLang="en-US" dirty="0"/>
          </a:p>
          <a:p>
            <a:pPr>
              <a:lnSpc>
                <a:spcPct val="150000"/>
              </a:lnSpc>
              <a:buFont typeface="Arial" panose="020B0604020202020204" pitchFamily="34" charset="0"/>
              <a:buChar char="•"/>
            </a:pPr>
            <a:endParaRPr lang="zh-CN" altLang="en-US" dirty="0"/>
          </a:p>
          <a:p>
            <a:pPr>
              <a:buFont typeface="Arial" panose="020B0604020202020204" pitchFamily="34" charset="0"/>
              <a:buChar char="•"/>
            </a:pPr>
            <a:endParaRPr lang="zh-CN" altLang="en-US" dirty="0"/>
          </a:p>
          <a:p>
            <a:pPr>
              <a:buFont typeface="Arial" panose="020B0604020202020204" pitchFamily="34" charset="0"/>
              <a:buChar char="•"/>
            </a:pPr>
            <a:endParaRPr lang="zh-CN" altLang="en-US" dirty="0"/>
          </a:p>
          <a:p>
            <a:endParaRPr lang="zh-CN" altLang="en-US" dirty="0"/>
          </a:p>
        </p:txBody>
      </p:sp>
      <p:graphicFrame>
        <p:nvGraphicFramePr>
          <p:cNvPr id="10" name="表格 9"/>
          <p:cNvGraphicFramePr>
            <a:graphicFrameLocks noGrp="1"/>
          </p:cNvGraphicFramePr>
          <p:nvPr/>
        </p:nvGraphicFramePr>
        <p:xfrm>
          <a:off x="4006850" y="5157470"/>
          <a:ext cx="4208099" cy="1219200"/>
        </p:xfrm>
        <a:graphic>
          <a:graphicData uri="http://schemas.openxmlformats.org/drawingml/2006/table">
            <a:tbl>
              <a:tblPr firstRow="1" bandRow="1">
                <a:tableStyleId>{5C22544A-7EE6-4342-B048-85BDC9FD1C3A}</a:tableStyleId>
              </a:tblPr>
              <a:tblGrid>
                <a:gridCol w="1657985">
                  <a:extLst>
                    <a:ext uri="{9D8B030D-6E8A-4147-A177-3AD203B41FA5}">
                      <a16:colId xmlns:a16="http://schemas.microsoft.com/office/drawing/2014/main" val="20000"/>
                    </a:ext>
                  </a:extLst>
                </a:gridCol>
                <a:gridCol w="852759">
                  <a:extLst>
                    <a:ext uri="{9D8B030D-6E8A-4147-A177-3AD203B41FA5}">
                      <a16:colId xmlns:a16="http://schemas.microsoft.com/office/drawing/2014/main" val="20001"/>
                    </a:ext>
                  </a:extLst>
                </a:gridCol>
                <a:gridCol w="1697355">
                  <a:extLst>
                    <a:ext uri="{9D8B030D-6E8A-4147-A177-3AD203B41FA5}">
                      <a16:colId xmlns:a16="http://schemas.microsoft.com/office/drawing/2014/main" val="20002"/>
                    </a:ext>
                  </a:extLst>
                </a:gridCol>
              </a:tblGrid>
              <a:tr h="304800">
                <a:tc>
                  <a:txBody>
                    <a:bodyPr/>
                    <a:lstStyle/>
                    <a:p>
                      <a:pPr algn="ctr">
                        <a:buNone/>
                      </a:pPr>
                      <a:r>
                        <a:rPr lang="en-US" altLang="zh-CN" sz="1400" dirty="0">
                          <a:solidFill>
                            <a:schemeClr val="tx1"/>
                          </a:solidFill>
                        </a:rPr>
                        <a:t>cus</a:t>
                      </a:r>
                      <a:r>
                        <a:rPr lang="en-US" altLang="zh-CN" sz="1400" dirty="0">
                          <a:solidFill>
                            <a:schemeClr val="tx1"/>
                          </a:solidFill>
                          <a:ea typeface="宋体" panose="02010600030101010101" pitchFamily="2" charset="-122"/>
                        </a:rPr>
                        <a:t>tomer_num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54635">
                <a:tc>
                  <a:txBody>
                    <a:bodyPr/>
                    <a:lstStyle/>
                    <a:p>
                      <a:pPr algn="ctr">
                        <a:buNone/>
                      </a:pPr>
                      <a:r>
                        <a:rPr lang="en-US" altLang="zh-CN" sz="1400" dirty="0">
                          <a:solidFill>
                            <a:schemeClr val="tx1"/>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zh-CN" sz="1400" dirty="0">
                          <a:solidFill>
                            <a:schemeClr val="tx1"/>
                          </a:solidFill>
                          <a:ea typeface="宋体" panose="02010600030101010101" pitchFamily="2" charset="-122"/>
                        </a:rPr>
                        <a:t>刘洋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400" dirty="0">
                          <a:solidFill>
                            <a:schemeClr val="tx1"/>
                          </a:solidFill>
                          <a:ea typeface="宋体" panose="02010600030101010101" pitchFamily="2" charset="-122"/>
                        </a:rPr>
                        <a:t>GBase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9380">
                <a:tc>
                  <a:txBody>
                    <a:bodyPr/>
                    <a:lstStyle/>
                    <a:p>
                      <a:pPr algn="ctr">
                        <a:buNone/>
                      </a:pPr>
                      <a:r>
                        <a:rPr lang="en-US" altLang="zh-CN" sz="1400" dirty="0">
                          <a:solidFill>
                            <a:schemeClr val="tx1"/>
                          </a:solidFill>
                        </a:rPr>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dirty="0">
                          <a:solidFill>
                            <a:schemeClr val="tx1"/>
                          </a:solidFill>
                          <a:ea typeface="宋体" panose="02010600030101010101" pitchFamily="2" charset="-122"/>
                        </a:rPr>
                        <a:t>李佳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400" dirty="0">
                          <a:solidFill>
                            <a:schemeClr val="tx1"/>
                          </a:solidFill>
                        </a:rPr>
                        <a:t>GBase</a:t>
                      </a:r>
                      <a:endParaRPr lang="en-US" sz="1400" dirty="0">
                        <a:solidFill>
                          <a:schemeClr val="tx1"/>
                        </a:solidFill>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7175">
                <a:tc>
                  <a:txBody>
                    <a:bodyPr/>
                    <a:lstStyle/>
                    <a:p>
                      <a:pPr algn="ctr">
                        <a:buNone/>
                      </a:pPr>
                      <a:r>
                        <a:rPr lang="en-US" altLang="zh-CN" sz="1400" dirty="0">
                          <a:solidFill>
                            <a:schemeClr val="tx1"/>
                          </a:solidFill>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dirty="0">
                          <a:solidFill>
                            <a:schemeClr val="tx1"/>
                          </a:solidFill>
                          <a:ea typeface="宋体" panose="02010600030101010101" pitchFamily="2" charset="-122"/>
                        </a:rPr>
                        <a:t>宋飞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400" dirty="0">
                          <a:solidFill>
                            <a:schemeClr val="tx1"/>
                          </a:solidFill>
                          <a:ea typeface="宋体" panose="02010600030101010101" pitchFamily="2" charset="-122"/>
                        </a:rPr>
                        <a:t>GBase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 name="表格 2"/>
          <p:cNvGraphicFramePr>
            <a:graphicFrameLocks noGrp="1"/>
          </p:cNvGraphicFramePr>
          <p:nvPr/>
        </p:nvGraphicFramePr>
        <p:xfrm>
          <a:off x="6671945" y="2712543"/>
          <a:ext cx="3829050" cy="914400"/>
        </p:xfrm>
        <a:graphic>
          <a:graphicData uri="http://schemas.openxmlformats.org/drawingml/2006/table">
            <a:tbl>
              <a:tblPr firstRow="1" bandRow="1">
                <a:tableStyleId>{5C22544A-7EE6-4342-B048-85BDC9FD1C3A}</a:tableStyleId>
              </a:tblPr>
              <a:tblGrid>
                <a:gridCol w="151828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gridCol w="1475740">
                  <a:extLst>
                    <a:ext uri="{9D8B030D-6E8A-4147-A177-3AD203B41FA5}">
                      <a16:colId xmlns:a16="http://schemas.microsoft.com/office/drawing/2014/main" val="20002"/>
                    </a:ext>
                  </a:extLst>
                </a:gridCol>
              </a:tblGrid>
              <a:tr h="304800">
                <a:tc>
                  <a:txBody>
                    <a:bodyPr/>
                    <a:lstStyle/>
                    <a:p>
                      <a:pPr algn="ctr">
                        <a:buNone/>
                      </a:pPr>
                      <a:r>
                        <a:rPr lang="en-US" altLang="zh-CN" sz="1400" dirty="0">
                          <a:solidFill>
                            <a:schemeClr val="tx1"/>
                          </a:solidFill>
                        </a:rPr>
                        <a:t>cus</a:t>
                      </a:r>
                      <a:r>
                        <a:rPr lang="en-US" altLang="zh-CN" sz="1400" dirty="0">
                          <a:solidFill>
                            <a:schemeClr val="tx1"/>
                          </a:solidFill>
                          <a:ea typeface="宋体" panose="02010600030101010101" pitchFamily="2" charset="-122"/>
                        </a:rPr>
                        <a:t>tomer_num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54635">
                <a:tc>
                  <a:txBody>
                    <a:bodyPr/>
                    <a:lstStyle/>
                    <a:p>
                      <a:pPr algn="ctr">
                        <a:buNone/>
                      </a:pPr>
                      <a:r>
                        <a:rPr lang="en-US" altLang="zh-CN" sz="1400" dirty="0">
                          <a:solidFill>
                            <a:schemeClr val="tx1"/>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zh-CN" sz="1400" dirty="0">
                          <a:solidFill>
                            <a:schemeClr val="tx1"/>
                          </a:solidFill>
                          <a:ea typeface="宋体" panose="02010600030101010101" pitchFamily="2" charset="-122"/>
                        </a:rPr>
                        <a:t>刘洋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400" dirty="0">
                          <a:solidFill>
                            <a:schemeClr val="tx1"/>
                          </a:solidFill>
                          <a:ea typeface="宋体" panose="02010600030101010101" pitchFamily="2" charset="-122"/>
                        </a:rPr>
                        <a:t>GBase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800">
                <a:tc>
                  <a:txBody>
                    <a:bodyPr/>
                    <a:lstStyle/>
                    <a:p>
                      <a:pPr algn="ctr">
                        <a:buNone/>
                      </a:pPr>
                      <a:r>
                        <a:rPr lang="en-US" altLang="zh-CN" sz="1400" dirty="0">
                          <a:solidFill>
                            <a:schemeClr val="tx1"/>
                          </a:solidFill>
                        </a:rPr>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dirty="0">
                          <a:solidFill>
                            <a:schemeClr val="tx1"/>
                          </a:solidFill>
                          <a:ea typeface="宋体" panose="02010600030101010101" pitchFamily="2" charset="-122"/>
                        </a:rPr>
                        <a:t>李佳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400" dirty="0">
                          <a:solidFill>
                            <a:schemeClr val="tx1"/>
                          </a:solidFill>
                        </a:rPr>
                        <a:t>GBase</a:t>
                      </a:r>
                      <a:endParaRPr lang="en-US" sz="1400" dirty="0">
                        <a:solidFill>
                          <a:schemeClr val="tx1"/>
                        </a:solidFill>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nvGraphicFramePr>
        <p:xfrm>
          <a:off x="1983501" y="2692974"/>
          <a:ext cx="3829050" cy="914400"/>
        </p:xfrm>
        <a:graphic>
          <a:graphicData uri="http://schemas.openxmlformats.org/drawingml/2006/table">
            <a:tbl>
              <a:tblPr firstRow="1" bandRow="1">
                <a:tableStyleId>{5C22544A-7EE6-4342-B048-85BDC9FD1C3A}</a:tableStyleId>
              </a:tblPr>
              <a:tblGrid>
                <a:gridCol w="151828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gridCol w="1475740">
                  <a:extLst>
                    <a:ext uri="{9D8B030D-6E8A-4147-A177-3AD203B41FA5}">
                      <a16:colId xmlns:a16="http://schemas.microsoft.com/office/drawing/2014/main" val="20002"/>
                    </a:ext>
                  </a:extLst>
                </a:gridCol>
              </a:tblGrid>
              <a:tr h="304800">
                <a:tc>
                  <a:txBody>
                    <a:bodyPr/>
                    <a:lstStyle/>
                    <a:p>
                      <a:pPr algn="ctr">
                        <a:buNone/>
                      </a:pPr>
                      <a:r>
                        <a:rPr lang="en-US" altLang="zh-CN" sz="1400" dirty="0">
                          <a:solidFill>
                            <a:schemeClr val="tx1"/>
                          </a:solidFill>
                        </a:rPr>
                        <a:t>cus</a:t>
                      </a:r>
                      <a:r>
                        <a:rPr lang="en-US" altLang="zh-CN" sz="1400" dirty="0">
                          <a:solidFill>
                            <a:schemeClr val="tx1"/>
                          </a:solidFill>
                          <a:ea typeface="宋体" panose="02010600030101010101" pitchFamily="2" charset="-122"/>
                        </a:rPr>
                        <a:t>tomer_num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buNone/>
                      </a:pPr>
                      <a:r>
                        <a:rPr lang="en-US" altLang="zh-CN" sz="1400" dirty="0">
                          <a:solidFill>
                            <a:schemeClr val="tx1"/>
                          </a:solidFill>
                          <a:ea typeface="宋体" panose="02010600030101010101" pitchFamily="2" charset="-122"/>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54635">
                <a:tc>
                  <a:txBody>
                    <a:bodyPr/>
                    <a:lstStyle/>
                    <a:p>
                      <a:pPr algn="ctr">
                        <a:buNone/>
                      </a:pPr>
                      <a:r>
                        <a:rPr lang="en-US" altLang="zh-CN" sz="1400" dirty="0">
                          <a:solidFill>
                            <a:schemeClr val="tx1"/>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zh-CN" sz="1400" dirty="0">
                          <a:solidFill>
                            <a:schemeClr val="tx1"/>
                          </a:solidFill>
                          <a:ea typeface="宋体" panose="02010600030101010101" pitchFamily="2" charset="-122"/>
                        </a:rPr>
                        <a:t>刘洋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400" dirty="0">
                          <a:solidFill>
                            <a:schemeClr val="tx1"/>
                          </a:solidFill>
                          <a:ea typeface="宋体" panose="02010600030101010101" pitchFamily="2" charset="-122"/>
                        </a:rPr>
                        <a:t>GBase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9380">
                <a:tc>
                  <a:txBody>
                    <a:bodyPr/>
                    <a:lstStyle/>
                    <a:p>
                      <a:pPr algn="ctr">
                        <a:buNone/>
                      </a:pPr>
                      <a:r>
                        <a:rPr lang="en-US" altLang="zh-CN" sz="1400" dirty="0">
                          <a:solidFill>
                            <a:schemeClr val="tx1"/>
                          </a:solidFill>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dirty="0">
                          <a:solidFill>
                            <a:schemeClr val="tx1"/>
                          </a:solidFill>
                          <a:ea typeface="宋体" panose="02010600030101010101" pitchFamily="2" charset="-122"/>
                        </a:rPr>
                        <a:t>宋飞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400" dirty="0">
                          <a:solidFill>
                            <a:schemeClr val="tx1"/>
                          </a:solidFill>
                        </a:rPr>
                        <a:t>GBase</a:t>
                      </a:r>
                      <a:endParaRPr lang="en-US" sz="1400" dirty="0">
                        <a:solidFill>
                          <a:schemeClr val="tx1"/>
                        </a:solidFill>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5" name="直接连接符 4"/>
          <p:cNvCxnSpPr>
            <a:stCxn id="4" idx="2"/>
          </p:cNvCxnSpPr>
          <p:nvPr/>
        </p:nvCxnSpPr>
        <p:spPr>
          <a:xfrm>
            <a:off x="3898026" y="3607374"/>
            <a:ext cx="29845" cy="68426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直接连接符 6"/>
          <p:cNvCxnSpPr/>
          <p:nvPr/>
        </p:nvCxnSpPr>
        <p:spPr>
          <a:xfrm flipV="1">
            <a:off x="3945255" y="4293236"/>
            <a:ext cx="4670425" cy="9525"/>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接箭头连接符 10"/>
          <p:cNvCxnSpPr/>
          <p:nvPr/>
        </p:nvCxnSpPr>
        <p:spPr>
          <a:xfrm flipH="1" flipV="1">
            <a:off x="8585834" y="3623310"/>
            <a:ext cx="21590" cy="679450"/>
          </a:xfrm>
          <a:prstGeom prst="straightConnector1">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4583430" y="3717290"/>
            <a:ext cx="3218815" cy="518160"/>
          </a:xfrm>
          <a:prstGeom prst="rect">
            <a:avLst/>
          </a:prstGeom>
          <a:noFill/>
        </p:spPr>
        <p:txBody>
          <a:bodyPr wrap="square" rtlCol="0">
            <a:spAutoFit/>
          </a:bodyPr>
          <a:lstStyle/>
          <a:p>
            <a:r>
              <a:rPr lang="zh-CN" altLang="en-US" sz="1400"/>
              <a:t>以</a:t>
            </a:r>
            <a:r>
              <a:rPr lang="en-US" altLang="zh-CN" sz="1400"/>
              <a:t>customer_num</a:t>
            </a:r>
            <a:r>
              <a:rPr lang="zh-CN" altLang="en-US" sz="1400"/>
              <a:t>为匹配条件</a:t>
            </a:r>
            <a:r>
              <a:rPr lang="en-US" altLang="zh-CN" sz="1400">
                <a:solidFill>
                  <a:srgbClr val="FF0000"/>
                </a:solidFill>
              </a:rPr>
              <a:t>merge </a:t>
            </a:r>
            <a:r>
              <a:rPr sz="1400">
                <a:solidFill>
                  <a:schemeClr val="tx2"/>
                </a:solidFill>
                <a:sym typeface="+mn-ea"/>
              </a:rPr>
              <a:t>customer_</a:t>
            </a:r>
            <a:r>
              <a:rPr lang="en-US" sz="1400">
                <a:solidFill>
                  <a:schemeClr val="tx2"/>
                </a:solidFill>
                <a:sym typeface="+mn-ea"/>
              </a:rPr>
              <a:t>target</a:t>
            </a:r>
            <a:r>
              <a:rPr lang="zh-CN" altLang="en-US" sz="1400"/>
              <a:t>表</a:t>
            </a:r>
            <a:endParaRPr lang="en-US" altLang="zh-CN" sz="1400"/>
          </a:p>
        </p:txBody>
      </p:sp>
      <p:sp>
        <p:nvSpPr>
          <p:cNvPr id="13" name="文本框 12"/>
          <p:cNvSpPr txBox="1"/>
          <p:nvPr/>
        </p:nvSpPr>
        <p:spPr>
          <a:xfrm>
            <a:off x="1983501" y="2312521"/>
            <a:ext cx="3218815" cy="335280"/>
          </a:xfrm>
          <a:prstGeom prst="rect">
            <a:avLst/>
          </a:prstGeom>
          <a:noFill/>
        </p:spPr>
        <p:txBody>
          <a:bodyPr wrap="square" rtlCol="0">
            <a:spAutoFit/>
          </a:bodyPr>
          <a:lstStyle/>
          <a:p>
            <a:r>
              <a:rPr sz="1600" dirty="0">
                <a:solidFill>
                  <a:srgbClr val="FF0000"/>
                </a:solidFill>
              </a:rPr>
              <a:t> </a:t>
            </a:r>
            <a:r>
              <a:rPr sz="1600" dirty="0" err="1">
                <a:solidFill>
                  <a:srgbClr val="FF0000"/>
                </a:solidFill>
              </a:rPr>
              <a:t>customer_source</a:t>
            </a:r>
            <a:r>
              <a:rPr lang="zh-CN" altLang="en-US" sz="1600" dirty="0">
                <a:solidFill>
                  <a:srgbClr val="FF0000"/>
                </a:solidFill>
              </a:rPr>
              <a:t>：</a:t>
            </a:r>
          </a:p>
        </p:txBody>
      </p:sp>
      <p:sp>
        <p:nvSpPr>
          <p:cNvPr id="14" name="文本框 13"/>
          <p:cNvSpPr txBox="1"/>
          <p:nvPr/>
        </p:nvSpPr>
        <p:spPr>
          <a:xfrm>
            <a:off x="4799330" y="4797425"/>
            <a:ext cx="3218815" cy="335280"/>
          </a:xfrm>
          <a:prstGeom prst="rect">
            <a:avLst/>
          </a:prstGeom>
          <a:noFill/>
        </p:spPr>
        <p:txBody>
          <a:bodyPr wrap="square" rtlCol="0">
            <a:spAutoFit/>
          </a:bodyPr>
          <a:lstStyle/>
          <a:p>
            <a:r>
              <a:rPr lang="en-US" sz="1600">
                <a:solidFill>
                  <a:srgbClr val="FF0000"/>
                </a:solidFill>
              </a:rPr>
              <a:t>result</a:t>
            </a:r>
          </a:p>
        </p:txBody>
      </p:sp>
      <p:sp>
        <p:nvSpPr>
          <p:cNvPr id="15" name="文本框 14"/>
          <p:cNvSpPr txBox="1"/>
          <p:nvPr/>
        </p:nvSpPr>
        <p:spPr>
          <a:xfrm>
            <a:off x="6618145" y="2322389"/>
            <a:ext cx="3218815" cy="335280"/>
          </a:xfrm>
          <a:prstGeom prst="rect">
            <a:avLst/>
          </a:prstGeom>
          <a:noFill/>
        </p:spPr>
        <p:txBody>
          <a:bodyPr wrap="square" rtlCol="0">
            <a:spAutoFit/>
          </a:bodyPr>
          <a:lstStyle/>
          <a:p>
            <a:r>
              <a:rPr sz="1600" dirty="0">
                <a:solidFill>
                  <a:srgbClr val="FF0000"/>
                </a:solidFill>
              </a:rPr>
              <a:t> </a:t>
            </a:r>
            <a:r>
              <a:rPr sz="1600" dirty="0" err="1">
                <a:solidFill>
                  <a:srgbClr val="FF0000"/>
                </a:solidFill>
              </a:rPr>
              <a:t>customer_</a:t>
            </a:r>
            <a:r>
              <a:rPr lang="en-US" sz="1600" dirty="0" err="1">
                <a:solidFill>
                  <a:srgbClr val="FF0000"/>
                </a:solidFill>
              </a:rPr>
              <a:t>target</a:t>
            </a:r>
            <a:r>
              <a:rPr lang="zh-CN" altLang="en-US" sz="1600" dirty="0">
                <a:solidFill>
                  <a:srgbClr val="FF0000"/>
                </a:solidFill>
              </a:rPr>
              <a:t>：</a:t>
            </a:r>
          </a:p>
        </p:txBody>
      </p:sp>
      <p:sp>
        <p:nvSpPr>
          <p:cNvPr id="16" name="下箭头 15"/>
          <p:cNvSpPr/>
          <p:nvPr/>
        </p:nvSpPr>
        <p:spPr>
          <a:xfrm>
            <a:off x="5951854" y="4364990"/>
            <a:ext cx="544830" cy="747712"/>
          </a:xfrm>
          <a:prstGeom prst="downArrow">
            <a:avLst/>
          </a:prstGeom>
          <a:noFill/>
          <a:ln w="9525" cap="flat" cmpd="sng" algn="ctr">
            <a:solidFill>
              <a:srgbClr val="FF0000"/>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gn="ctr">
              <a:lnSpc>
                <a:spcPct val="90000"/>
              </a:lnSpc>
              <a:spcBef>
                <a:spcPct val="50000"/>
              </a:spcBef>
              <a:buClr>
                <a:schemeClr val="accent1"/>
              </a:buClr>
            </a:pPr>
            <a:endParaRPr lang="en-US" altLang="en-US" sz="3600"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marL="360680" lvl="1">
              <a:buClr>
                <a:srgbClr val="FD0000"/>
              </a:buClr>
              <a:defRPr/>
            </a:pPr>
            <a:r>
              <a:rPr lang="en-US" altLang="zh-CN" sz="3000" b="1" kern="1200" spc="100" dirty="0">
                <a:latin typeface="微软雅黑" panose="020B0503020204020204" pitchFamily="34" charset="-122"/>
                <a:ea typeface="微软雅黑" panose="020B0503020204020204" pitchFamily="34" charset="-122"/>
                <a:cs typeface="+mj-cs"/>
                <a:sym typeface="+mn-ea"/>
              </a:rPr>
              <a:t>Merge</a:t>
            </a:r>
            <a:r>
              <a:rPr lang="zh-CN" altLang="en-US" sz="3000" b="1" kern="1200" spc="100" dirty="0">
                <a:latin typeface="微软雅黑" panose="020B0503020204020204" pitchFamily="34" charset="-122"/>
                <a:ea typeface="微软雅黑" panose="020B0503020204020204" pitchFamily="34" charset="-122"/>
                <a:cs typeface="+mj-cs"/>
                <a:sym typeface="+mn-ea"/>
              </a:rPr>
              <a:t>语句</a:t>
            </a:r>
          </a:p>
        </p:txBody>
      </p:sp>
      <p:sp>
        <p:nvSpPr>
          <p:cNvPr id="8" name="内容占位符 7"/>
          <p:cNvSpPr>
            <a:spLocks noGrp="1"/>
          </p:cNvSpPr>
          <p:nvPr>
            <p:ph type="body" sz="quarter" idx="10"/>
          </p:nvPr>
        </p:nvSpPr>
        <p:spPr/>
        <p:txBody>
          <a:bodyPr/>
          <a:lstStyle/>
          <a:p>
            <a:r>
              <a:rPr lang="zh-CN" altLang="en-US" dirty="0"/>
              <a:t>示例：</a:t>
            </a:r>
          </a:p>
          <a:p>
            <a:pPr>
              <a:lnSpc>
                <a:spcPct val="150000"/>
              </a:lnSpc>
              <a:buFont typeface="Arial" panose="020B0604020202020204" pitchFamily="34" charset="0"/>
              <a:buChar char="•"/>
            </a:pPr>
            <a:endParaRPr lang="zh-CN" altLang="en-US" dirty="0"/>
          </a:p>
          <a:p>
            <a:pPr>
              <a:lnSpc>
                <a:spcPct val="150000"/>
              </a:lnSpc>
              <a:buFont typeface="Arial" panose="020B0604020202020204" pitchFamily="34" charset="0"/>
              <a:buChar char="•"/>
            </a:pPr>
            <a:endParaRPr lang="zh-CN" altLang="en-US" dirty="0"/>
          </a:p>
          <a:p>
            <a:pPr>
              <a:lnSpc>
                <a:spcPct val="150000"/>
              </a:lnSpc>
              <a:buFont typeface="Arial" panose="020B0604020202020204" pitchFamily="34" charset="0"/>
              <a:buChar char="•"/>
            </a:pPr>
            <a:endParaRPr lang="zh-CN" altLang="en-US" dirty="0"/>
          </a:p>
          <a:p>
            <a:pPr>
              <a:lnSpc>
                <a:spcPct val="150000"/>
              </a:lnSpc>
              <a:buFont typeface="Arial" panose="020B0604020202020204" pitchFamily="34" charset="0"/>
              <a:buChar char="•"/>
            </a:pPr>
            <a:endParaRPr lang="zh-CN" altLang="en-US" dirty="0"/>
          </a:p>
          <a:p>
            <a:pPr eaLnBrk="1" hangingPunct="1">
              <a:lnSpc>
                <a:spcPct val="60000"/>
              </a:lnSpc>
              <a:spcBef>
                <a:spcPct val="50000"/>
              </a:spcBef>
              <a:buClrTx/>
              <a:buFontTx/>
              <a:buNone/>
            </a:pPr>
            <a:endParaRPr lang="en-US" altLang="zh-CN" dirty="0">
              <a:sym typeface="+mn-ea"/>
            </a:endParaRPr>
          </a:p>
          <a:p>
            <a:pPr eaLnBrk="1" hangingPunct="1">
              <a:lnSpc>
                <a:spcPct val="60000"/>
              </a:lnSpc>
              <a:spcBef>
                <a:spcPct val="50000"/>
              </a:spcBef>
              <a:buClrTx/>
              <a:buFontTx/>
              <a:buNone/>
            </a:pPr>
            <a:endParaRPr lang="en-US" altLang="zh-CN" sz="1600" b="1" dirty="0">
              <a:solidFill>
                <a:srgbClr val="00B0F0"/>
              </a:solidFill>
              <a:sym typeface="+mn-ea"/>
            </a:endParaRPr>
          </a:p>
          <a:p>
            <a:pPr eaLnBrk="1" hangingPunct="1">
              <a:lnSpc>
                <a:spcPct val="60000"/>
              </a:lnSpc>
              <a:spcBef>
                <a:spcPct val="50000"/>
              </a:spcBef>
              <a:buClrTx/>
              <a:buFontTx/>
              <a:buNone/>
            </a:pPr>
            <a:r>
              <a:rPr lang="en-US" altLang="zh-CN" sz="1600" b="1" dirty="0">
                <a:solidFill>
                  <a:srgbClr val="00B0F0"/>
                </a:solidFill>
                <a:sym typeface="+mn-ea"/>
              </a:rPr>
              <a:t>   merge into </a:t>
            </a:r>
            <a:r>
              <a:rPr lang="en-US" altLang="zh-CN" sz="1600" b="1" dirty="0" err="1">
                <a:sym typeface="+mn-ea"/>
              </a:rPr>
              <a:t>customer_target</a:t>
            </a:r>
            <a:r>
              <a:rPr lang="en-US" altLang="zh-CN" sz="1600" b="1" dirty="0">
                <a:sym typeface="+mn-ea"/>
              </a:rPr>
              <a:t> </a:t>
            </a:r>
            <a:r>
              <a:rPr lang="en-US" altLang="zh-CN" sz="1600" b="1" dirty="0">
                <a:solidFill>
                  <a:srgbClr val="00B0F0"/>
                </a:solidFill>
                <a:sym typeface="+mn-ea"/>
              </a:rPr>
              <a:t>as</a:t>
            </a:r>
            <a:r>
              <a:rPr lang="en-US" altLang="zh-CN" sz="1600" b="1" dirty="0">
                <a:sym typeface="+mn-ea"/>
              </a:rPr>
              <a:t> </a:t>
            </a:r>
            <a:r>
              <a:rPr lang="en-US" altLang="zh-CN" sz="1600" b="1" dirty="0" err="1">
                <a:sym typeface="+mn-ea"/>
              </a:rPr>
              <a:t>ct</a:t>
            </a:r>
            <a:r>
              <a:rPr lang="en-US" altLang="zh-CN" sz="1600" b="1" dirty="0">
                <a:sym typeface="+mn-ea"/>
              </a:rPr>
              <a:t> </a:t>
            </a:r>
            <a:r>
              <a:rPr lang="en-US" altLang="zh-CN" sz="1600" b="1" dirty="0">
                <a:solidFill>
                  <a:srgbClr val="00B0F0"/>
                </a:solidFill>
                <a:sym typeface="+mn-ea"/>
              </a:rPr>
              <a:t> using</a:t>
            </a:r>
            <a:r>
              <a:rPr lang="en-US" altLang="zh-CN" sz="1600" b="1" dirty="0">
                <a:sym typeface="+mn-ea"/>
              </a:rPr>
              <a:t> </a:t>
            </a:r>
            <a:r>
              <a:rPr lang="en-US" altLang="zh-CN" sz="1600" b="1" dirty="0" err="1">
                <a:sym typeface="+mn-ea"/>
              </a:rPr>
              <a:t>customer_source</a:t>
            </a:r>
            <a:r>
              <a:rPr lang="en-US" altLang="zh-CN" sz="1600" b="1" dirty="0">
                <a:sym typeface="+mn-ea"/>
              </a:rPr>
              <a:t> </a:t>
            </a:r>
            <a:r>
              <a:rPr lang="en-US" altLang="zh-CN" sz="1600" b="1" dirty="0">
                <a:solidFill>
                  <a:srgbClr val="00B0F0"/>
                </a:solidFill>
                <a:sym typeface="+mn-ea"/>
              </a:rPr>
              <a:t>as </a:t>
            </a:r>
            <a:r>
              <a:rPr lang="en-US" altLang="zh-CN" sz="1600" b="1" dirty="0" err="1">
                <a:sym typeface="+mn-ea"/>
              </a:rPr>
              <a:t>cs</a:t>
            </a:r>
            <a:endParaRPr lang="en-US" altLang="zh-CN" sz="1600" b="1" dirty="0"/>
          </a:p>
          <a:p>
            <a:pPr eaLnBrk="1" hangingPunct="1">
              <a:lnSpc>
                <a:spcPct val="60000"/>
              </a:lnSpc>
              <a:spcBef>
                <a:spcPct val="50000"/>
              </a:spcBef>
              <a:buClrTx/>
              <a:buFontTx/>
              <a:buNone/>
            </a:pPr>
            <a:r>
              <a:rPr lang="en-US" altLang="zh-CN" sz="1600" b="1" dirty="0">
                <a:sym typeface="+mn-ea"/>
              </a:rPr>
              <a:t>   </a:t>
            </a:r>
            <a:r>
              <a:rPr lang="en-US" altLang="zh-CN" sz="1600" b="1" dirty="0">
                <a:solidFill>
                  <a:srgbClr val="00B0F0"/>
                </a:solidFill>
                <a:sym typeface="+mn-ea"/>
              </a:rPr>
              <a:t>on </a:t>
            </a:r>
            <a:r>
              <a:rPr lang="en-US" altLang="zh-CN" sz="1600" b="1" dirty="0" err="1">
                <a:sym typeface="+mn-ea"/>
              </a:rPr>
              <a:t>ct.customer_num</a:t>
            </a:r>
            <a:r>
              <a:rPr lang="en-US" altLang="zh-CN" sz="1600" b="1" dirty="0">
                <a:sym typeface="+mn-ea"/>
              </a:rPr>
              <a:t>=</a:t>
            </a:r>
            <a:r>
              <a:rPr lang="en-US" altLang="zh-CN" sz="1600" b="1" dirty="0" err="1">
                <a:sym typeface="+mn-ea"/>
              </a:rPr>
              <a:t>cs.customer_num</a:t>
            </a:r>
            <a:endParaRPr lang="en-US" altLang="zh-CN" sz="1600" b="1" dirty="0"/>
          </a:p>
          <a:p>
            <a:pPr eaLnBrk="1" hangingPunct="1">
              <a:lnSpc>
                <a:spcPct val="60000"/>
              </a:lnSpc>
              <a:spcBef>
                <a:spcPct val="50000"/>
              </a:spcBef>
              <a:buClrTx/>
              <a:buFontTx/>
              <a:buNone/>
            </a:pPr>
            <a:r>
              <a:rPr lang="en-US" altLang="zh-CN" sz="1600" b="1" dirty="0">
                <a:sym typeface="+mn-ea"/>
              </a:rPr>
              <a:t>   </a:t>
            </a:r>
            <a:r>
              <a:rPr lang="en-US" altLang="zh-CN" sz="1600" b="1" dirty="0">
                <a:solidFill>
                  <a:srgbClr val="00B0F0"/>
                </a:solidFill>
                <a:sym typeface="+mn-ea"/>
              </a:rPr>
              <a:t>when</a:t>
            </a:r>
            <a:r>
              <a:rPr lang="en-US" altLang="zh-CN" sz="1600" b="1" dirty="0">
                <a:sym typeface="+mn-ea"/>
              </a:rPr>
              <a:t> matched </a:t>
            </a:r>
            <a:r>
              <a:rPr lang="en-US" altLang="zh-CN" sz="1600" b="1" dirty="0">
                <a:solidFill>
                  <a:srgbClr val="00B0F0"/>
                </a:solidFill>
                <a:sym typeface="+mn-ea"/>
              </a:rPr>
              <a:t>then</a:t>
            </a:r>
            <a:r>
              <a:rPr lang="en-US" altLang="zh-CN" sz="1600" b="1" dirty="0">
                <a:sym typeface="+mn-ea"/>
              </a:rPr>
              <a:t> </a:t>
            </a:r>
            <a:r>
              <a:rPr lang="en-US" altLang="zh-CN" sz="1600" b="1" dirty="0">
                <a:solidFill>
                  <a:srgbClr val="00B0F0"/>
                </a:solidFill>
                <a:sym typeface="+mn-ea"/>
              </a:rPr>
              <a:t>update set</a:t>
            </a:r>
            <a:r>
              <a:rPr lang="en-US" altLang="zh-CN" sz="1600" b="1" dirty="0">
                <a:sym typeface="+mn-ea"/>
              </a:rPr>
              <a:t> </a:t>
            </a:r>
            <a:r>
              <a:rPr lang="en-US" altLang="zh-CN" sz="1600" b="1" dirty="0" err="1">
                <a:sym typeface="+mn-ea"/>
              </a:rPr>
              <a:t>ct.cname</a:t>
            </a:r>
            <a:r>
              <a:rPr lang="en-US" altLang="zh-CN" sz="1600" b="1" dirty="0">
                <a:sym typeface="+mn-ea"/>
              </a:rPr>
              <a:t>=</a:t>
            </a:r>
            <a:r>
              <a:rPr lang="en-US" altLang="zh-CN" sz="1600" b="1" dirty="0" err="1">
                <a:sym typeface="+mn-ea"/>
              </a:rPr>
              <a:t>cs.cname,ct.company</a:t>
            </a:r>
            <a:r>
              <a:rPr lang="en-US" altLang="zh-CN" sz="1600" b="1" dirty="0">
                <a:sym typeface="+mn-ea"/>
              </a:rPr>
              <a:t>=</a:t>
            </a:r>
            <a:r>
              <a:rPr lang="en-US" altLang="zh-CN" sz="1600" b="1" dirty="0" err="1">
                <a:sym typeface="+mn-ea"/>
              </a:rPr>
              <a:t>cs.company</a:t>
            </a:r>
            <a:endParaRPr lang="en-US" altLang="zh-CN" sz="1600" b="1" dirty="0"/>
          </a:p>
          <a:p>
            <a:pPr eaLnBrk="1" hangingPunct="1">
              <a:lnSpc>
                <a:spcPct val="60000"/>
              </a:lnSpc>
              <a:spcBef>
                <a:spcPct val="50000"/>
              </a:spcBef>
              <a:buClrTx/>
              <a:buFontTx/>
              <a:buNone/>
            </a:pPr>
            <a:r>
              <a:rPr lang="en-US" altLang="zh-CN" sz="1600" b="1" dirty="0">
                <a:sym typeface="+mn-ea"/>
              </a:rPr>
              <a:t>   </a:t>
            </a:r>
            <a:r>
              <a:rPr lang="en-US" altLang="zh-CN" sz="1600" b="1" dirty="0">
                <a:solidFill>
                  <a:srgbClr val="00B0F0"/>
                </a:solidFill>
                <a:sym typeface="+mn-ea"/>
              </a:rPr>
              <a:t>when</a:t>
            </a:r>
            <a:r>
              <a:rPr lang="en-US" altLang="zh-CN" sz="1600" b="1" dirty="0">
                <a:sym typeface="+mn-ea"/>
              </a:rPr>
              <a:t> not matched </a:t>
            </a:r>
            <a:r>
              <a:rPr lang="en-US" altLang="zh-CN" sz="1600" b="1" dirty="0">
                <a:solidFill>
                  <a:srgbClr val="00B0F0"/>
                </a:solidFill>
                <a:sym typeface="+mn-ea"/>
              </a:rPr>
              <a:t>then insert values</a:t>
            </a:r>
            <a:r>
              <a:rPr lang="en-US" altLang="zh-CN" sz="1600" b="1" dirty="0">
                <a:sym typeface="+mn-ea"/>
              </a:rPr>
              <a:t> (</a:t>
            </a:r>
            <a:r>
              <a:rPr lang="en-US" altLang="zh-CN" sz="1600" b="1" dirty="0" err="1">
                <a:sym typeface="+mn-ea"/>
              </a:rPr>
              <a:t>cs.customer_num,cs.cname,cs.company</a:t>
            </a:r>
            <a:r>
              <a:rPr lang="en-US" altLang="zh-CN" sz="1600" b="1" dirty="0">
                <a:sym typeface="+mn-ea"/>
              </a:rPr>
              <a:t>);</a:t>
            </a:r>
            <a:endParaRPr lang="en-US" altLang="zh-CN" sz="1600" b="1" dirty="0"/>
          </a:p>
          <a:p>
            <a:pPr marL="0" indent="0">
              <a:buNone/>
            </a:pPr>
            <a:endParaRPr lang="zh-CN" altLang="en-US" sz="1600" dirty="0"/>
          </a:p>
        </p:txBody>
      </p:sp>
      <p:sp>
        <p:nvSpPr>
          <p:cNvPr id="152581" name="AutoShape 5"/>
          <p:cNvSpPr>
            <a:spLocks noChangeArrowheads="1"/>
          </p:cNvSpPr>
          <p:nvPr/>
        </p:nvSpPr>
        <p:spPr bwMode="black">
          <a:xfrm>
            <a:off x="3014002" y="1365885"/>
            <a:ext cx="5730240" cy="3631784"/>
          </a:xfrm>
          <a:prstGeom prst="roundRect">
            <a:avLst>
              <a:gd name="adj" fmla="val 3715"/>
            </a:avLst>
          </a:prstGeom>
          <a:solidFill>
            <a:schemeClr val="bg1">
              <a:lumMod val="85000"/>
            </a:schemeClr>
          </a:solidFill>
          <a:ln w="9525">
            <a:solidFill>
              <a:schemeClr val="tx1"/>
            </a:solidFill>
            <a:round/>
          </a:ln>
          <a:effectLst/>
        </p:spPr>
        <p:txBody>
          <a:bodyPr lIns="92075" tIns="46038" rIns="92075" bIns="0" anchor="ctr"/>
          <a:lstStyle/>
          <a:p>
            <a:pPr eaLnBrk="1" hangingPunct="1">
              <a:lnSpc>
                <a:spcPct val="60000"/>
              </a:lnSpc>
              <a:spcBef>
                <a:spcPct val="50000"/>
              </a:spcBef>
              <a:buClrTx/>
              <a:buFontTx/>
              <a:buNone/>
            </a:pPr>
            <a:r>
              <a:rPr lang="en-US" altLang="zh-CN" sz="1400" dirty="0">
                <a:solidFill>
                  <a:srgbClr val="00B0F0"/>
                </a:solidFill>
              </a:rPr>
              <a:t>create table </a:t>
            </a:r>
            <a:r>
              <a:rPr lang="en-US" altLang="zh-CN" sz="1400" dirty="0" err="1"/>
              <a:t>customer_source</a:t>
            </a:r>
            <a:r>
              <a:rPr lang="en-US" altLang="zh-CN" sz="1400" dirty="0"/>
              <a:t> (</a:t>
            </a:r>
          </a:p>
          <a:p>
            <a:pPr eaLnBrk="1" hangingPunct="1">
              <a:lnSpc>
                <a:spcPct val="60000"/>
              </a:lnSpc>
              <a:spcBef>
                <a:spcPct val="50000"/>
              </a:spcBef>
              <a:buClrTx/>
              <a:buFontTx/>
              <a:buNone/>
            </a:pPr>
            <a:r>
              <a:rPr lang="en-US" altLang="zh-CN" sz="1400" dirty="0"/>
              <a:t>                </a:t>
            </a:r>
            <a:r>
              <a:rPr lang="en-US" altLang="zh-CN" sz="1400" dirty="0" err="1"/>
              <a:t>customer_num</a:t>
            </a:r>
            <a:r>
              <a:rPr lang="en-US" altLang="zh-CN" sz="1400" dirty="0"/>
              <a:t>  integer not null,</a:t>
            </a:r>
          </a:p>
          <a:p>
            <a:pPr eaLnBrk="1" hangingPunct="1">
              <a:lnSpc>
                <a:spcPct val="60000"/>
              </a:lnSpc>
              <a:spcBef>
                <a:spcPct val="50000"/>
              </a:spcBef>
              <a:buClrTx/>
              <a:buFontTx/>
              <a:buNone/>
            </a:pPr>
            <a:r>
              <a:rPr lang="en-US" altLang="zh-CN" sz="1400" dirty="0"/>
              <a:t>                </a:t>
            </a:r>
            <a:r>
              <a:rPr lang="en-US" altLang="zh-CN" sz="1400" dirty="0" err="1"/>
              <a:t>cname</a:t>
            </a:r>
            <a:r>
              <a:rPr lang="en-US" altLang="zh-CN" sz="1400" dirty="0"/>
              <a:t> CHAR(15),</a:t>
            </a:r>
          </a:p>
          <a:p>
            <a:pPr eaLnBrk="1" hangingPunct="1">
              <a:lnSpc>
                <a:spcPct val="60000"/>
              </a:lnSpc>
              <a:spcBef>
                <a:spcPct val="50000"/>
              </a:spcBef>
              <a:buClrTx/>
              <a:buFontTx/>
              <a:buNone/>
            </a:pPr>
            <a:r>
              <a:rPr lang="en-US" altLang="zh-CN" sz="1400" dirty="0"/>
              <a:t>                company CHAR(20),</a:t>
            </a:r>
          </a:p>
          <a:p>
            <a:pPr eaLnBrk="1" hangingPunct="1">
              <a:lnSpc>
                <a:spcPct val="60000"/>
              </a:lnSpc>
              <a:spcBef>
                <a:spcPct val="50000"/>
              </a:spcBef>
              <a:buClrTx/>
              <a:buFontTx/>
              <a:buNone/>
            </a:pPr>
            <a:r>
              <a:rPr lang="en-US" altLang="zh-CN" sz="1400" dirty="0"/>
              <a:t>          primary key (</a:t>
            </a:r>
            <a:r>
              <a:rPr lang="en-US" altLang="zh-CN" sz="1400" dirty="0" err="1"/>
              <a:t>customer_num</a:t>
            </a:r>
            <a:r>
              <a:rPr lang="en-US" altLang="zh-CN" sz="1400" dirty="0"/>
              <a:t>)  constraint </a:t>
            </a:r>
            <a:r>
              <a:rPr lang="en-US" altLang="zh-CN" sz="1400" dirty="0" err="1"/>
              <a:t>pk_customer_source</a:t>
            </a:r>
            <a:r>
              <a:rPr lang="en-US" altLang="zh-CN" sz="1400" dirty="0"/>
              <a:t>);</a:t>
            </a:r>
          </a:p>
          <a:p>
            <a:pPr eaLnBrk="1" hangingPunct="1">
              <a:lnSpc>
                <a:spcPct val="60000"/>
              </a:lnSpc>
              <a:spcBef>
                <a:spcPct val="50000"/>
              </a:spcBef>
              <a:buClrTx/>
              <a:buFontTx/>
              <a:buNone/>
            </a:pPr>
            <a:r>
              <a:rPr lang="en-US" altLang="zh-CN" sz="1400" dirty="0">
                <a:solidFill>
                  <a:srgbClr val="00B0F0"/>
                </a:solidFill>
              </a:rPr>
              <a:t> create table </a:t>
            </a:r>
            <a:r>
              <a:rPr lang="en-US" altLang="zh-CN" sz="1400" dirty="0" err="1"/>
              <a:t>customer_target</a:t>
            </a:r>
            <a:r>
              <a:rPr lang="en-US" altLang="zh-CN" sz="1400" dirty="0"/>
              <a:t> (</a:t>
            </a:r>
          </a:p>
          <a:p>
            <a:pPr eaLnBrk="1" hangingPunct="1">
              <a:lnSpc>
                <a:spcPct val="60000"/>
              </a:lnSpc>
              <a:spcBef>
                <a:spcPct val="50000"/>
              </a:spcBef>
              <a:buClrTx/>
              <a:buFontTx/>
              <a:buNone/>
            </a:pPr>
            <a:r>
              <a:rPr lang="en-US" altLang="zh-CN" sz="1400" dirty="0"/>
              <a:t>                </a:t>
            </a:r>
            <a:r>
              <a:rPr lang="en-US" altLang="zh-CN" sz="1400" dirty="0" err="1"/>
              <a:t>customer_num</a:t>
            </a:r>
            <a:r>
              <a:rPr lang="en-US" altLang="zh-CN" sz="1400" dirty="0"/>
              <a:t>  integer not null,</a:t>
            </a:r>
          </a:p>
          <a:p>
            <a:pPr eaLnBrk="1" hangingPunct="1">
              <a:lnSpc>
                <a:spcPct val="60000"/>
              </a:lnSpc>
              <a:spcBef>
                <a:spcPct val="50000"/>
              </a:spcBef>
              <a:buClrTx/>
              <a:buFontTx/>
              <a:buNone/>
            </a:pPr>
            <a:r>
              <a:rPr lang="en-US" altLang="zh-CN" sz="1400" dirty="0"/>
              <a:t>                </a:t>
            </a:r>
            <a:r>
              <a:rPr lang="en-US" altLang="zh-CN" sz="1400" dirty="0" err="1"/>
              <a:t>cname</a:t>
            </a:r>
            <a:r>
              <a:rPr lang="en-US" altLang="zh-CN" sz="1400" dirty="0"/>
              <a:t> CHAR(15),</a:t>
            </a:r>
          </a:p>
          <a:p>
            <a:pPr eaLnBrk="1" hangingPunct="1">
              <a:lnSpc>
                <a:spcPct val="60000"/>
              </a:lnSpc>
              <a:spcBef>
                <a:spcPct val="50000"/>
              </a:spcBef>
              <a:buClrTx/>
              <a:buFontTx/>
              <a:buNone/>
            </a:pPr>
            <a:r>
              <a:rPr lang="en-US" altLang="zh-CN" sz="1400" dirty="0"/>
              <a:t>                company CHAR(20),</a:t>
            </a:r>
          </a:p>
          <a:p>
            <a:pPr eaLnBrk="1" hangingPunct="1">
              <a:lnSpc>
                <a:spcPct val="60000"/>
              </a:lnSpc>
              <a:spcBef>
                <a:spcPct val="50000"/>
              </a:spcBef>
              <a:buClrTx/>
              <a:buFontTx/>
              <a:buNone/>
            </a:pPr>
            <a:r>
              <a:rPr lang="en-US" altLang="zh-CN" sz="1400" dirty="0"/>
              <a:t>          primary key (</a:t>
            </a:r>
            <a:r>
              <a:rPr lang="en-US" altLang="zh-CN" sz="1400" dirty="0" err="1"/>
              <a:t>customer_num</a:t>
            </a:r>
            <a:r>
              <a:rPr lang="en-US" altLang="zh-CN" sz="1400" dirty="0"/>
              <a:t>)  constraint </a:t>
            </a:r>
            <a:r>
              <a:rPr lang="en-US" altLang="zh-CN" sz="1400" dirty="0" err="1"/>
              <a:t>pk_customer_source</a:t>
            </a:r>
            <a:r>
              <a:rPr lang="en-US" altLang="zh-CN" sz="1400" dirty="0"/>
              <a:t>);</a:t>
            </a:r>
          </a:p>
          <a:p>
            <a:pPr eaLnBrk="1" hangingPunct="1">
              <a:lnSpc>
                <a:spcPct val="60000"/>
              </a:lnSpc>
              <a:spcBef>
                <a:spcPct val="50000"/>
              </a:spcBef>
              <a:buClrTx/>
              <a:buFontTx/>
              <a:buNone/>
            </a:pPr>
            <a:r>
              <a:rPr lang="en-US" altLang="zh-CN" sz="1400" dirty="0"/>
              <a:t>  </a:t>
            </a:r>
            <a:r>
              <a:rPr lang="en-US" altLang="zh-CN" sz="1400" dirty="0">
                <a:solidFill>
                  <a:srgbClr val="00B0F0"/>
                </a:solidFill>
              </a:rPr>
              <a:t> insert into </a:t>
            </a:r>
            <a:r>
              <a:rPr lang="en-US" altLang="zh-CN" sz="1400" dirty="0"/>
              <a:t> </a:t>
            </a:r>
            <a:r>
              <a:rPr lang="en-US" altLang="zh-CN" sz="1400" dirty="0" err="1"/>
              <a:t>customer_source</a:t>
            </a:r>
            <a:r>
              <a:rPr lang="en-US" altLang="zh-CN" sz="1400" dirty="0"/>
              <a:t> </a:t>
            </a:r>
            <a:r>
              <a:rPr lang="en-US" altLang="zh-CN" sz="1400" dirty="0">
                <a:solidFill>
                  <a:srgbClr val="00B0F0"/>
                </a:solidFill>
              </a:rPr>
              <a:t>values</a:t>
            </a:r>
            <a:r>
              <a:rPr lang="en-US" altLang="zh-CN" sz="1400" dirty="0"/>
              <a:t> (101,'刘洋','GBase');</a:t>
            </a:r>
          </a:p>
          <a:p>
            <a:pPr eaLnBrk="1" hangingPunct="1">
              <a:lnSpc>
                <a:spcPct val="60000"/>
              </a:lnSpc>
              <a:spcBef>
                <a:spcPct val="50000"/>
              </a:spcBef>
              <a:buClrTx/>
              <a:buFontTx/>
              <a:buNone/>
            </a:pPr>
            <a:r>
              <a:rPr lang="en-US" altLang="zh-CN" sz="1400" dirty="0">
                <a:solidFill>
                  <a:srgbClr val="00B0F0"/>
                </a:solidFill>
              </a:rPr>
              <a:t>   insert into </a:t>
            </a:r>
            <a:r>
              <a:rPr lang="en-US" altLang="zh-CN" sz="1400" dirty="0"/>
              <a:t> </a:t>
            </a:r>
            <a:r>
              <a:rPr lang="en-US" altLang="zh-CN" sz="1400" dirty="0" err="1"/>
              <a:t>customer_source</a:t>
            </a:r>
            <a:r>
              <a:rPr lang="en-US" altLang="zh-CN" sz="1400" dirty="0"/>
              <a:t> </a:t>
            </a:r>
            <a:r>
              <a:rPr lang="en-US" altLang="zh-CN" sz="1400" dirty="0">
                <a:solidFill>
                  <a:srgbClr val="00B0F0"/>
                </a:solidFill>
              </a:rPr>
              <a:t>values </a:t>
            </a:r>
            <a:r>
              <a:rPr lang="en-US" altLang="zh-CN" sz="1400" dirty="0"/>
              <a:t>(102,'宋飞','GBase');</a:t>
            </a:r>
          </a:p>
          <a:p>
            <a:pPr eaLnBrk="1" hangingPunct="1">
              <a:lnSpc>
                <a:spcPct val="60000"/>
              </a:lnSpc>
              <a:spcBef>
                <a:spcPct val="50000"/>
              </a:spcBef>
              <a:buClrTx/>
              <a:buFontTx/>
              <a:buNone/>
            </a:pPr>
            <a:r>
              <a:rPr lang="en-US" altLang="zh-CN" sz="1400" dirty="0"/>
              <a:t> </a:t>
            </a:r>
            <a:r>
              <a:rPr lang="en-US" altLang="zh-CN" sz="1400" dirty="0">
                <a:solidFill>
                  <a:srgbClr val="00B0F0"/>
                </a:solidFill>
              </a:rPr>
              <a:t>  insert into </a:t>
            </a:r>
            <a:r>
              <a:rPr lang="en-US" altLang="zh-CN" sz="1400" dirty="0"/>
              <a:t> </a:t>
            </a:r>
            <a:r>
              <a:rPr lang="en-US" altLang="zh-CN" sz="1400" dirty="0" err="1"/>
              <a:t>customer_target</a:t>
            </a:r>
            <a:r>
              <a:rPr lang="en-US" altLang="zh-CN" sz="1400" dirty="0"/>
              <a:t> </a:t>
            </a:r>
            <a:r>
              <a:rPr lang="en-US" altLang="zh-CN" sz="1400" dirty="0">
                <a:solidFill>
                  <a:srgbClr val="00B0F0"/>
                </a:solidFill>
              </a:rPr>
              <a:t>values</a:t>
            </a:r>
            <a:r>
              <a:rPr lang="en-US" altLang="zh-CN" sz="1400" dirty="0"/>
              <a:t> (101,'刘洋','GBase');</a:t>
            </a:r>
          </a:p>
          <a:p>
            <a:pPr eaLnBrk="1" hangingPunct="1">
              <a:lnSpc>
                <a:spcPct val="60000"/>
              </a:lnSpc>
              <a:spcBef>
                <a:spcPct val="50000"/>
              </a:spcBef>
              <a:buClrTx/>
              <a:buFontTx/>
              <a:buNone/>
            </a:pPr>
            <a:r>
              <a:rPr lang="en-US" altLang="zh-CN" sz="1400" dirty="0"/>
              <a:t>   </a:t>
            </a:r>
            <a:r>
              <a:rPr lang="en-US" altLang="zh-CN" sz="1400" dirty="0">
                <a:solidFill>
                  <a:srgbClr val="00B0F0"/>
                </a:solidFill>
              </a:rPr>
              <a:t>insert into</a:t>
            </a:r>
            <a:r>
              <a:rPr lang="en-US" altLang="zh-CN" sz="1400" dirty="0"/>
              <a:t>  </a:t>
            </a:r>
            <a:r>
              <a:rPr lang="en-US" altLang="zh-CN" sz="1400" dirty="0" err="1"/>
              <a:t>customer_target</a:t>
            </a:r>
            <a:r>
              <a:rPr lang="en-US" altLang="zh-CN" sz="1400" dirty="0"/>
              <a:t> </a:t>
            </a:r>
            <a:r>
              <a:rPr lang="en-US" altLang="zh-CN" sz="1400" dirty="0">
                <a:solidFill>
                  <a:srgbClr val="00B0F0"/>
                </a:solidFill>
              </a:rPr>
              <a:t>values </a:t>
            </a:r>
            <a:r>
              <a:rPr lang="en-US" altLang="zh-CN" sz="1400" dirty="0"/>
              <a:t>(103,'李佳','GBase');</a:t>
            </a:r>
          </a:p>
          <a:p>
            <a:pPr eaLnBrk="1" hangingPunct="1">
              <a:lnSpc>
                <a:spcPct val="60000"/>
              </a:lnSpc>
              <a:spcBef>
                <a:spcPct val="50000"/>
              </a:spcBef>
              <a:buClrTx/>
              <a:buFontTx/>
              <a:buNone/>
            </a:pPr>
            <a:r>
              <a:rPr lang="en-US" altLang="zh-CN" sz="1400" dirty="0"/>
              <a:t>   </a:t>
            </a:r>
            <a:endParaRPr lang="en-US" altLang="zh-CN" sz="1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graphicFrame>
        <p:nvGraphicFramePr>
          <p:cNvPr id="4" name="Group 3"/>
          <p:cNvGraphicFramePr>
            <a:graphicFrameLocks noGrp="1"/>
          </p:cNvGraphicFramePr>
          <p:nvPr/>
        </p:nvGraphicFramePr>
        <p:xfrm>
          <a:off x="1818124" y="1534647"/>
          <a:ext cx="8375650" cy="4452620"/>
        </p:xfrm>
        <a:graphic>
          <a:graphicData uri="http://schemas.openxmlformats.org/drawingml/2006/table">
            <a:tbl>
              <a:tblPr/>
              <a:tblGrid>
                <a:gridCol w="1677988">
                  <a:extLst>
                    <a:ext uri="{9D8B030D-6E8A-4147-A177-3AD203B41FA5}">
                      <a16:colId xmlns:a16="http://schemas.microsoft.com/office/drawing/2014/main" val="20000"/>
                    </a:ext>
                  </a:extLst>
                </a:gridCol>
                <a:gridCol w="6697662">
                  <a:extLst>
                    <a:ext uri="{9D8B030D-6E8A-4147-A177-3AD203B41FA5}">
                      <a16:colId xmlns:a16="http://schemas.microsoft.com/office/drawing/2014/main" val="20001"/>
                    </a:ext>
                  </a:extLst>
                </a:gridCol>
              </a:tblGrid>
              <a:tr h="334963">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功  能</a:t>
                      </a:r>
                    </a:p>
                  </a:txBody>
                  <a:tcPr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描  述</a:t>
                      </a:r>
                    </a:p>
                  </a:txBody>
                  <a:tcPr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extLst>
                  <a:ext uri="{0D108BD9-81ED-4DB2-BD59-A6C34878D82A}">
                    <a16:rowId xmlns:a16="http://schemas.microsoft.com/office/drawing/2014/main" val="10000"/>
                  </a:ext>
                </a:extLst>
              </a:tr>
              <a:tr h="185420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数据类型</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数字类型：INTERGER、SERIAL、SERIAL8、SMALLINT、BIGINT、BIGSERIAL、DECIMAL、NUMBERIC、REAL、SMALLFLOAT、FLOAT、DOUBLE PRECISION、MONEY、BOOLEAN；字符类型：CHAR、CHARACTER VARYING、VARCHAR、LVARCHAR、NCHAR、NVARCHAR；日期类型：DATE、DATETIME、INTERVAL；大数据对象：BYTE、TEXT、BLOB、CLOB；扩展数据类型：</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ROW,SET,MULTISET,</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 LIST</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结构化查询语言</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支持SQL 92/99标准，支持标准的DDL、DML、DQL等数据库操作</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50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数据库对象</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提供了数据库，表，索引，视图，序列，存储过程，触发器，系统函数和自定义函数等常用数据库对象的创建，修改和删除操作，支持数据库用户的创建，删除操作，以及用户权限的分配与回收</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系统数据库</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重点介绍</a:t>
                      </a:r>
                      <a:r>
                        <a:rPr kumimoji="0" lang="en-US" altLang="zh-CN" sz="1600" b="1"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sysmaster</a:t>
                      </a: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a:t>
                      </a:r>
                      <a:r>
                        <a:rPr kumimoji="0" lang="zh-CN" altLang="en-US"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查询</a:t>
                      </a:r>
                      <a:r>
                        <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版本号，实例名，数据库名等信息</a:t>
                      </a: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00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用户权限</a:t>
                      </a: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 </a:t>
                      </a:r>
                      <a:endParaRPr kumimoji="0" lang="zh-CN"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endParaRP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三个数据库级别权限，以及八个表与字段级别权限</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graphicFrame>
        <p:nvGraphicFramePr>
          <p:cNvPr id="5" name="Group 3"/>
          <p:cNvGraphicFramePr>
            <a:graphicFrameLocks noGrp="1"/>
          </p:cNvGraphicFramePr>
          <p:nvPr/>
        </p:nvGraphicFramePr>
        <p:xfrm>
          <a:off x="1884691" y="1813419"/>
          <a:ext cx="8374062" cy="3742944"/>
        </p:xfrm>
        <a:graphic>
          <a:graphicData uri="http://schemas.openxmlformats.org/drawingml/2006/table">
            <a:tbl>
              <a:tblPr/>
              <a:tblGrid>
                <a:gridCol w="1805940">
                  <a:extLst>
                    <a:ext uri="{9D8B030D-6E8A-4147-A177-3AD203B41FA5}">
                      <a16:colId xmlns:a16="http://schemas.microsoft.com/office/drawing/2014/main" val="20000"/>
                    </a:ext>
                  </a:extLst>
                </a:gridCol>
                <a:gridCol w="6568122">
                  <a:extLst>
                    <a:ext uri="{9D8B030D-6E8A-4147-A177-3AD203B41FA5}">
                      <a16:colId xmlns:a16="http://schemas.microsoft.com/office/drawing/2014/main" val="20001"/>
                    </a:ext>
                  </a:extLst>
                </a:gridCol>
              </a:tblGrid>
              <a:tr h="334963">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功  能</a:t>
                      </a:r>
                    </a:p>
                  </a:txBody>
                  <a:tcPr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描  述</a:t>
                      </a:r>
                    </a:p>
                  </a:txBody>
                  <a:tcPr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extLst>
                  <a:ext uri="{0D108BD9-81ED-4DB2-BD59-A6C34878D82A}">
                    <a16:rowId xmlns:a16="http://schemas.microsoft.com/office/drawing/2014/main" val="10000"/>
                  </a:ext>
                </a:extLst>
              </a:tr>
              <a:tr h="93980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DDL</a:t>
                      </a:r>
                      <a:r>
                        <a:rPr kumimoji="0" lang="zh-CN" altLang="en-US"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数据定义语言</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创建四种日志模式的数据库</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创建表：列级约束，表级约束（支持</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create table ...</a:t>
                      </a: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 </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as select...</a:t>
                      </a: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创建视图：掌握</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with check option</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的含义</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创建索引。</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删除数据库，表，视图，索引。</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DQL</a:t>
                      </a:r>
                      <a:r>
                        <a:rPr kumimoji="0" lang="zh-CN" altLang="en-US"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数据查询语言</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case</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子句的使用方法</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union</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与</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union all </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的区别</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内外连接的区别</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子查询的结构以及优化</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DML</a:t>
                      </a:r>
                      <a:r>
                        <a:rPr kumimoji="0" lang="zh-CN" altLang="en-US" sz="1600" b="0" i="0" u="none" strike="noStrike" cap="none" normalizeH="0" baseline="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数据操纵语言</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insert </a:t>
                      </a:r>
                      <a:r>
                        <a:rPr kumimoji="0" lang="zh-CN" altLang="en-US"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 </a:t>
                      </a:r>
                      <a:r>
                        <a:rPr kumimoji="0" lang="en-US"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update </a:t>
                      </a:r>
                      <a:r>
                        <a:rPr kumimoji="0" lang="zh-CN" altLang="en-US"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 </a:t>
                      </a:r>
                      <a:r>
                        <a:rPr kumimoji="0" lang="en-US"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delete </a:t>
                      </a:r>
                      <a:r>
                        <a:rPr kumimoji="0" lang="zh-CN" altLang="en-US"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的使用</a:t>
                      </a:r>
                    </a:p>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merge</a:t>
                      </a:r>
                      <a:r>
                        <a:rPr kumimoji="0" lang="zh-CN" altLang="en-US" sz="1600" b="0" i="0" u="none" strike="noStrike" cap="none" normalizeH="0" baseline="0" dirty="0">
                          <a:ln>
                            <a:noFill/>
                          </a:ln>
                          <a:solidFill>
                            <a:schemeClr val="tx1"/>
                          </a:solidFill>
                          <a:effectLst/>
                          <a:latin typeface="幼圆" panose="02010509060101010101" pitchFamily="49" charset="-122"/>
                          <a:ea typeface="微软雅黑" panose="020B0503020204020204" pitchFamily="34" charset="-122"/>
                          <a:sym typeface="幼圆" panose="02010509060101010101" pitchFamily="49" charset="-122"/>
                        </a:rPr>
                        <a:t>语句的使用</a:t>
                      </a:r>
                    </a:p>
                  </a:txBody>
                  <a:tcP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graphicFrame>
        <p:nvGraphicFramePr>
          <p:cNvPr id="4" name="Group 3"/>
          <p:cNvGraphicFramePr/>
          <p:nvPr/>
        </p:nvGraphicFramePr>
        <p:xfrm>
          <a:off x="1838522" y="1518089"/>
          <a:ext cx="8496300" cy="4580255"/>
        </p:xfrm>
        <a:graphic>
          <a:graphicData uri="http://schemas.openxmlformats.org/drawingml/2006/table">
            <a:tbl>
              <a:tblPr/>
              <a:tblGrid>
                <a:gridCol w="4326255">
                  <a:extLst>
                    <a:ext uri="{9D8B030D-6E8A-4147-A177-3AD203B41FA5}">
                      <a16:colId xmlns:a16="http://schemas.microsoft.com/office/drawing/2014/main" val="20000"/>
                    </a:ext>
                  </a:extLst>
                </a:gridCol>
                <a:gridCol w="4170045">
                  <a:extLst>
                    <a:ext uri="{9D8B030D-6E8A-4147-A177-3AD203B41FA5}">
                      <a16:colId xmlns:a16="http://schemas.microsoft.com/office/drawing/2014/main" val="20001"/>
                    </a:ext>
                  </a:extLst>
                </a:gridCol>
              </a:tblGrid>
              <a:tr h="56324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幼圆" panose="02010509060101010101" pitchFamily="49" charset="-122"/>
                          <a:ea typeface="微软雅黑" panose="020B0503020204020204" pitchFamily="34" charset="-122"/>
                          <a:sym typeface="幼圆" panose="02010509060101010101" pitchFamily="49" charset="-122"/>
                        </a:rPr>
                        <a:t>技术指标</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ctr" defTabSz="0" rtl="0" eaLnBrk="0" fontAlgn="base" latinLnBrk="0" hangingPunct="0">
                        <a:lnSpc>
                          <a:spcPct val="100000"/>
                        </a:lnSpc>
                        <a:spcBef>
                          <a:spcPct val="20000"/>
                        </a:spcBef>
                        <a:spcAft>
                          <a:spcPct val="0"/>
                        </a:spcAft>
                        <a:buClr>
                          <a:schemeClr val="accent1"/>
                        </a:buClr>
                        <a:buSzTx/>
                        <a:buFontTx/>
                        <a:buNone/>
                      </a:pPr>
                      <a:r>
                        <a:rPr kumimoji="0" lang="zh-CN" altLang="zh-CN"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描  述</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solidFill>
                      <a:srgbClr val="FD0000"/>
                    </a:solidFill>
                  </a:tcPr>
                </a:tc>
                <a:extLst>
                  <a:ext uri="{0D108BD9-81ED-4DB2-BD59-A6C34878D82A}">
                    <a16:rowId xmlns:a16="http://schemas.microsoft.com/office/drawing/2014/main" val="10000"/>
                  </a:ext>
                </a:extLst>
              </a:tr>
              <a:tr h="42354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dirty="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实例</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256个</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18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大对象</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支持BYTE、TEXT、BLOB、CLOB，最大支持4TB</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339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数字精度</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38</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21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表的个数</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每个数据库65536</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148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表中一行的内部长度</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32767字节</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1485">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用户名包含字符的个数</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32字符</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9580">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dirty="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数据库</a:t>
                      </a:r>
                      <a:r>
                        <a:rPr kumimoji="0" lang="en-US" altLang="zh-CN" sz="1500" b="0" i="0" u="none" strike="noStrike" cap="none" normalizeH="0" baseline="0" dirty="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a:t>
                      </a:r>
                      <a:r>
                        <a:rPr kumimoji="0" lang="zh-CN" altLang="zh-CN" sz="1500" b="0" i="0" u="none" strike="noStrike" cap="none" normalizeH="0" baseline="0" dirty="0">
                          <a:ln>
                            <a:noFill/>
                          </a:ln>
                          <a:solidFill>
                            <a:srgbClr val="000000"/>
                          </a:solidFill>
                          <a:latin typeface="幼圆" panose="02010509060101010101" pitchFamily="49" charset="-122"/>
                          <a:sym typeface="幼圆" panose="02010509060101010101" pitchFamily="49" charset="-122"/>
                        </a:rPr>
                        <a:t>表</a:t>
                      </a:r>
                      <a:r>
                        <a:rPr kumimoji="0" lang="en-US" altLang="zh-CN" sz="1500" b="0" i="0" u="none" strike="noStrike" cap="none" normalizeH="0" baseline="0" dirty="0">
                          <a:ln>
                            <a:noFill/>
                          </a:ln>
                          <a:solidFill>
                            <a:srgbClr val="000000"/>
                          </a:solidFill>
                          <a:latin typeface="幼圆" panose="02010509060101010101" pitchFamily="49" charset="-122"/>
                          <a:sym typeface="幼圆" panose="02010509060101010101" pitchFamily="49" charset="-122"/>
                        </a:rPr>
                        <a:t>,</a:t>
                      </a:r>
                      <a:r>
                        <a:rPr kumimoji="0" lang="zh-CN" altLang="zh-CN" sz="1500" b="0" i="0" u="none" strike="noStrike" cap="none" normalizeH="0" baseline="0">
                          <a:ln>
                            <a:noFill/>
                          </a:ln>
                          <a:solidFill>
                            <a:srgbClr val="000000"/>
                          </a:solidFill>
                          <a:latin typeface="幼圆" panose="02010509060101010101" pitchFamily="49" charset="-122"/>
                          <a:sym typeface="幼圆" panose="02010509060101010101" pitchFamily="49" charset="-122"/>
                        </a:rPr>
                        <a:t>列</a:t>
                      </a:r>
                      <a:r>
                        <a:rPr kumimoji="0" lang="en-US" altLang="zh-CN" sz="1500" b="0" i="0" u="none" strike="noStrike" cap="none" normalizeH="0" baseline="0">
                          <a:ln>
                            <a:noFill/>
                          </a:ln>
                          <a:solidFill>
                            <a:srgbClr val="000000"/>
                          </a:solidFill>
                          <a:latin typeface="幼圆" panose="02010509060101010101" pitchFamily="49" charset="-122"/>
                          <a:sym typeface="幼圆" panose="02010509060101010101" pitchFamily="49" charset="-122"/>
                        </a:rPr>
                        <a:t>,</a:t>
                      </a:r>
                      <a:r>
                        <a:rPr kumimoji="0" lang="zh-CN" altLang="zh-CN" sz="1500" b="0" i="0" u="none" strike="noStrike" cap="none" normalizeH="0" baseline="0">
                          <a:ln>
                            <a:noFill/>
                          </a:ln>
                          <a:solidFill>
                            <a:srgbClr val="000000"/>
                          </a:solidFill>
                          <a:latin typeface="幼圆" panose="02010509060101010101" pitchFamily="49" charset="-122"/>
                          <a:sym typeface="幼圆" panose="02010509060101010101" pitchFamily="49" charset="-122"/>
                        </a:rPr>
                        <a:t>索引</a:t>
                      </a:r>
                      <a:r>
                        <a:rPr kumimoji="0" lang="en-US" altLang="zh-CN" sz="1500" b="0" i="0" u="none" strike="noStrike" cap="none" normalizeH="0" baseline="0">
                          <a:ln>
                            <a:noFill/>
                          </a:ln>
                          <a:solidFill>
                            <a:srgbClr val="000000"/>
                          </a:solidFill>
                          <a:latin typeface="幼圆" panose="02010509060101010101" pitchFamily="49" charset="-122"/>
                          <a:sym typeface="幼圆" panose="02010509060101010101" pitchFamily="49" charset="-122"/>
                        </a:rPr>
                        <a:t>,</a:t>
                      </a:r>
                      <a:r>
                        <a:rPr kumimoji="0" lang="zh-CN" altLang="zh-CN" sz="1500" b="0" i="0" u="none" strike="noStrike" cap="none" normalizeH="0" baseline="0">
                          <a:ln>
                            <a:noFill/>
                          </a:ln>
                          <a:solidFill>
                            <a:srgbClr val="000000"/>
                          </a:solidFill>
                          <a:latin typeface="幼圆" panose="02010509060101010101" pitchFamily="49" charset="-122"/>
                          <a:sym typeface="幼圆" panose="02010509060101010101" pitchFamily="49" charset="-122"/>
                        </a:rPr>
                        <a:t>别名</a:t>
                      </a:r>
                      <a:r>
                        <a:rPr kumimoji="0" lang="zh-CN" altLang="zh-CN" sz="1500" b="0" i="0" u="none" strike="noStrike" cap="none" normalizeH="0" baseline="0" dirty="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rPr>
                        <a:t>长度</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lvl1pPr marL="0" algn="l" defTabSz="0" rtl="0" eaLnBrk="1" latinLnBrk="0" hangingPunct="1">
                        <a:spcBef>
                          <a:spcPct val="20000"/>
                        </a:spcBef>
                        <a:defRPr sz="20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1143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23050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371600" indent="-342900"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1828800" indent="-454025" algn="l" defTabSz="0" rtl="0" eaLnBrk="1" latinLnBrk="0" hangingPunct="1">
                        <a:spcBef>
                          <a:spcPct val="20000"/>
                        </a:spcBef>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2860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7432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2004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657600" indent="-454025" algn="l" defTabSz="0" rtl="0" eaLnBrk="0" fontAlgn="base" latinLnBrk="0" hangingPunct="0">
                        <a:spcBef>
                          <a:spcPct val="20000"/>
                        </a:spcBef>
                        <a:spcAft>
                          <a:spcPct val="0"/>
                        </a:spcAft>
                        <a:buClr>
                          <a:schemeClr val="accent1"/>
                        </a:buClr>
                        <a:defRPr sz="180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zh-CN" altLang="zh-CN" sz="15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128字符</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1485">
                <a:tc>
                  <a:txBody>
                    <a:body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lang="zh-CN" altLang="en-US" sz="1500" dirty="0">
                          <a:ln>
                            <a:noFill/>
                          </a:ln>
                          <a:solidFill>
                            <a:srgbClr val="000000"/>
                          </a:solidFill>
                          <a:latin typeface="微软雅黑" panose="020B0503020204020204" pitchFamily="34" charset="-122"/>
                          <a:ea typeface="微软雅黑" panose="020B0503020204020204" pitchFamily="34" charset="-122"/>
                          <a:sym typeface="幼圆" panose="02010509060101010101" pitchFamily="49" charset="-122"/>
                        </a:rPr>
                        <a:t>表最大支持的列数</a:t>
                      </a:r>
                      <a:r>
                        <a:rPr lang="en-US" altLang="zh-CN" sz="1500" dirty="0">
                          <a:ln>
                            <a:noFill/>
                          </a:ln>
                          <a:solidFill>
                            <a:srgbClr val="000000"/>
                          </a:solidFill>
                          <a:latin typeface="微软雅黑" panose="020B0503020204020204" pitchFamily="34" charset="-122"/>
                          <a:ea typeface="微软雅黑" panose="020B0503020204020204" pitchFamily="34" charset="-122"/>
                          <a:sym typeface="幼圆" panose="02010509060101010101" pitchFamily="49" charset="-122"/>
                        </a:rPr>
                        <a:t>columns</a:t>
                      </a:r>
                      <a:endParaRPr kumimoji="0" lang="zh-CN" altLang="zh-CN" sz="15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5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32,767</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1640">
                <a:tc>
                  <a:txBody>
                    <a:body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lang="zh-CN" altLang="en-US" sz="1500" dirty="0">
                          <a:ln>
                            <a:noFill/>
                          </a:ln>
                          <a:solidFill>
                            <a:srgbClr val="000000"/>
                          </a:solidFill>
                          <a:latin typeface="幼圆" panose="02010509060101010101" pitchFamily="49" charset="-122"/>
                          <a:ea typeface="微软雅黑" panose="020B0503020204020204" pitchFamily="34" charset="-122"/>
                          <a:sym typeface="幼圆" panose="02010509060101010101" pitchFamily="49" charset="-122"/>
                        </a:rPr>
                        <a:t>单个</a:t>
                      </a:r>
                      <a:r>
                        <a:rPr lang="en-US" altLang="zh-CN" sz="1500" dirty="0">
                          <a:ln>
                            <a:noFill/>
                          </a:ln>
                          <a:solidFill>
                            <a:srgbClr val="000000"/>
                          </a:solidFill>
                          <a:latin typeface="幼圆" panose="02010509060101010101" pitchFamily="49" charset="-122"/>
                          <a:ea typeface="微软雅黑" panose="020B0503020204020204" pitchFamily="34" charset="-122"/>
                          <a:sym typeface="幼圆" panose="02010509060101010101" pitchFamily="49" charset="-122"/>
                        </a:rPr>
                        <a:t>SQL</a:t>
                      </a:r>
                      <a:r>
                        <a:rPr lang="zh-CN" altLang="en-US" sz="1500" dirty="0">
                          <a:ln>
                            <a:noFill/>
                          </a:ln>
                          <a:solidFill>
                            <a:srgbClr val="000000"/>
                          </a:solidFill>
                          <a:latin typeface="幼圆" panose="02010509060101010101" pitchFamily="49" charset="-122"/>
                          <a:ea typeface="微软雅黑" panose="020B0503020204020204" pitchFamily="34" charset="-122"/>
                          <a:sym typeface="幼圆" panose="02010509060101010101" pitchFamily="49" charset="-122"/>
                        </a:rPr>
                        <a:t>语句的最大长度</a:t>
                      </a:r>
                      <a:endParaRPr kumimoji="0" lang="zh-CN" altLang="zh-CN" sz="1500" b="0" i="0" u="none" strike="noStrike" cap="none" normalizeH="0" baseline="0" dirty="0">
                        <a:ln>
                          <a:noFill/>
                        </a:ln>
                        <a:solidFill>
                          <a:srgbClr val="000000"/>
                        </a:solidFill>
                        <a:effectLst/>
                        <a:latin typeface="幼圆" panose="02010509060101010101" pitchFamily="49" charset="-122"/>
                        <a:ea typeface="微软雅黑" panose="020B0503020204020204" pitchFamily="34" charset="-122"/>
                        <a:sym typeface="幼圆" panose="02010509060101010101" pitchFamily="49" charset="-122"/>
                      </a:endParaRP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20000"/>
                        </a:spcBef>
                        <a:spcAft>
                          <a:spcPct val="0"/>
                        </a:spcAft>
                        <a:buClr>
                          <a:schemeClr val="accent1"/>
                        </a:buClr>
                        <a:buSzTx/>
                        <a:buFontTx/>
                        <a:buNone/>
                      </a:pPr>
                      <a:r>
                        <a:rPr kumimoji="0" lang="en-US" altLang="zh-CN" sz="15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sym typeface="幼圆" panose="02010509060101010101" pitchFamily="49" charset="-122"/>
                        </a:rPr>
                        <a:t>2GB</a:t>
                      </a:r>
                    </a:p>
                  </a:txBody>
                  <a:tcPr marL="0" marR="0" marT="0" marB="0"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a:t>
            </a:r>
            <a:endParaRPr lang="en-US" altLang="zh-CN" dirty="0">
              <a:latin typeface="Arial" panose="020B0604020202020204" pitchFamily="34" charset="0"/>
              <a:cs typeface="Arial" panose="020B0604020202020204" pitchFamily="34" charset="0"/>
            </a:endParaRPr>
          </a:p>
        </p:txBody>
      </p:sp>
      <p:graphicFrame>
        <p:nvGraphicFramePr>
          <p:cNvPr id="6" name="表格 5"/>
          <p:cNvGraphicFramePr/>
          <p:nvPr/>
        </p:nvGraphicFramePr>
        <p:xfrm>
          <a:off x="2006892" y="1399672"/>
          <a:ext cx="7744460" cy="4679950"/>
        </p:xfrm>
        <a:graphic>
          <a:graphicData uri="http://schemas.openxmlformats.org/drawingml/2006/table">
            <a:tbl>
              <a:tblPr firstRow="1" bandRow="1">
                <a:tableStyleId>{5C22544A-7EE6-4342-B048-85BDC9FD1C3A}</a:tableStyleId>
              </a:tblPr>
              <a:tblGrid>
                <a:gridCol w="1392555">
                  <a:extLst>
                    <a:ext uri="{9D8B030D-6E8A-4147-A177-3AD203B41FA5}">
                      <a16:colId xmlns:a16="http://schemas.microsoft.com/office/drawing/2014/main" val="20000"/>
                    </a:ext>
                  </a:extLst>
                </a:gridCol>
                <a:gridCol w="6351905">
                  <a:extLst>
                    <a:ext uri="{9D8B030D-6E8A-4147-A177-3AD203B41FA5}">
                      <a16:colId xmlns:a16="http://schemas.microsoft.com/office/drawing/2014/main" val="20001"/>
                    </a:ext>
                  </a:extLst>
                </a:gridCol>
              </a:tblGrid>
              <a:tr h="464185">
                <a:tc>
                  <a:txBody>
                    <a:bodyPr/>
                    <a:lstStyle/>
                    <a:p>
                      <a:pPr algn="ctr">
                        <a:buNone/>
                      </a:pPr>
                      <a:r>
                        <a:rPr lang="zh-CN" altLang="en-US"/>
                        <a:t>数据类型</a:t>
                      </a:r>
                    </a:p>
                  </a:txBody>
                  <a:tcPr anchor="ctr"/>
                </a:tc>
                <a:tc>
                  <a:txBody>
                    <a:bodyPr/>
                    <a:lstStyle/>
                    <a:p>
                      <a:pPr algn="ctr">
                        <a:buNone/>
                      </a:pPr>
                      <a:r>
                        <a:rPr lang="zh-CN" altLang="en-US"/>
                        <a:t>示  例</a:t>
                      </a:r>
                    </a:p>
                  </a:txBody>
                  <a:tcPr anchor="ctr"/>
                </a:tc>
                <a:extLst>
                  <a:ext uri="{0D108BD9-81ED-4DB2-BD59-A6C34878D82A}">
                    <a16:rowId xmlns:a16="http://schemas.microsoft.com/office/drawing/2014/main" val="10000"/>
                  </a:ext>
                </a:extLst>
              </a:tr>
              <a:tr h="1580515">
                <a:tc>
                  <a:txBody>
                    <a:bodyPr/>
                    <a:lstStyle/>
                    <a:p>
                      <a:pPr algn="ctr">
                        <a:buNone/>
                      </a:pPr>
                      <a:endParaRPr lang="zh-CN" altLang="en-US" sz="1800" dirty="0">
                        <a:cs typeface="Arial" panose="020B0604020202020204" pitchFamily="34" charset="0"/>
                        <a:sym typeface="+mn-ea"/>
                      </a:endParaRPr>
                    </a:p>
                    <a:p>
                      <a:pPr algn="ctr">
                        <a:buNone/>
                      </a:pPr>
                      <a:endParaRPr lang="zh-CN" altLang="en-US" sz="1800" dirty="0">
                        <a:cs typeface="Arial" panose="020B0604020202020204" pitchFamily="34" charset="0"/>
                        <a:sym typeface="+mn-ea"/>
                      </a:endParaRPr>
                    </a:p>
                    <a:p>
                      <a:pPr algn="ctr">
                        <a:buNone/>
                      </a:pPr>
                      <a:r>
                        <a:rPr lang="zh-CN" altLang="en-US" sz="1800" dirty="0">
                          <a:cs typeface="Arial" panose="020B0604020202020204" pitchFamily="34" charset="0"/>
                          <a:sym typeface="+mn-ea"/>
                        </a:rPr>
                        <a:t>数值型</a:t>
                      </a:r>
                      <a:endParaRPr lang="zh-CN" altLang="en-US" sz="1800"/>
                    </a:p>
                    <a:p>
                      <a:pPr algn="ctr">
                        <a:buNone/>
                      </a:pPr>
                      <a:endParaRPr lang="zh-CN" altLang="en-US"/>
                    </a:p>
                  </a:txBody>
                  <a:tcPr anchor="ctr">
                    <a:solidFill>
                      <a:srgbClr val="FFE7E7"/>
                    </a:solidFill>
                  </a:tcPr>
                </a:tc>
                <a:tc>
                  <a:txBody>
                    <a:bodyPr/>
                    <a:lstStyle/>
                    <a:p>
                      <a:pPr lvl="1">
                        <a:lnSpc>
                          <a:spcPct val="110000"/>
                        </a:lnSpc>
                      </a:pPr>
                      <a:r>
                        <a:rPr lang="en-US" altLang="zh-CN" sz="1800" dirty="0">
                          <a:cs typeface="Arial" panose="020B0604020202020204" pitchFamily="34" charset="0"/>
                          <a:sym typeface="+mn-ea"/>
                        </a:rPr>
                        <a:t>INTEGER / INT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SERIAL</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SERIAL8</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SMALLINT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BIGINT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BIGSERIAL</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DECIMAL or NUMERIC(</a:t>
                      </a:r>
                      <a:r>
                        <a:rPr lang="en-US" altLang="zh-CN" sz="1800" dirty="0" err="1">
                          <a:cs typeface="Arial" panose="020B0604020202020204" pitchFamily="34" charset="0"/>
                          <a:sym typeface="+mn-ea"/>
                        </a:rPr>
                        <a:t>p,s</a:t>
                      </a:r>
                      <a:r>
                        <a:rPr lang="en-US" altLang="zh-CN" sz="1800" dirty="0">
                          <a:cs typeface="Arial" panose="020B0604020202020204" pitchFamily="34" charset="0"/>
                          <a:sym typeface="+mn-ea"/>
                        </a:rPr>
                        <a:t>)</a:t>
                      </a:r>
                      <a:r>
                        <a:rPr lang="zh-CN" altLang="en-US" sz="1800" dirty="0">
                          <a:ea typeface="宋体" panose="02010600030101010101" pitchFamily="2" charset="-122"/>
                          <a:cs typeface="Arial" panose="020B0604020202020204" pitchFamily="34" charset="0"/>
                          <a:sym typeface="+mn-ea"/>
                        </a:rPr>
                        <a:t>，</a:t>
                      </a:r>
                      <a:endParaRPr lang="zh-CN" altLang="en-US" sz="1800" b="0" dirty="0">
                        <a:ea typeface="宋体" panose="02010600030101010101" pitchFamily="2" charset="-122"/>
                        <a:cs typeface="Arial" panose="020B0604020202020204" pitchFamily="34" charset="0"/>
                        <a:sym typeface="+mn-ea"/>
                      </a:endParaRPr>
                    </a:p>
                    <a:p>
                      <a:pPr lvl="1">
                        <a:lnSpc>
                          <a:spcPct val="110000"/>
                        </a:lnSpc>
                      </a:pPr>
                      <a:r>
                        <a:rPr lang="en-US" altLang="zh-CN" sz="1800" dirty="0">
                          <a:cs typeface="Arial" panose="020B0604020202020204" pitchFamily="34" charset="0"/>
                          <a:sym typeface="+mn-ea"/>
                        </a:rPr>
                        <a:t>REAL or SMALLFLOAT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FLOAT,DOUBLE PRECISION</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 MONEY(</a:t>
                      </a:r>
                      <a:r>
                        <a:rPr lang="en-US" altLang="zh-CN" sz="1800" dirty="0" err="1">
                          <a:cs typeface="Arial" panose="020B0604020202020204" pitchFamily="34" charset="0"/>
                          <a:sym typeface="+mn-ea"/>
                        </a:rPr>
                        <a:t>p,s</a:t>
                      </a:r>
                      <a:r>
                        <a:rPr lang="en-US" altLang="zh-CN" sz="1800" dirty="0">
                          <a:cs typeface="Arial" panose="020B0604020202020204" pitchFamily="34" charset="0"/>
                          <a:sym typeface="+mn-ea"/>
                        </a:rPr>
                        <a:t>)</a:t>
                      </a:r>
                      <a:endParaRPr lang="zh-CN" altLang="en-US" dirty="0"/>
                    </a:p>
                  </a:txBody>
                  <a:tcPr anchor="ctr">
                    <a:solidFill>
                      <a:srgbClr val="FFE7E7"/>
                    </a:solidFill>
                  </a:tcPr>
                </a:tc>
                <a:extLst>
                  <a:ext uri="{0D108BD9-81ED-4DB2-BD59-A6C34878D82A}">
                    <a16:rowId xmlns:a16="http://schemas.microsoft.com/office/drawing/2014/main" val="10001"/>
                  </a:ext>
                </a:extLst>
              </a:tr>
              <a:tr h="478790">
                <a:tc>
                  <a:txBody>
                    <a:bodyPr/>
                    <a:lstStyle/>
                    <a:p>
                      <a:pPr algn="ctr">
                        <a:buNone/>
                      </a:pPr>
                      <a:r>
                        <a:rPr lang="zh-CN" altLang="en-US" sz="1800" dirty="0">
                          <a:cs typeface="Arial" panose="020B0604020202020204" pitchFamily="34" charset="0"/>
                          <a:sym typeface="+mn-ea"/>
                        </a:rPr>
                        <a:t>时间型</a:t>
                      </a:r>
                      <a:endParaRPr lang="zh-CN" altLang="en-US"/>
                    </a:p>
                  </a:txBody>
                  <a:tcPr anchor="ctr">
                    <a:solidFill>
                      <a:srgbClr val="FFCCFF"/>
                    </a:solidFill>
                  </a:tcPr>
                </a:tc>
                <a:tc>
                  <a:txBody>
                    <a:bodyPr/>
                    <a:lstStyle/>
                    <a:p>
                      <a:pPr lvl="1">
                        <a:lnSpc>
                          <a:spcPct val="110000"/>
                        </a:lnSpc>
                      </a:pPr>
                      <a:r>
                        <a:rPr lang="en-US" altLang="zh-CN" sz="1800" dirty="0">
                          <a:cs typeface="Arial" panose="020B0604020202020204" pitchFamily="34" charset="0"/>
                          <a:sym typeface="+mn-ea"/>
                        </a:rPr>
                        <a:t>DATE</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DATETIME</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INTERVAL</a:t>
                      </a:r>
                      <a:endParaRPr lang="en-US" altLang="zh-CN"/>
                    </a:p>
                  </a:txBody>
                  <a:tcPr anchor="ctr">
                    <a:solidFill>
                      <a:srgbClr val="FFCCFF"/>
                    </a:solidFill>
                  </a:tcPr>
                </a:tc>
                <a:extLst>
                  <a:ext uri="{0D108BD9-81ED-4DB2-BD59-A6C34878D82A}">
                    <a16:rowId xmlns:a16="http://schemas.microsoft.com/office/drawing/2014/main" val="10002"/>
                  </a:ext>
                </a:extLst>
              </a:tr>
              <a:tr h="1213485">
                <a:tc>
                  <a:txBody>
                    <a:bodyPr/>
                    <a:lstStyle/>
                    <a:p>
                      <a:pPr algn="ctr">
                        <a:buNone/>
                      </a:pPr>
                      <a:endParaRPr lang="zh-CN" altLang="en-US" sz="1800" dirty="0">
                        <a:cs typeface="Arial" panose="020B0604020202020204" pitchFamily="34" charset="0"/>
                        <a:sym typeface="+mn-ea"/>
                      </a:endParaRPr>
                    </a:p>
                    <a:p>
                      <a:pPr algn="ctr">
                        <a:buNone/>
                      </a:pPr>
                      <a:r>
                        <a:rPr lang="zh-CN" altLang="en-US" sz="1800" dirty="0">
                          <a:cs typeface="Arial" panose="020B0604020202020204" pitchFamily="34" charset="0"/>
                          <a:sym typeface="+mn-ea"/>
                        </a:rPr>
                        <a:t>字符型</a:t>
                      </a:r>
                      <a:endParaRPr lang="zh-CN" altLang="en-US"/>
                    </a:p>
                  </a:txBody>
                  <a:tcPr anchor="ctr">
                    <a:solidFill>
                      <a:srgbClr val="FFE7E7"/>
                    </a:solidFill>
                  </a:tcPr>
                </a:tc>
                <a:tc>
                  <a:txBody>
                    <a:bodyPr/>
                    <a:lstStyle/>
                    <a:p>
                      <a:pPr lvl="1">
                        <a:lnSpc>
                          <a:spcPct val="110000"/>
                        </a:lnSpc>
                      </a:pPr>
                      <a:r>
                        <a:rPr lang="en-US" altLang="zh-CN" sz="1800" dirty="0">
                          <a:cs typeface="Arial" panose="020B0604020202020204" pitchFamily="34" charset="0"/>
                          <a:sym typeface="+mn-ea"/>
                        </a:rPr>
                        <a:t>CHAR(n)</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CHARACTER VARYING(</a:t>
                      </a:r>
                      <a:r>
                        <a:rPr lang="en-US" altLang="zh-CN" sz="1800" dirty="0" err="1">
                          <a:cs typeface="Arial" panose="020B0604020202020204" pitchFamily="34" charset="0"/>
                          <a:sym typeface="+mn-ea"/>
                        </a:rPr>
                        <a:t>n,r</a:t>
                      </a:r>
                      <a:r>
                        <a:rPr lang="en-US" altLang="zh-CN" sz="1800" dirty="0">
                          <a:cs typeface="Arial" panose="020B0604020202020204" pitchFamily="34" charset="0"/>
                          <a:sym typeface="+mn-ea"/>
                        </a:rPr>
                        <a: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VARCHAR(</a:t>
                      </a:r>
                      <a:r>
                        <a:rPr lang="en-US" altLang="zh-CN" sz="1800" dirty="0" err="1">
                          <a:cs typeface="Arial" panose="020B0604020202020204" pitchFamily="34" charset="0"/>
                          <a:sym typeface="+mn-ea"/>
                        </a:rPr>
                        <a:t>n,r</a:t>
                      </a:r>
                      <a:r>
                        <a:rPr lang="en-US" altLang="zh-CN" sz="1800" dirty="0">
                          <a:cs typeface="Arial" panose="020B0604020202020204" pitchFamily="34" charset="0"/>
                          <a:sym typeface="+mn-ea"/>
                        </a:rPr>
                        <a: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LVARCHAR(m)</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NCHAR(n)</a:t>
                      </a:r>
                      <a:endParaRPr lang="en-US" altLang="zh-CN" sz="1800" b="0" dirty="0">
                        <a:cs typeface="Arial" panose="020B0604020202020204" pitchFamily="34" charset="0"/>
                        <a:sym typeface="+mn-ea"/>
                      </a:endParaRPr>
                    </a:p>
                    <a:p>
                      <a:pPr lvl="1">
                        <a:lnSpc>
                          <a:spcPct val="110000"/>
                        </a:lnSpc>
                      </a:pPr>
                      <a:r>
                        <a:rPr lang="en-US" altLang="zh-CN" sz="1800" dirty="0">
                          <a:cs typeface="Arial" panose="020B0604020202020204" pitchFamily="34" charset="0"/>
                          <a:sym typeface="+mn-ea"/>
                        </a:rPr>
                        <a:t>NVARCHAR(</a:t>
                      </a:r>
                      <a:r>
                        <a:rPr lang="en-US" altLang="zh-CN" sz="1800" dirty="0" err="1">
                          <a:cs typeface="Arial" panose="020B0604020202020204" pitchFamily="34" charset="0"/>
                          <a:sym typeface="+mn-ea"/>
                        </a:rPr>
                        <a:t>m,r</a:t>
                      </a:r>
                      <a:r>
                        <a:rPr lang="en-US" altLang="zh-CN" sz="1800" dirty="0">
                          <a:cs typeface="Arial" panose="020B0604020202020204" pitchFamily="34" charset="0"/>
                          <a:sym typeface="+mn-ea"/>
                        </a:rPr>
                        <a:t>)  </a:t>
                      </a:r>
                      <a:endParaRPr lang="zh-CN" altLang="en-US"/>
                    </a:p>
                  </a:txBody>
                  <a:tcPr anchor="ctr">
                    <a:solidFill>
                      <a:srgbClr val="FFE7E7"/>
                    </a:solidFill>
                  </a:tcPr>
                </a:tc>
                <a:extLst>
                  <a:ext uri="{0D108BD9-81ED-4DB2-BD59-A6C34878D82A}">
                    <a16:rowId xmlns:a16="http://schemas.microsoft.com/office/drawing/2014/main" val="10003"/>
                  </a:ext>
                </a:extLst>
              </a:tr>
              <a:tr h="478790">
                <a:tc>
                  <a:txBody>
                    <a:bodyPr/>
                    <a:lstStyle/>
                    <a:p>
                      <a:pPr algn="ctr">
                        <a:buNone/>
                      </a:pPr>
                      <a:r>
                        <a:rPr lang="zh-CN" altLang="en-US" sz="1800" dirty="0">
                          <a:cs typeface="Arial" panose="020B0604020202020204" pitchFamily="34" charset="0"/>
                          <a:sym typeface="+mn-ea"/>
                        </a:rPr>
                        <a:t>大对象</a:t>
                      </a:r>
                      <a:endParaRPr lang="zh-CN" altLang="en-US"/>
                    </a:p>
                  </a:txBody>
                  <a:tcPr anchor="ctr">
                    <a:solidFill>
                      <a:srgbClr val="FFCCFF"/>
                    </a:solidFill>
                  </a:tcPr>
                </a:tc>
                <a:tc>
                  <a:txBody>
                    <a:bodyPr/>
                    <a:lstStyle/>
                    <a:p>
                      <a:pPr lvl="1">
                        <a:lnSpc>
                          <a:spcPct val="110000"/>
                        </a:lnSpc>
                      </a:pPr>
                      <a:r>
                        <a:rPr lang="en-US" altLang="zh-CN" sz="1800" dirty="0">
                          <a:cs typeface="Arial" panose="020B0604020202020204" pitchFamily="34" charset="0"/>
                          <a:sym typeface="+mn-ea"/>
                        </a:rPr>
                        <a:t>BYTE</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TEXT</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BLOB</a:t>
                      </a:r>
                      <a:r>
                        <a:rPr lang="zh-CN" altLang="en-US" sz="1800" dirty="0">
                          <a:ea typeface="宋体" panose="02010600030101010101" pitchFamily="2" charset="-122"/>
                          <a:cs typeface="Arial" panose="020B0604020202020204" pitchFamily="34" charset="0"/>
                          <a:sym typeface="+mn-ea"/>
                        </a:rPr>
                        <a:t>，</a:t>
                      </a:r>
                      <a:r>
                        <a:rPr lang="en-US" altLang="zh-CN" sz="1800" dirty="0">
                          <a:cs typeface="Arial" panose="020B0604020202020204" pitchFamily="34" charset="0"/>
                          <a:sym typeface="+mn-ea"/>
                        </a:rPr>
                        <a:t>CLOB</a:t>
                      </a:r>
                      <a:endParaRPr lang="zh-CN" altLang="en-US"/>
                    </a:p>
                  </a:txBody>
                  <a:tcPr anchor="ctr">
                    <a:solidFill>
                      <a:srgbClr val="FFCCFF"/>
                    </a:solidFill>
                  </a:tcPr>
                </a:tc>
                <a:extLst>
                  <a:ext uri="{0D108BD9-81ED-4DB2-BD59-A6C34878D82A}">
                    <a16:rowId xmlns:a16="http://schemas.microsoft.com/office/drawing/2014/main" val="10004"/>
                  </a:ext>
                </a:extLst>
              </a:tr>
              <a:tr h="464185">
                <a:tc>
                  <a:txBody>
                    <a:bodyPr/>
                    <a:lstStyle/>
                    <a:p>
                      <a:pPr algn="ctr">
                        <a:buNone/>
                      </a:pPr>
                      <a:r>
                        <a:rPr lang="zh-CN" altLang="en-US" sz="1800" dirty="0">
                          <a:cs typeface="Arial" panose="020B0604020202020204" pitchFamily="34" charset="0"/>
                          <a:sym typeface="+mn-ea"/>
                        </a:rPr>
                        <a:t>布尔型</a:t>
                      </a:r>
                      <a:endParaRPr lang="zh-CN" altLang="en-US"/>
                    </a:p>
                  </a:txBody>
                  <a:tcPr anchor="ctr">
                    <a:solidFill>
                      <a:srgbClr val="FFE7E7"/>
                    </a:solidFill>
                  </a:tcPr>
                </a:tc>
                <a:tc>
                  <a:txBody>
                    <a:bodyPr/>
                    <a:lstStyle/>
                    <a:p>
                      <a:pPr marL="0" lvl="1">
                        <a:buNone/>
                      </a:pPr>
                      <a:r>
                        <a:rPr lang="en-US" altLang="zh-CN" sz="1800" dirty="0">
                          <a:cs typeface="Arial" panose="020B0604020202020204" pitchFamily="34" charset="0"/>
                          <a:sym typeface="+mn-ea"/>
                        </a:rPr>
                        <a:t>       BOOLEAN</a:t>
                      </a:r>
                      <a:endParaRPr lang="zh-CN" altLang="en-US" dirty="0"/>
                    </a:p>
                  </a:txBody>
                  <a:tcPr anchor="ctr">
                    <a:solidFill>
                      <a:srgbClr val="FFE7E7"/>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与</a:t>
            </a:r>
            <a:r>
              <a:rPr lang="en-US" altLang="zh-CN" dirty="0">
                <a:latin typeface="Arial" panose="020B0604020202020204" pitchFamily="34" charset="0"/>
                <a:cs typeface="Arial" panose="020B0604020202020204" pitchFamily="34" charset="0"/>
              </a:rPr>
              <a:t>ORACLE</a:t>
            </a:r>
            <a:r>
              <a:rPr lang="zh-CN" altLang="en-US" dirty="0">
                <a:latin typeface="Arial" panose="020B0604020202020204" pitchFamily="34" charset="0"/>
                <a:cs typeface="Arial" panose="020B0604020202020204" pitchFamily="34" charset="0"/>
              </a:rPr>
              <a:t>数据类型对比</a:t>
            </a:r>
          </a:p>
        </p:txBody>
      </p:sp>
      <p:sp>
        <p:nvSpPr>
          <p:cNvPr id="2" name="文本框 1"/>
          <p:cNvSpPr txBox="1"/>
          <p:nvPr/>
        </p:nvSpPr>
        <p:spPr>
          <a:xfrm>
            <a:off x="1794182" y="1019906"/>
            <a:ext cx="1478280" cy="368300"/>
          </a:xfrm>
          <a:prstGeom prst="rect">
            <a:avLst/>
          </a:prstGeom>
          <a:noFill/>
        </p:spPr>
        <p:txBody>
          <a:bodyPr wrap="none" rtlCol="0">
            <a:spAutoFit/>
          </a:bodyPr>
          <a:lstStyle/>
          <a:p>
            <a:r>
              <a:rPr lang="en-US" altLang="zh-CN"/>
              <a:t>GBase 8s </a:t>
            </a:r>
            <a:r>
              <a:rPr lang="zh-CN" altLang="en-US">
                <a:ea typeface="宋体" panose="02010600030101010101" pitchFamily="2" charset="-122"/>
              </a:rPr>
              <a:t>：</a:t>
            </a:r>
          </a:p>
        </p:txBody>
      </p:sp>
      <p:sp>
        <p:nvSpPr>
          <p:cNvPr id="4" name="矩形 3"/>
          <p:cNvSpPr/>
          <p:nvPr/>
        </p:nvSpPr>
        <p:spPr>
          <a:xfrm>
            <a:off x="1678613" y="2248632"/>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LVARCHAR(n)  </a:t>
            </a:r>
          </a:p>
          <a:p>
            <a:pPr marL="342900" indent="-342900">
              <a:lnSpc>
                <a:spcPct val="90000"/>
              </a:lnSpc>
              <a:spcBef>
                <a:spcPct val="50000"/>
              </a:spcBef>
              <a:buClr>
                <a:schemeClr val="accent1"/>
              </a:buClr>
              <a:buFont typeface="Arial" panose="020B0604020202020204" pitchFamily="34" charset="0"/>
              <a:buChar char="•"/>
            </a:pPr>
            <a:r>
              <a:rPr kumimoji="0" lang="zh-CN"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长度</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32739</a:t>
            </a:r>
            <a:endPar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6791632" y="1041496"/>
            <a:ext cx="1414780" cy="365760"/>
          </a:xfrm>
          <a:prstGeom prst="rect">
            <a:avLst/>
          </a:prstGeom>
          <a:noFill/>
        </p:spPr>
        <p:txBody>
          <a:bodyPr wrap="none" rtlCol="0">
            <a:spAutoFit/>
          </a:bodyPr>
          <a:lstStyle/>
          <a:p>
            <a:r>
              <a:rPr lang="en-US" altLang="zh-CN"/>
              <a:t>ORACLE </a:t>
            </a:r>
            <a:r>
              <a:rPr lang="zh-CN" altLang="en-US">
                <a:ea typeface="宋体" panose="02010600030101010101" pitchFamily="2" charset="-122"/>
              </a:rPr>
              <a:t>：</a:t>
            </a:r>
          </a:p>
        </p:txBody>
      </p:sp>
      <p:sp>
        <p:nvSpPr>
          <p:cNvPr id="7" name="矩形 6"/>
          <p:cNvSpPr/>
          <p:nvPr/>
        </p:nvSpPr>
        <p:spPr>
          <a:xfrm>
            <a:off x="6719243" y="1473297"/>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a:lnSpc>
                <a:spcPct val="90000"/>
              </a:lnSpc>
              <a:spcBef>
                <a:spcPct val="50000"/>
              </a:spcBef>
              <a:buClr>
                <a:schemeClr val="accent1"/>
              </a:buClr>
            </a:pPr>
            <a:r>
              <a:rPr kumimoji="0" lang="en-US" altLang="zh-CN" i="0" u="none" strike="noStrike" cap="none" normalizeH="0" baseline="0" dirty="0">
                <a:ln>
                  <a:noFill/>
                </a:ln>
                <a:solidFill>
                  <a:schemeClr val="tx1"/>
                </a:solidFill>
                <a:effectLst/>
                <a:latin typeface="Arial" panose="020B0604020202020204" pitchFamily="34" charset="0"/>
                <a:ea typeface="宋体" panose="02010600030101010101" pitchFamily="2" charset="-122"/>
              </a:rPr>
              <a:t>CHAR(n)  </a:t>
            </a:r>
          </a:p>
          <a:p>
            <a:pPr marL="342900" indent="-342900">
              <a:lnSpc>
                <a:spcPct val="90000"/>
              </a:lnSpc>
              <a:spcBef>
                <a:spcPct val="50000"/>
              </a:spcBef>
              <a:buClr>
                <a:schemeClr val="accent1"/>
              </a:buClr>
              <a:buFont typeface="Arial" panose="020B0604020202020204" pitchFamily="34" charset="0"/>
              <a:buChar char="•"/>
            </a:pPr>
            <a:r>
              <a:rPr kumimoji="0" lang="zh-CN" altLang="en-US" i="0" u="none" strike="noStrike" cap="none" normalizeH="0" baseline="0" dirty="0">
                <a:ln>
                  <a:noFill/>
                </a:ln>
                <a:solidFill>
                  <a:schemeClr val="tx1"/>
                </a:solidFill>
                <a:effectLst/>
                <a:latin typeface="Arial" panose="020B0604020202020204" pitchFamily="34" charset="0"/>
                <a:ea typeface="宋体" panose="02010600030101010101" pitchFamily="2" charset="-122"/>
              </a:rPr>
              <a:t>超出长度会报错。</a:t>
            </a:r>
          </a:p>
        </p:txBody>
      </p:sp>
      <p:sp>
        <p:nvSpPr>
          <p:cNvPr id="8" name="矩形 7"/>
          <p:cNvSpPr/>
          <p:nvPr/>
        </p:nvSpPr>
        <p:spPr>
          <a:xfrm>
            <a:off x="1678613" y="1473297"/>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dirty="0">
                <a:ln>
                  <a:noFill/>
                </a:ln>
                <a:solidFill>
                  <a:schemeClr val="tx1"/>
                </a:solidFill>
                <a:effectLst/>
                <a:latin typeface="Arial" panose="020B0604020202020204" pitchFamily="34" charset="0"/>
                <a:ea typeface="宋体" panose="02010600030101010101" pitchFamily="2" charset="-122"/>
              </a:rPr>
              <a:t>CHAR(n)  </a:t>
            </a:r>
          </a:p>
          <a:p>
            <a:pPr marL="342900" indent="-342900">
              <a:lnSpc>
                <a:spcPct val="90000"/>
              </a:lnSpc>
              <a:spcBef>
                <a:spcPct val="50000"/>
              </a:spcBef>
              <a:buClr>
                <a:schemeClr val="accent1"/>
              </a:buClr>
              <a:buFont typeface="Arial" panose="020B0604020202020204" pitchFamily="34" charset="0"/>
              <a:buChar char="•"/>
            </a:pPr>
            <a:r>
              <a:rPr kumimoji="0" lang="zh-CN" altLang="en-US" i="0" u="none" strike="noStrike" cap="none" normalizeH="0" baseline="0" dirty="0">
                <a:ln>
                  <a:noFill/>
                </a:ln>
                <a:solidFill>
                  <a:schemeClr val="tx1"/>
                </a:solidFill>
                <a:effectLst/>
                <a:latin typeface="Arial" panose="020B0604020202020204" pitchFamily="34" charset="0"/>
                <a:ea typeface="宋体" panose="02010600030101010101" pitchFamily="2" charset="-122"/>
              </a:rPr>
              <a:t>超出长度，自动截断</a:t>
            </a:r>
          </a:p>
        </p:txBody>
      </p:sp>
      <p:sp>
        <p:nvSpPr>
          <p:cNvPr id="9" name="矩形 8"/>
          <p:cNvSpPr/>
          <p:nvPr/>
        </p:nvSpPr>
        <p:spPr>
          <a:xfrm>
            <a:off x="6719243" y="2248632"/>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VARCHAR2(n)  </a:t>
            </a:r>
          </a:p>
          <a:p>
            <a:pPr marL="285750" indent="-285750">
              <a:lnSpc>
                <a:spcPct val="90000"/>
              </a:lnSpc>
              <a:spcBef>
                <a:spcPct val="50000"/>
              </a:spcBef>
              <a:buClr>
                <a:schemeClr val="accent1"/>
              </a:buClr>
              <a:buFont typeface="Arial" panose="020B0604020202020204" pitchFamily="34" charset="0"/>
              <a:buChar char="•"/>
            </a:pPr>
            <a:r>
              <a:rPr kumimoji="0" lang="zh-CN"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长度</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32767</a:t>
            </a:r>
            <a:endPar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1678613" y="3881217"/>
            <a:ext cx="3843655" cy="38036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FLOAT</a:t>
            </a:r>
            <a:r>
              <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DOUBLE PRECISION</a:t>
            </a:r>
            <a:r>
              <a:rPr lang="en-US" altLang="zh-CN" sz="2000"/>
              <a:t> </a:t>
            </a:r>
            <a:endParaRPr lang="zh-CN" altLang="en-US" sz="2000"/>
          </a:p>
        </p:txBody>
      </p:sp>
      <p:sp>
        <p:nvSpPr>
          <p:cNvPr id="11" name="矩形 10"/>
          <p:cNvSpPr/>
          <p:nvPr/>
        </p:nvSpPr>
        <p:spPr>
          <a:xfrm>
            <a:off x="6719243" y="3881217"/>
            <a:ext cx="3843655" cy="35115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DOUBLE</a:t>
            </a:r>
          </a:p>
        </p:txBody>
      </p:sp>
      <p:sp>
        <p:nvSpPr>
          <p:cNvPr id="17" name="矩形 16"/>
          <p:cNvSpPr/>
          <p:nvPr/>
        </p:nvSpPr>
        <p:spPr>
          <a:xfrm>
            <a:off x="1678613" y="4368262"/>
            <a:ext cx="3843655" cy="38036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SMALLFLOAT</a:t>
            </a:r>
            <a:r>
              <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REAL</a:t>
            </a:r>
            <a:r>
              <a:rPr lang="en-US" altLang="zh-CN" sz="2000"/>
              <a:t> </a:t>
            </a:r>
            <a:endParaRPr lang="zh-CN" altLang="en-US" sz="2000"/>
          </a:p>
        </p:txBody>
      </p:sp>
      <p:sp>
        <p:nvSpPr>
          <p:cNvPr id="19" name="矩形 18"/>
          <p:cNvSpPr/>
          <p:nvPr/>
        </p:nvSpPr>
        <p:spPr>
          <a:xfrm>
            <a:off x="6719243" y="4355562"/>
            <a:ext cx="3843655" cy="35115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FLOAT</a:t>
            </a:r>
          </a:p>
        </p:txBody>
      </p:sp>
      <p:sp>
        <p:nvSpPr>
          <p:cNvPr id="20" name="矩形 19"/>
          <p:cNvSpPr/>
          <p:nvPr/>
        </p:nvSpPr>
        <p:spPr>
          <a:xfrm>
            <a:off x="1678613" y="4885152"/>
            <a:ext cx="3843655" cy="35115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DECIMAL</a:t>
            </a:r>
            <a:r>
              <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NUMERIC(p,s)</a:t>
            </a:r>
          </a:p>
        </p:txBody>
      </p:sp>
      <p:sp>
        <p:nvSpPr>
          <p:cNvPr id="22" name="矩形 21"/>
          <p:cNvSpPr/>
          <p:nvPr/>
        </p:nvSpPr>
        <p:spPr>
          <a:xfrm>
            <a:off x="6719243" y="4885152"/>
            <a:ext cx="3843655" cy="35115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NUMBER(p,s)</a:t>
            </a:r>
          </a:p>
        </p:txBody>
      </p:sp>
      <p:sp>
        <p:nvSpPr>
          <p:cNvPr id="23" name="矩形 22"/>
          <p:cNvSpPr/>
          <p:nvPr/>
        </p:nvSpPr>
        <p:spPr>
          <a:xfrm>
            <a:off x="1678613" y="3032222"/>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BOOLEAN  </a:t>
            </a:r>
          </a:p>
          <a:p>
            <a:pPr marL="342900" indent="-342900">
              <a:lnSpc>
                <a:spcPct val="90000"/>
              </a:lnSpc>
              <a:spcBef>
                <a:spcPct val="50000"/>
              </a:spcBef>
              <a:buClr>
                <a:schemeClr val="accent1"/>
              </a:buClr>
              <a:buFont typeface="Arial" panose="020B0604020202020204" pitchFamily="34" charset="0"/>
              <a:buChar cha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t</a:t>
            </a:r>
            <a:r>
              <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rPr>
              <a:t>或</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f</a:t>
            </a:r>
          </a:p>
        </p:txBody>
      </p:sp>
      <p:sp>
        <p:nvSpPr>
          <p:cNvPr id="24" name="矩形 23"/>
          <p:cNvSpPr/>
          <p:nvPr/>
        </p:nvSpPr>
        <p:spPr>
          <a:xfrm>
            <a:off x="6719243" y="3032222"/>
            <a:ext cx="3843655" cy="734695"/>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a:lnSpc>
                <a:spcPct val="90000"/>
              </a:lnSpc>
              <a:spcBef>
                <a:spcPct val="50000"/>
              </a:spcBef>
              <a:buClr>
                <a:schemeClr val="accent1"/>
              </a:buCl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BOOLEAN </a:t>
            </a:r>
          </a:p>
          <a:p>
            <a:pPr marL="342900" indent="-342900">
              <a:lnSpc>
                <a:spcPct val="90000"/>
              </a:lnSpc>
              <a:spcBef>
                <a:spcPct val="50000"/>
              </a:spcBef>
              <a:buClr>
                <a:schemeClr val="accent1"/>
              </a:buClr>
              <a:buFont typeface="Arial" panose="020B0604020202020204" pitchFamily="34" charset="0"/>
              <a:buChar char="•"/>
            </a:pP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true</a:t>
            </a:r>
            <a:r>
              <a:rPr kumimoji="0" lang="zh-CN" altLang="en-US" i="0" u="none" strike="noStrike" cap="none" normalizeH="0" baseline="0">
                <a:ln>
                  <a:noFill/>
                </a:ln>
                <a:solidFill>
                  <a:schemeClr val="tx1"/>
                </a:solidFill>
                <a:effectLst/>
                <a:latin typeface="Arial" panose="020B0604020202020204" pitchFamily="34" charset="0"/>
                <a:ea typeface="宋体" panose="02010600030101010101" pitchFamily="2" charset="-122"/>
              </a:rPr>
              <a:t>或</a:t>
            </a:r>
            <a:r>
              <a:rPr kumimoji="0" lang="en-US" altLang="zh-CN" i="0" u="none" strike="noStrike" cap="none" normalizeH="0" baseline="0">
                <a:ln>
                  <a:noFill/>
                </a:ln>
                <a:solidFill>
                  <a:schemeClr val="tx1"/>
                </a:solidFill>
                <a:effectLst/>
                <a:latin typeface="Arial" panose="020B0604020202020204" pitchFamily="34" charset="0"/>
                <a:ea typeface="宋体" panose="02010600030101010101" pitchFamily="2" charset="-122"/>
              </a:rPr>
              <a:t>false</a:t>
            </a:r>
          </a:p>
        </p:txBody>
      </p:sp>
      <p:sp>
        <p:nvSpPr>
          <p:cNvPr id="26" name="矩形 25"/>
          <p:cNvSpPr/>
          <p:nvPr/>
        </p:nvSpPr>
        <p:spPr>
          <a:xfrm>
            <a:off x="1679247" y="5335366"/>
            <a:ext cx="8883650" cy="1000760"/>
          </a:xfrm>
          <a:prstGeom prst="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2075" tIns="46038" rIns="92075" bIns="46038" numCol="1" anchor="t" anchorCtr="0" compatLnSpc="1">
            <a:spAutoFit/>
          </a:bodyPr>
          <a:lstStyle/>
          <a:p>
            <a:pPr marL="119380" indent="-119380">
              <a:lnSpc>
                <a:spcPct val="90000"/>
              </a:lnSpc>
              <a:spcBef>
                <a:spcPct val="50000"/>
              </a:spcBef>
              <a:buClr>
                <a:schemeClr val="accent1"/>
              </a:buClr>
            </a:pPr>
            <a:r>
              <a:rPr lang="en-US" altLang="zh-CN" sz="1600"/>
              <a:t>SERIAL</a:t>
            </a:r>
            <a:r>
              <a:rPr lang="zh-CN" altLang="en-US" sz="1600"/>
              <a:t>：自增类型，默认从</a:t>
            </a:r>
            <a:r>
              <a:rPr lang="en-US" altLang="zh-CN" sz="1600"/>
              <a:t>1</a:t>
            </a:r>
            <a:r>
              <a:rPr lang="zh-CN" altLang="en-US" sz="1600"/>
              <a:t>开始。可以设置初始值，如：</a:t>
            </a:r>
            <a:r>
              <a:rPr lang="en-US" altLang="zh-CN" sz="1600"/>
              <a:t>serial(n)</a:t>
            </a:r>
          </a:p>
          <a:p>
            <a:pPr marL="119380" indent="-119380">
              <a:lnSpc>
                <a:spcPct val="90000"/>
              </a:lnSpc>
              <a:spcBef>
                <a:spcPct val="50000"/>
              </a:spcBef>
              <a:buClr>
                <a:schemeClr val="accent1"/>
              </a:buClr>
            </a:pPr>
            <a:r>
              <a:rPr lang="en-US" altLang="zh-CN" sz="1600"/>
              <a:t>MONEY(p,s):</a:t>
            </a:r>
            <a:r>
              <a:rPr lang="zh-CN" altLang="en-US" sz="1600"/>
              <a:t>数据自带货币符号。</a:t>
            </a:r>
          </a:p>
          <a:p>
            <a:pPr marL="119380" indent="-119380">
              <a:lnSpc>
                <a:spcPct val="90000"/>
              </a:lnSpc>
              <a:spcBef>
                <a:spcPct val="50000"/>
              </a:spcBef>
              <a:buClr>
                <a:schemeClr val="accent1"/>
              </a:buClr>
            </a:pPr>
            <a:r>
              <a:rPr lang="en-US" altLang="zh-CN" sz="1600"/>
              <a:t>GBase 8s </a:t>
            </a:r>
            <a:r>
              <a:rPr lang="zh-CN" altLang="zh-CN" sz="1600"/>
              <a:t>默认大小写不敏感，但在引号中的内容则是大小写敏感的；</a:t>
            </a:r>
            <a:r>
              <a:rPr lang="en-US" altLang="zh-CN" sz="1600"/>
              <a:t>Oracle</a:t>
            </a:r>
            <a:r>
              <a:rPr lang="zh-CN" altLang="en-US" sz="1600"/>
              <a:t>引号内外均不敏感</a:t>
            </a:r>
          </a:p>
        </p:txBody>
      </p:sp>
      <p:cxnSp>
        <p:nvCxnSpPr>
          <p:cNvPr id="3" name="直接箭头连接符 2"/>
          <p:cNvCxnSpPr>
            <a:stCxn id="8" idx="3"/>
            <a:endCxn id="7" idx="1"/>
          </p:cNvCxnSpPr>
          <p:nvPr/>
        </p:nvCxnSpPr>
        <p:spPr>
          <a:xfrm>
            <a:off x="5522268" y="1769206"/>
            <a:ext cx="1196975" cy="0"/>
          </a:xfrm>
          <a:prstGeom prst="straightConnector1">
            <a:avLst/>
          </a:prstGeom>
          <a:noFill/>
          <a:ln w="38100" cap="flat" cmpd="sng" algn="ctr">
            <a:solidFill>
              <a:srgbClr val="FF0000"/>
            </a:solidFill>
            <a:prstDash val="solid"/>
            <a:round/>
            <a:headEnd type="arrow" w="med" len="med"/>
            <a:tailEnd type="arrow" w="med" len="med"/>
          </a:ln>
        </p:spPr>
      </p:cxnSp>
      <p:cxnSp>
        <p:nvCxnSpPr>
          <p:cNvPr id="12" name="直接箭头连接符 11"/>
          <p:cNvCxnSpPr/>
          <p:nvPr/>
        </p:nvCxnSpPr>
        <p:spPr>
          <a:xfrm>
            <a:off x="5505758" y="2542001"/>
            <a:ext cx="1196975" cy="0"/>
          </a:xfrm>
          <a:prstGeom prst="straightConnector1">
            <a:avLst/>
          </a:prstGeom>
          <a:noFill/>
          <a:ln w="38100" cap="flat" cmpd="sng" algn="ctr">
            <a:solidFill>
              <a:srgbClr val="FF0000"/>
            </a:solidFill>
            <a:prstDash val="solid"/>
            <a:round/>
            <a:headEnd type="arrow" w="med" len="med"/>
            <a:tailEnd type="arrow" w="med" len="med"/>
          </a:ln>
        </p:spPr>
      </p:cxnSp>
      <p:cxnSp>
        <p:nvCxnSpPr>
          <p:cNvPr id="14" name="直接箭头连接符 13"/>
          <p:cNvCxnSpPr/>
          <p:nvPr/>
        </p:nvCxnSpPr>
        <p:spPr>
          <a:xfrm>
            <a:off x="5489248" y="3386551"/>
            <a:ext cx="1196975" cy="0"/>
          </a:xfrm>
          <a:prstGeom prst="straightConnector1">
            <a:avLst/>
          </a:prstGeom>
          <a:noFill/>
          <a:ln w="38100" cap="flat" cmpd="sng" algn="ctr">
            <a:solidFill>
              <a:srgbClr val="FF0000"/>
            </a:solidFill>
            <a:prstDash val="solid"/>
            <a:round/>
            <a:headEnd type="arrow" w="med" len="med"/>
            <a:tailEnd type="arrow" w="med" len="med"/>
          </a:ln>
        </p:spPr>
      </p:cxnSp>
      <p:cxnSp>
        <p:nvCxnSpPr>
          <p:cNvPr id="27" name="直接箭头连接符 26"/>
          <p:cNvCxnSpPr/>
          <p:nvPr/>
        </p:nvCxnSpPr>
        <p:spPr>
          <a:xfrm>
            <a:off x="5544493" y="4087591"/>
            <a:ext cx="1196975" cy="0"/>
          </a:xfrm>
          <a:prstGeom prst="straightConnector1">
            <a:avLst/>
          </a:prstGeom>
          <a:noFill/>
          <a:ln w="38100" cap="flat" cmpd="sng" algn="ctr">
            <a:solidFill>
              <a:srgbClr val="FF0000"/>
            </a:solidFill>
            <a:prstDash val="solid"/>
            <a:round/>
            <a:headEnd type="arrow" w="med" len="med"/>
            <a:tailEnd type="arrow" w="med" len="med"/>
          </a:ln>
        </p:spPr>
      </p:cxnSp>
      <p:cxnSp>
        <p:nvCxnSpPr>
          <p:cNvPr id="28" name="直接箭头连接符 27"/>
          <p:cNvCxnSpPr/>
          <p:nvPr/>
        </p:nvCxnSpPr>
        <p:spPr>
          <a:xfrm>
            <a:off x="5527983" y="4501611"/>
            <a:ext cx="1196975" cy="0"/>
          </a:xfrm>
          <a:prstGeom prst="straightConnector1">
            <a:avLst/>
          </a:prstGeom>
          <a:noFill/>
          <a:ln w="38100" cap="flat" cmpd="sng" algn="ctr">
            <a:solidFill>
              <a:srgbClr val="FF0000"/>
            </a:solidFill>
            <a:prstDash val="solid"/>
            <a:round/>
            <a:headEnd type="arrow" w="med" len="med"/>
            <a:tailEnd type="arrow" w="med" len="med"/>
          </a:ln>
        </p:spPr>
      </p:cxnSp>
      <p:cxnSp>
        <p:nvCxnSpPr>
          <p:cNvPr id="29" name="直接箭头连接符 28"/>
          <p:cNvCxnSpPr/>
          <p:nvPr/>
        </p:nvCxnSpPr>
        <p:spPr>
          <a:xfrm>
            <a:off x="5511473" y="5059141"/>
            <a:ext cx="1196975" cy="0"/>
          </a:xfrm>
          <a:prstGeom prst="straightConnector1">
            <a:avLst/>
          </a:prstGeom>
          <a:noFill/>
          <a:ln w="38100" cap="flat" cmpd="sng" algn="ctr">
            <a:solidFill>
              <a:srgbClr val="FF0000"/>
            </a:solidFill>
            <a:prstDash val="solid"/>
            <a:round/>
            <a:headEnd type="arrow" w="med" len="med"/>
            <a:tailEnd type="arrow"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zh-CN" altLang="en-US" dirty="0">
                <a:latin typeface="Arial" panose="020B0604020202020204" pitchFamily="34" charset="0"/>
                <a:cs typeface="Arial" panose="020B0604020202020204" pitchFamily="34" charset="0"/>
              </a:rPr>
              <a:t>内置数据类型 </a:t>
            </a:r>
            <a:r>
              <a:rPr lang="en-US" altLang="zh-CN" dirty="0">
                <a:cs typeface="Arial" panose="020B0604020202020204" pitchFamily="34" charset="0"/>
              </a:rPr>
              <a:t>–</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时间</a:t>
            </a:r>
          </a:p>
        </p:txBody>
      </p:sp>
      <p:sp>
        <p:nvSpPr>
          <p:cNvPr id="176131" name="Rectangle 3"/>
          <p:cNvSpPr>
            <a:spLocks noGrp="1" noChangeArrowheads="1"/>
          </p:cNvSpPr>
          <p:nvPr>
            <p:ph type="body" sz="quarter" idx="10"/>
          </p:nvPr>
        </p:nvSpPr>
        <p:spPr/>
        <p:txBody>
          <a:bodyPr/>
          <a:lstStyle/>
          <a:p>
            <a:pPr>
              <a:lnSpc>
                <a:spcPct val="150000"/>
              </a:lnSpc>
            </a:pPr>
            <a:r>
              <a:rPr lang="en-US" altLang="zh-CN" sz="2000" dirty="0">
                <a:cs typeface="Arial" panose="020B0604020202020204" pitchFamily="34" charset="0"/>
              </a:rPr>
              <a:t>DATE  </a:t>
            </a:r>
          </a:p>
          <a:p>
            <a:pPr lvl="1">
              <a:lnSpc>
                <a:spcPct val="150000"/>
              </a:lnSpc>
            </a:pPr>
            <a:r>
              <a:rPr lang="zh-CN" altLang="en-US" sz="1600" dirty="0">
                <a:cs typeface="Arial" panose="020B0604020202020204" pitchFamily="34" charset="0"/>
              </a:rPr>
              <a:t>日期，默认格式为 </a:t>
            </a:r>
            <a:r>
              <a:rPr lang="en-US" altLang="zh-CN" sz="1600" dirty="0">
                <a:cs typeface="Arial" panose="020B0604020202020204" pitchFamily="34" charset="0"/>
              </a:rPr>
              <a:t>MM/DD/YYYY</a:t>
            </a:r>
            <a:r>
              <a:rPr lang="zh-CN" altLang="en-US" sz="1600" dirty="0">
                <a:cs typeface="Arial" panose="020B0604020202020204" pitchFamily="34" charset="0"/>
              </a:rPr>
              <a:t>，可以通过 </a:t>
            </a:r>
            <a:r>
              <a:rPr lang="en-US" altLang="zh-CN" sz="1600" dirty="0">
                <a:cs typeface="Arial" panose="020B0604020202020204" pitchFamily="34" charset="0"/>
              </a:rPr>
              <a:t>GL_DATE </a:t>
            </a:r>
            <a:r>
              <a:rPr lang="zh-CN" altLang="en-US" sz="1600" dirty="0">
                <a:cs typeface="Arial" panose="020B0604020202020204" pitchFamily="34" charset="0"/>
              </a:rPr>
              <a:t>环境变量修改</a:t>
            </a:r>
          </a:p>
          <a:p>
            <a:pPr>
              <a:lnSpc>
                <a:spcPct val="150000"/>
              </a:lnSpc>
            </a:pPr>
            <a:r>
              <a:rPr lang="en-US" altLang="zh-CN" sz="2000" dirty="0">
                <a:cs typeface="Arial" panose="020B0604020202020204" pitchFamily="34" charset="0"/>
              </a:rPr>
              <a:t>DATETIME</a:t>
            </a:r>
          </a:p>
          <a:p>
            <a:pPr lvl="1">
              <a:lnSpc>
                <a:spcPct val="150000"/>
              </a:lnSpc>
            </a:pPr>
            <a:r>
              <a:rPr lang="zh-CN" altLang="en-US" sz="1600" dirty="0">
                <a:cs typeface="Arial" panose="020B0604020202020204" pitchFamily="34" charset="0"/>
              </a:rPr>
              <a:t>日期时间，默认格式为 </a:t>
            </a:r>
            <a:r>
              <a:rPr lang="en-US" altLang="zh-CN" sz="1600" dirty="0">
                <a:cs typeface="Arial" panose="020B0604020202020204" pitchFamily="34" charset="0"/>
              </a:rPr>
              <a:t>YYYY-MM-DD HH:MM:SS.FFF</a:t>
            </a:r>
            <a:r>
              <a:rPr lang="zh-CN" altLang="en-US" sz="1600" dirty="0">
                <a:cs typeface="Arial" panose="020B0604020202020204" pitchFamily="34" charset="0"/>
              </a:rPr>
              <a:t>，可以通过 </a:t>
            </a:r>
            <a:r>
              <a:rPr lang="en-US" altLang="zh-CN" sz="1600" dirty="0">
                <a:cs typeface="Arial" panose="020B0604020202020204" pitchFamily="34" charset="0"/>
              </a:rPr>
              <a:t>GL_DATETIME </a:t>
            </a:r>
            <a:r>
              <a:rPr lang="zh-CN" altLang="en-US" sz="1600" dirty="0">
                <a:cs typeface="Arial" panose="020B0604020202020204" pitchFamily="34" charset="0"/>
              </a:rPr>
              <a:t>环境变量修改格式</a:t>
            </a:r>
          </a:p>
          <a:p>
            <a:pPr>
              <a:lnSpc>
                <a:spcPct val="150000"/>
              </a:lnSpc>
            </a:pPr>
            <a:r>
              <a:rPr lang="en-US" altLang="zh-CN" sz="2000" dirty="0">
                <a:cs typeface="Arial" panose="020B0604020202020204" pitchFamily="34" charset="0"/>
              </a:rPr>
              <a:t>INTERVAL</a:t>
            </a:r>
          </a:p>
          <a:p>
            <a:pPr lvl="1">
              <a:lnSpc>
                <a:spcPct val="150000"/>
              </a:lnSpc>
            </a:pPr>
            <a:r>
              <a:rPr lang="zh-CN" altLang="en-US" sz="1600" dirty="0">
                <a:cs typeface="Arial" panose="020B0604020202020204" pitchFamily="34" charset="0"/>
              </a:rPr>
              <a:t>时间跨度，格式与 </a:t>
            </a:r>
            <a:r>
              <a:rPr lang="en-US" altLang="zh-CN" sz="1600" dirty="0">
                <a:cs typeface="Arial" panose="020B0604020202020204" pitchFamily="34" charset="0"/>
              </a:rPr>
              <a:t>DATETIME </a:t>
            </a:r>
            <a:r>
              <a:rPr lang="zh-CN" altLang="en-US" sz="1600" dirty="0">
                <a:cs typeface="Arial" panose="020B0604020202020204" pitchFamily="34" charset="0"/>
              </a:rPr>
              <a:t>相同</a:t>
            </a:r>
          </a:p>
          <a:p>
            <a:pPr lvl="1">
              <a:lnSpc>
                <a:spcPct val="150000"/>
              </a:lnSpc>
            </a:pPr>
            <a:endParaRPr lang="zh-CN" altLang="en-US" sz="1600" dirty="0">
              <a:cs typeface="Arial" panose="020B0604020202020204" pitchFamily="34" charset="0"/>
            </a:endParaRPr>
          </a:p>
          <a:p>
            <a:pPr lvl="1">
              <a:lnSpc>
                <a:spcPct val="150000"/>
              </a:lnSpc>
            </a:pPr>
            <a:endParaRPr lang="zh-CN" altLang="en-US" sz="1600" dirty="0">
              <a:cs typeface="Arial" panose="020B0604020202020204" pitchFamily="34" charset="0"/>
            </a:endParaRPr>
          </a:p>
        </p:txBody>
      </p:sp>
      <p:sp>
        <p:nvSpPr>
          <p:cNvPr id="223240" name="AutoShape 8"/>
          <p:cNvSpPr>
            <a:spLocks noChangeArrowheads="1"/>
          </p:cNvSpPr>
          <p:nvPr/>
        </p:nvSpPr>
        <p:spPr bwMode="black">
          <a:xfrm>
            <a:off x="2122462" y="4509135"/>
            <a:ext cx="7513320" cy="1280160"/>
          </a:xfrm>
          <a:prstGeom prst="roundRect">
            <a:avLst>
              <a:gd name="adj" fmla="val 16667"/>
            </a:avLst>
          </a:prstGeom>
          <a:solidFill>
            <a:schemeClr val="bg1">
              <a:lumMod val="85000"/>
            </a:schemeClr>
          </a:solidFill>
          <a:ln w="9525">
            <a:solidFill>
              <a:schemeClr val="tx1"/>
            </a:solidFill>
            <a:round/>
          </a:ln>
          <a:effectLst/>
        </p:spPr>
        <p:txBody>
          <a:bodyPr lIns="92075" tIns="46038" rIns="92075" bIns="0" anchor="ctr"/>
          <a:lstStyle/>
          <a:p>
            <a:pPr lvl="1">
              <a:lnSpc>
                <a:spcPct val="150000"/>
              </a:lnSpc>
            </a:pPr>
            <a:r>
              <a:rPr lang="zh-CN" altLang="en-US" sz="1600" dirty="0">
                <a:cs typeface="Arial" panose="020B0604020202020204" pitchFamily="34" charset="0"/>
                <a:sym typeface="+mn-ea"/>
              </a:rPr>
              <a:t>export GL_DATE="%m/%d/%iY"</a:t>
            </a:r>
            <a:endParaRPr lang="zh-CN" altLang="en-US" sz="1600" dirty="0">
              <a:cs typeface="Arial" panose="020B0604020202020204" pitchFamily="34" charset="0"/>
            </a:endParaRPr>
          </a:p>
          <a:p>
            <a:pPr lvl="1">
              <a:lnSpc>
                <a:spcPct val="150000"/>
              </a:lnSpc>
            </a:pPr>
            <a:r>
              <a:rPr lang="zh-CN" altLang="en-US" sz="1600" dirty="0">
                <a:cs typeface="Arial" panose="020B0604020202020204" pitchFamily="34" charset="0"/>
                <a:sym typeface="+mn-ea"/>
              </a:rPr>
              <a:t>export </a:t>
            </a:r>
            <a:r>
              <a:rPr lang="en-US" altLang="zh-CN" sz="1600" dirty="0">
                <a:cs typeface="Arial" panose="020B0604020202020204" pitchFamily="34" charset="0"/>
                <a:sym typeface="+mn-ea"/>
              </a:rPr>
              <a:t>GL_</a:t>
            </a:r>
            <a:r>
              <a:rPr lang="zh-CN" altLang="en-US" sz="1600" dirty="0">
                <a:cs typeface="Arial" panose="020B0604020202020204" pitchFamily="34" charset="0"/>
                <a:sym typeface="+mn-ea"/>
              </a:rPr>
              <a:t>DATETIME="%iY-%m-%d %H:%M:%S"</a:t>
            </a:r>
          </a:p>
          <a:p>
            <a:pPr lvl="1">
              <a:lnSpc>
                <a:spcPct val="150000"/>
              </a:lnSpc>
            </a:pPr>
            <a:r>
              <a:rPr lang="zh-CN" altLang="en-US" sz="1600" dirty="0"/>
              <a:t>修改环境变量后需要重启实例生效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zh-CN" altLang="en-US" dirty="0">
                <a:cs typeface="Arial" panose="020B0604020202020204" pitchFamily="34" charset="0"/>
              </a:rPr>
              <a:t>内置数据类型 </a:t>
            </a:r>
            <a:r>
              <a:rPr lang="en-US" altLang="zh-CN" dirty="0">
                <a:cs typeface="Arial" panose="020B0604020202020204" pitchFamily="34" charset="0"/>
              </a:rPr>
              <a:t>– </a:t>
            </a:r>
            <a:r>
              <a:rPr lang="zh-CN" altLang="en-US" dirty="0">
                <a:cs typeface="Arial" panose="020B0604020202020204" pitchFamily="34" charset="0"/>
              </a:rPr>
              <a:t>时间</a:t>
            </a:r>
          </a:p>
        </p:txBody>
      </p:sp>
      <p:sp>
        <p:nvSpPr>
          <p:cNvPr id="223235" name="Rectangle 3"/>
          <p:cNvSpPr>
            <a:spLocks noGrp="1" noChangeArrowheads="1"/>
          </p:cNvSpPr>
          <p:nvPr>
            <p:ph type="body" sz="quarter" idx="10"/>
          </p:nvPr>
        </p:nvSpPr>
        <p:spPr>
          <a:noFill/>
        </p:spPr>
        <p:txBody>
          <a:bodyPr/>
          <a:lstStyle/>
          <a:p>
            <a:pPr>
              <a:lnSpc>
                <a:spcPct val="90000"/>
              </a:lnSpc>
            </a:pPr>
            <a:r>
              <a:rPr lang="en-US" altLang="zh-CN" dirty="0">
                <a:latin typeface="Arial" panose="020B0604020202020204" pitchFamily="34" charset="0"/>
                <a:ea typeface="宋体" panose="02010600030101010101" pitchFamily="2" charset="-122"/>
                <a:cs typeface="Arial" panose="020B0604020202020204" pitchFamily="34" charset="0"/>
              </a:rPr>
              <a:t>DATE</a:t>
            </a:r>
            <a:r>
              <a:rPr lang="zh-CN" altLang="en-US" dirty="0">
                <a:latin typeface="Arial" panose="020B0604020202020204" pitchFamily="34" charset="0"/>
                <a:ea typeface="宋体" panose="02010600030101010101" pitchFamily="2" charset="-122"/>
                <a:cs typeface="Arial" panose="020B0604020202020204" pitchFamily="34" charset="0"/>
              </a:rPr>
              <a:t>，</a:t>
            </a:r>
            <a:r>
              <a:rPr lang="en-US" altLang="zh-CN" dirty="0">
                <a:latin typeface="Arial" panose="020B0604020202020204" pitchFamily="34" charset="0"/>
                <a:ea typeface="宋体" panose="02010600030101010101" pitchFamily="2" charset="-122"/>
                <a:cs typeface="Arial" panose="020B0604020202020204" pitchFamily="34" charset="0"/>
              </a:rPr>
              <a:t>DATETIME</a:t>
            </a:r>
            <a:r>
              <a:rPr lang="zh-CN" altLang="en-US" dirty="0">
                <a:latin typeface="Arial" panose="020B0604020202020204" pitchFamily="34" charset="0"/>
                <a:ea typeface="宋体" panose="02010600030101010101" pitchFamily="2" charset="-122"/>
                <a:cs typeface="Arial" panose="020B0604020202020204" pitchFamily="34" charset="0"/>
              </a:rPr>
              <a:t>，</a:t>
            </a:r>
            <a:r>
              <a:rPr lang="en-US" altLang="zh-CN" dirty="0">
                <a:latin typeface="Arial" panose="020B0604020202020204" pitchFamily="34" charset="0"/>
                <a:ea typeface="宋体" panose="02010600030101010101" pitchFamily="2" charset="-122"/>
                <a:cs typeface="Arial" panose="020B0604020202020204" pitchFamily="34" charset="0"/>
              </a:rPr>
              <a:t>INTERVAL</a:t>
            </a:r>
          </a:p>
          <a:p>
            <a:pPr marL="0" indent="0">
              <a:lnSpc>
                <a:spcPct val="90000"/>
              </a:lnSpc>
              <a:buNone/>
            </a:pPr>
            <a:endParaRPr lang="en-US" altLang="zh-CN" sz="1100" dirty="0">
              <a:latin typeface="Arial" panose="020B0604020202020204" pitchFamily="34" charset="0"/>
              <a:ea typeface="宋体" panose="02010600030101010101" pitchFamily="2" charset="-122"/>
              <a:cs typeface="Arial" panose="020B0604020202020204" pitchFamily="34" charset="0"/>
            </a:endParaRPr>
          </a:p>
          <a:p>
            <a:pPr eaLnBrk="1" hangingPunct="1">
              <a:lnSpc>
                <a:spcPct val="70000"/>
              </a:lnSpc>
              <a:spcBef>
                <a:spcPct val="50000"/>
              </a:spcBef>
              <a:buClrTx/>
              <a:buFontTx/>
              <a:buNone/>
            </a:pPr>
            <a:r>
              <a:rPr lang="en-US" altLang="zh-CN" sz="1600" dirty="0">
                <a:sym typeface="+mn-ea"/>
              </a:rPr>
              <a:t>create table </a:t>
            </a:r>
            <a:r>
              <a:rPr lang="en-US" altLang="zh-CN" sz="1600" dirty="0" err="1">
                <a:sym typeface="+mn-ea"/>
              </a:rPr>
              <a:t>test_date</a:t>
            </a:r>
            <a:endParaRPr lang="en-US" altLang="zh-CN" sz="1600" dirty="0"/>
          </a:p>
          <a:p>
            <a:pPr eaLnBrk="1" hangingPunct="1">
              <a:lnSpc>
                <a:spcPct val="70000"/>
              </a:lnSpc>
              <a:spcBef>
                <a:spcPct val="50000"/>
              </a:spcBef>
              <a:buClrTx/>
              <a:buFontTx/>
              <a:buNone/>
            </a:pPr>
            <a:r>
              <a:rPr lang="en-US" altLang="zh-CN" sz="1600" dirty="0">
                <a:sym typeface="+mn-ea"/>
              </a:rPr>
              <a:t>( </a:t>
            </a:r>
            <a:r>
              <a:rPr lang="en-US" altLang="zh-CN" sz="1600" dirty="0" err="1">
                <a:sym typeface="+mn-ea"/>
              </a:rPr>
              <a:t>my_date</a:t>
            </a:r>
            <a:r>
              <a:rPr lang="en-US" altLang="zh-CN" sz="1600" dirty="0">
                <a:sym typeface="+mn-ea"/>
              </a:rPr>
              <a:t>  date,</a:t>
            </a:r>
            <a:endParaRPr lang="en-US" altLang="zh-CN" sz="1600" dirty="0"/>
          </a:p>
          <a:p>
            <a:pPr eaLnBrk="1" hangingPunct="1">
              <a:lnSpc>
                <a:spcPct val="70000"/>
              </a:lnSpc>
              <a:spcBef>
                <a:spcPct val="50000"/>
              </a:spcBef>
              <a:buClrTx/>
              <a:buFontTx/>
              <a:buNone/>
            </a:pPr>
            <a:r>
              <a:rPr lang="en-US" altLang="zh-CN" sz="1600" dirty="0">
                <a:sym typeface="+mn-ea"/>
              </a:rPr>
              <a:t>  </a:t>
            </a:r>
            <a:r>
              <a:rPr lang="en-US" altLang="zh-CN" sz="1600" dirty="0" err="1">
                <a:sym typeface="+mn-ea"/>
              </a:rPr>
              <a:t>my_datetime</a:t>
            </a:r>
            <a:r>
              <a:rPr lang="en-US" altLang="zh-CN" sz="1600" dirty="0">
                <a:sym typeface="+mn-ea"/>
              </a:rPr>
              <a:t> datetime year to fraction(2),</a:t>
            </a:r>
            <a:endParaRPr lang="en-US" altLang="zh-CN" sz="1600" dirty="0"/>
          </a:p>
          <a:p>
            <a:pPr eaLnBrk="1" hangingPunct="1">
              <a:lnSpc>
                <a:spcPct val="70000"/>
              </a:lnSpc>
              <a:spcBef>
                <a:spcPct val="50000"/>
              </a:spcBef>
              <a:buClrTx/>
              <a:buFontTx/>
              <a:buNone/>
            </a:pPr>
            <a:r>
              <a:rPr lang="en-US" altLang="zh-CN" sz="1600" dirty="0">
                <a:sym typeface="+mn-ea"/>
              </a:rPr>
              <a:t>  </a:t>
            </a:r>
            <a:r>
              <a:rPr lang="en-US" altLang="zh-CN" sz="1600" dirty="0" err="1">
                <a:sym typeface="+mn-ea"/>
              </a:rPr>
              <a:t>my_interval</a:t>
            </a:r>
            <a:r>
              <a:rPr lang="en-US" altLang="zh-CN" sz="1600" dirty="0">
                <a:sym typeface="+mn-ea"/>
              </a:rPr>
              <a:t> interval hour to second)</a:t>
            </a:r>
            <a:endParaRPr lang="en-US" altLang="zh-CN" sz="1600" dirty="0"/>
          </a:p>
          <a:p>
            <a:pPr eaLnBrk="1" hangingPunct="1">
              <a:lnSpc>
                <a:spcPct val="70000"/>
              </a:lnSpc>
              <a:spcBef>
                <a:spcPct val="50000"/>
              </a:spcBef>
              <a:buClrTx/>
              <a:buFontTx/>
              <a:buNone/>
            </a:pPr>
            <a:endParaRPr lang="en-US" altLang="zh-CN" sz="1600" dirty="0"/>
          </a:p>
          <a:p>
            <a:pPr eaLnBrk="1" hangingPunct="1">
              <a:lnSpc>
                <a:spcPct val="70000"/>
              </a:lnSpc>
              <a:spcBef>
                <a:spcPct val="50000"/>
              </a:spcBef>
              <a:buClrTx/>
              <a:buFontTx/>
              <a:buNone/>
            </a:pPr>
            <a:r>
              <a:rPr lang="en-US" altLang="zh-CN" sz="1600" dirty="0">
                <a:sym typeface="+mn-ea"/>
              </a:rPr>
              <a:t>insert into </a:t>
            </a:r>
            <a:r>
              <a:rPr lang="en-US" altLang="zh-CN" sz="1600" dirty="0" err="1">
                <a:sym typeface="+mn-ea"/>
              </a:rPr>
              <a:t>test_date</a:t>
            </a:r>
            <a:r>
              <a:rPr lang="en-US" altLang="zh-CN" sz="1600" dirty="0">
                <a:sym typeface="+mn-ea"/>
              </a:rPr>
              <a:t> values ( </a:t>
            </a:r>
          </a:p>
          <a:p>
            <a:pPr eaLnBrk="1" hangingPunct="1">
              <a:lnSpc>
                <a:spcPct val="70000"/>
              </a:lnSpc>
              <a:spcBef>
                <a:spcPct val="50000"/>
              </a:spcBef>
              <a:buClrTx/>
              <a:buFontTx/>
              <a:buNone/>
            </a:pPr>
            <a:r>
              <a:rPr lang="en-US" altLang="zh-CN" sz="1600" dirty="0">
                <a:sym typeface="+mn-ea"/>
              </a:rPr>
              <a:t>'02/17/2009' </a:t>
            </a:r>
            <a:r>
              <a:rPr lang="en-US" altLang="zh-CN" sz="1600" dirty="0">
                <a:ea typeface="宋体" panose="02010600030101010101" pitchFamily="2" charset="-122"/>
                <a:sym typeface="+mn-ea"/>
              </a:rPr>
              <a:t>,</a:t>
            </a:r>
          </a:p>
          <a:p>
            <a:pPr eaLnBrk="1" hangingPunct="1">
              <a:lnSpc>
                <a:spcPct val="70000"/>
              </a:lnSpc>
              <a:spcBef>
                <a:spcPct val="50000"/>
              </a:spcBef>
              <a:buClrTx/>
              <a:buFontTx/>
              <a:buNone/>
            </a:pPr>
            <a:r>
              <a:rPr lang="en-US" altLang="zh-CN" sz="1600" dirty="0">
                <a:sym typeface="+mn-ea"/>
              </a:rPr>
              <a:t>'2009-03-10 14:25:32.78' ,</a:t>
            </a:r>
          </a:p>
          <a:p>
            <a:pPr eaLnBrk="1" hangingPunct="1">
              <a:lnSpc>
                <a:spcPct val="70000"/>
              </a:lnSpc>
              <a:spcBef>
                <a:spcPct val="50000"/>
              </a:spcBef>
              <a:buClrTx/>
              <a:buFontTx/>
              <a:buNone/>
            </a:pPr>
            <a:r>
              <a:rPr lang="en-US" altLang="zh-CN" sz="1600" dirty="0">
                <a:sym typeface="+mn-ea"/>
              </a:rPr>
              <a:t>interval(04:06:07) hour to second</a:t>
            </a:r>
          </a:p>
          <a:p>
            <a:pPr eaLnBrk="1" hangingPunct="1">
              <a:lnSpc>
                <a:spcPct val="70000"/>
              </a:lnSpc>
              <a:spcBef>
                <a:spcPct val="50000"/>
              </a:spcBef>
              <a:buClrTx/>
              <a:buFontTx/>
              <a:buNone/>
            </a:pPr>
            <a:r>
              <a:rPr lang="en-US" altLang="zh-CN" sz="1600" dirty="0">
                <a:sym typeface="+mn-ea"/>
              </a:rPr>
              <a:t>);</a:t>
            </a:r>
            <a:endParaRPr lang="en-US" altLang="zh-CN" sz="1600" dirty="0"/>
          </a:p>
          <a:p>
            <a:pPr eaLnBrk="1" hangingPunct="1">
              <a:lnSpc>
                <a:spcPct val="70000"/>
              </a:lnSpc>
              <a:spcBef>
                <a:spcPct val="50000"/>
              </a:spcBef>
              <a:buClrTx/>
              <a:buFontTx/>
              <a:buNone/>
            </a:pPr>
            <a:r>
              <a:rPr lang="en-US" altLang="zh-CN" sz="1600" dirty="0">
                <a:sym typeface="+mn-ea"/>
              </a:rPr>
              <a:t>insert into </a:t>
            </a:r>
            <a:r>
              <a:rPr lang="en-US" altLang="zh-CN" sz="1600" dirty="0" err="1">
                <a:sym typeface="+mn-ea"/>
              </a:rPr>
              <a:t>test_date</a:t>
            </a:r>
            <a:r>
              <a:rPr lang="en-US" altLang="zh-CN" sz="1600" dirty="0">
                <a:sym typeface="+mn-ea"/>
              </a:rPr>
              <a:t> values ( </a:t>
            </a:r>
          </a:p>
          <a:p>
            <a:pPr eaLnBrk="1" hangingPunct="1">
              <a:lnSpc>
                <a:spcPct val="70000"/>
              </a:lnSpc>
              <a:spcBef>
                <a:spcPct val="50000"/>
              </a:spcBef>
              <a:buClrTx/>
              <a:buFontTx/>
              <a:buNone/>
            </a:pPr>
            <a:r>
              <a:rPr lang="en-US" altLang="zh-CN" sz="1600" dirty="0">
                <a:sym typeface="+mn-ea"/>
              </a:rPr>
              <a:t>date('02/17/2009'),</a:t>
            </a:r>
            <a:endParaRPr lang="en-US" altLang="zh-CN" sz="1600" dirty="0"/>
          </a:p>
          <a:p>
            <a:pPr eaLnBrk="1" hangingPunct="1">
              <a:lnSpc>
                <a:spcPct val="70000"/>
              </a:lnSpc>
              <a:spcBef>
                <a:spcPct val="50000"/>
              </a:spcBef>
              <a:buClrTx/>
              <a:buFontTx/>
              <a:buNone/>
            </a:pPr>
            <a:r>
              <a:rPr lang="en-US" altLang="zh-CN" sz="1600" dirty="0" err="1">
                <a:sym typeface="+mn-ea"/>
              </a:rPr>
              <a:t>datetime</a:t>
            </a:r>
            <a:r>
              <a:rPr lang="en-US" altLang="zh-CN" sz="1600" dirty="0">
                <a:sym typeface="+mn-ea"/>
              </a:rPr>
              <a:t>(2009-03-10 14:25:32.78) year to fraction(2),</a:t>
            </a:r>
          </a:p>
          <a:p>
            <a:pPr eaLnBrk="1" hangingPunct="1">
              <a:lnSpc>
                <a:spcPct val="70000"/>
              </a:lnSpc>
              <a:spcBef>
                <a:spcPct val="50000"/>
              </a:spcBef>
              <a:buClrTx/>
              <a:buFontTx/>
              <a:buNone/>
            </a:pPr>
            <a:r>
              <a:rPr lang="en-US" altLang="zh-CN" sz="1600" dirty="0">
                <a:sym typeface="+mn-ea"/>
              </a:rPr>
              <a:t>interval(04:06:07) hour to second  </a:t>
            </a:r>
          </a:p>
          <a:p>
            <a:pPr eaLnBrk="1" hangingPunct="1">
              <a:lnSpc>
                <a:spcPct val="70000"/>
              </a:lnSpc>
              <a:spcBef>
                <a:spcPct val="50000"/>
              </a:spcBef>
              <a:buClrTx/>
              <a:buFontTx/>
              <a:buNone/>
            </a:pPr>
            <a:r>
              <a:rPr lang="en-US" altLang="zh-CN" sz="1600" dirty="0">
                <a:sym typeface="+mn-ea"/>
              </a:rPr>
              <a:t>);</a:t>
            </a:r>
            <a:endParaRPr lang="en-US" altLang="zh-CN" dirty="0">
              <a:latin typeface="Arial" panose="020B0604020202020204" pitchFamily="34" charset="0"/>
              <a:ea typeface="宋体" panose="02010600030101010101" pitchFamily="2" charset="-122"/>
              <a:cs typeface="Arial" panose="020B0604020202020204" pitchFamily="34" charset="0"/>
            </a:endParaRPr>
          </a:p>
          <a:p>
            <a:pPr>
              <a:lnSpc>
                <a:spcPct val="90000"/>
              </a:lnSpc>
            </a:pPr>
            <a:endParaRPr lang="en-US" altLang="zh-CN" dirty="0">
              <a:latin typeface="Arial" panose="020B0604020202020204" pitchFamily="34" charset="0"/>
              <a:ea typeface="宋体" panose="02010600030101010101" pitchFamily="2" charset="-122"/>
              <a:cs typeface="Arial" panose="020B0604020202020204" pitchFamily="34" charset="0"/>
            </a:endParaRPr>
          </a:p>
        </p:txBody>
      </p:sp>
      <p:sp>
        <p:nvSpPr>
          <p:cNvPr id="223236" name="AutoShape 4"/>
          <p:cNvSpPr>
            <a:spLocks noChangeArrowheads="1"/>
          </p:cNvSpPr>
          <p:nvPr/>
        </p:nvSpPr>
        <p:spPr bwMode="black">
          <a:xfrm>
            <a:off x="5587366" y="3360421"/>
            <a:ext cx="5064760" cy="1383030"/>
          </a:xfrm>
          <a:prstGeom prst="roundRect">
            <a:avLst>
              <a:gd name="adj" fmla="val 16667"/>
            </a:avLst>
          </a:prstGeom>
          <a:solidFill>
            <a:schemeClr val="bg1">
              <a:lumMod val="85000"/>
            </a:schemeClr>
          </a:solidFill>
          <a:ln w="3175"/>
        </p:spPr>
        <p:style>
          <a:lnRef idx="2">
            <a:schemeClr val="dk1"/>
          </a:lnRef>
          <a:fillRef idx="1">
            <a:schemeClr val="lt1"/>
          </a:fillRef>
          <a:effectRef idx="0">
            <a:schemeClr val="dk1"/>
          </a:effectRef>
          <a:fontRef idx="minor">
            <a:schemeClr val="dk1"/>
          </a:fontRef>
        </p:style>
        <p:txBody>
          <a:bodyPr lIns="92075" tIns="46038" rIns="92075" bIns="0" anchor="ctr"/>
          <a:lstStyle/>
          <a:p>
            <a:pPr eaLnBrk="1" hangingPunct="1">
              <a:lnSpc>
                <a:spcPct val="70000"/>
              </a:lnSpc>
              <a:spcBef>
                <a:spcPct val="50000"/>
              </a:spcBef>
              <a:buClrTx/>
              <a:buFontTx/>
              <a:buNone/>
            </a:pPr>
            <a:r>
              <a:rPr lang="en-US" altLang="zh-CN" sz="1600" dirty="0"/>
              <a:t>&gt; select * from test_date;</a:t>
            </a:r>
          </a:p>
          <a:p>
            <a:pPr eaLnBrk="1" hangingPunct="1">
              <a:lnSpc>
                <a:spcPct val="70000"/>
              </a:lnSpc>
              <a:spcBef>
                <a:spcPct val="50000"/>
              </a:spcBef>
              <a:buClrTx/>
              <a:buFontTx/>
              <a:buNone/>
            </a:pPr>
            <a:r>
              <a:rPr lang="en-US" altLang="zh-CN" sz="1600" dirty="0"/>
              <a:t>my_date             my_datetime                 my_interval </a:t>
            </a:r>
          </a:p>
          <a:p>
            <a:pPr eaLnBrk="1" hangingPunct="1">
              <a:lnSpc>
                <a:spcPct val="70000"/>
              </a:lnSpc>
              <a:spcBef>
                <a:spcPct val="50000"/>
              </a:spcBef>
              <a:buClrTx/>
              <a:buFontTx/>
              <a:buNone/>
            </a:pPr>
            <a:r>
              <a:rPr lang="en-US" altLang="zh-CN" sz="1600" dirty="0"/>
              <a:t>02/17/2009     2009-03-10 14:25:32.78      4:06:07</a:t>
            </a:r>
          </a:p>
          <a:p>
            <a:pPr eaLnBrk="1" hangingPunct="1">
              <a:lnSpc>
                <a:spcPct val="70000"/>
              </a:lnSpc>
              <a:spcBef>
                <a:spcPct val="50000"/>
              </a:spcBef>
              <a:buClrTx/>
              <a:buFontTx/>
              <a:buNone/>
            </a:pPr>
            <a:r>
              <a:rPr lang="en-US" altLang="zh-CN" sz="1600" dirty="0"/>
              <a:t>02/17/2009     2009-03-10 14:25:32.78      4:06:07</a:t>
            </a:r>
          </a:p>
        </p:txBody>
      </p:sp>
      <p:sp>
        <p:nvSpPr>
          <p:cNvPr id="223239" name="Rectangle 7"/>
          <p:cNvSpPr>
            <a:spLocks noChangeArrowheads="1"/>
          </p:cNvSpPr>
          <p:nvPr/>
        </p:nvSpPr>
        <p:spPr bwMode="auto">
          <a:xfrm>
            <a:off x="1847851" y="4743451"/>
            <a:ext cx="8804275" cy="455613"/>
          </a:xfrm>
          <a:prstGeom prst="rect">
            <a:avLst/>
          </a:prstGeom>
          <a:noFill/>
          <a:ln>
            <a:noFill/>
          </a:ln>
        </p:spPr>
        <p:txBody>
          <a:bodyPr lIns="92075" tIns="46038" rIns="92075" bIns="46038"/>
          <a:lstStyle/>
          <a:p>
            <a:pPr marL="342900" indent="-342900">
              <a:lnSpc>
                <a:spcPct val="90000"/>
              </a:lnSpc>
              <a:buFont typeface="Wingdings" panose="05000000000000000000" charset="0"/>
              <a:buChar char="§"/>
            </a:pPr>
            <a:endParaRPr lang="en-US" altLang="zh-CN" sz="2400" dirty="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6158</Words>
  <Application>Microsoft Office PowerPoint</Application>
  <PresentationFormat>宽屏</PresentationFormat>
  <Paragraphs>930</Paragraphs>
  <Slides>60</Slides>
  <Notes>44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60</vt:i4>
      </vt:variant>
    </vt:vector>
  </HeadingPairs>
  <TitlesOfParts>
    <vt:vector size="70" baseType="lpstr">
      <vt:lpstr>Verdana</vt:lpstr>
      <vt:lpstr>Calibri</vt:lpstr>
      <vt:lpstr>宋体</vt:lpstr>
      <vt:lpstr>幼圆</vt:lpstr>
      <vt:lpstr>Times New Roman</vt:lpstr>
      <vt:lpstr>微软雅黑</vt:lpstr>
      <vt:lpstr>Calibri Light</vt:lpstr>
      <vt:lpstr>Wingdings</vt:lpstr>
      <vt:lpstr>Arial</vt:lpstr>
      <vt:lpstr>Office 主题</vt:lpstr>
      <vt:lpstr>GBase 8s   SQL基础</vt:lpstr>
      <vt:lpstr>概述</vt:lpstr>
      <vt:lpstr>目标</vt:lpstr>
      <vt:lpstr>目录</vt:lpstr>
      <vt:lpstr>数据类型</vt:lpstr>
      <vt:lpstr>内置数据类型</vt:lpstr>
      <vt:lpstr>与ORACLE数据类型对比</vt:lpstr>
      <vt:lpstr>内置数据类型 – 时间</vt:lpstr>
      <vt:lpstr>内置数据类型 – 时间</vt:lpstr>
      <vt:lpstr>内置数据类型 – 大对象</vt:lpstr>
      <vt:lpstr>内置数据类型 – 简单大对象</vt:lpstr>
      <vt:lpstr>内置数据类型 – 简单大对象</vt:lpstr>
      <vt:lpstr>内置数据类型 – 智能大对象</vt:lpstr>
      <vt:lpstr>内置数据类型 – 智能大对象</vt:lpstr>
      <vt:lpstr>内置数据类型 – 智能大对象</vt:lpstr>
      <vt:lpstr>内置数据类型 – 智能大对象</vt:lpstr>
      <vt:lpstr>扩展数据类型</vt:lpstr>
      <vt:lpstr>扩展数据类型 – 复合数据类型</vt:lpstr>
      <vt:lpstr>扩展数据类型 – 复合数据类型的示例</vt:lpstr>
      <vt:lpstr>扩展数据类型 – 复合数据类型的示例</vt:lpstr>
      <vt:lpstr>目录</vt:lpstr>
      <vt:lpstr>系统数据库</vt:lpstr>
      <vt:lpstr>系统数据库--查询示例</vt:lpstr>
      <vt:lpstr>系统数据库--查询示例</vt:lpstr>
      <vt:lpstr>系统数据库--查询示例 </vt:lpstr>
      <vt:lpstr>数据权限</vt:lpstr>
      <vt:lpstr>数据权限--数据库级别</vt:lpstr>
      <vt:lpstr>数据权限--数据库级别</vt:lpstr>
      <vt:lpstr>目录</vt:lpstr>
      <vt:lpstr>数据库</vt:lpstr>
      <vt:lpstr>数据库的日志模式</vt:lpstr>
      <vt:lpstr>定义表</vt:lpstr>
      <vt:lpstr>约束</vt:lpstr>
      <vt:lpstr>创建表--示例</vt:lpstr>
      <vt:lpstr>创建表--示例</vt:lpstr>
      <vt:lpstr>数据定义语言（DDL）-定义视图</vt:lpstr>
      <vt:lpstr>数据定义语言（DDL）-定义视图</vt:lpstr>
      <vt:lpstr>数据定义语言（DDL）-定义索引</vt:lpstr>
      <vt:lpstr>数据定义语言（DDL）-定义序列</vt:lpstr>
      <vt:lpstr>删除表，视图和索引</vt:lpstr>
      <vt:lpstr>目录</vt:lpstr>
      <vt:lpstr>SELECT语句语法格式 </vt:lpstr>
      <vt:lpstr>SELECT语句示例 </vt:lpstr>
      <vt:lpstr>CASE子句</vt:lpstr>
      <vt:lpstr>连接查询</vt:lpstr>
      <vt:lpstr>连接查询</vt:lpstr>
      <vt:lpstr>连接查询示例</vt:lpstr>
      <vt:lpstr>Union和Union All</vt:lpstr>
      <vt:lpstr>子查询</vt:lpstr>
      <vt:lpstr>将相关子查询转化成表连接</vt:lpstr>
      <vt:lpstr>分布式查询(Distributed query)</vt:lpstr>
      <vt:lpstr>分布式查询(Distributed query)实例</vt:lpstr>
      <vt:lpstr>分布式查询(Distributed query)实例</vt:lpstr>
      <vt:lpstr>插入、更新、删除数据行</vt:lpstr>
      <vt:lpstr>Merge语句</vt:lpstr>
      <vt:lpstr>Merge语句</vt:lpstr>
      <vt:lpstr>总结</vt:lpstr>
      <vt:lpstr>总结</vt:lpstr>
      <vt:lpstr>总结</vt:lpstr>
      <vt:lpstr>Thank you !</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霍 增辉</cp:lastModifiedBy>
  <cp:revision>1016</cp:revision>
  <dcterms:created xsi:type="dcterms:W3CDTF">2013-08-14T15:08:00Z</dcterms:created>
  <dcterms:modified xsi:type="dcterms:W3CDTF">2019-11-06T07:44:35Z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