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embedTrueTypeFonts="1" saveSubsetFonts="1">
  <p:sldMasterIdLst>
    <p:sldMasterId id="2147483648" r:id="rId1"/>
  </p:sldMasterIdLst>
  <p:notesMasterIdLst>
    <p:notesMasterId r:id="rId36"/>
  </p:notesMasterIdLst>
  <p:handoutMasterIdLst>
    <p:handoutMasterId r:id="rId37"/>
  </p:handoutMasterIdLst>
  <p:sldIdLst>
    <p:sldId id="417" r:id="rId2"/>
    <p:sldId id="418" r:id="rId3"/>
    <p:sldId id="419" r:id="rId4"/>
    <p:sldId id="450" r:id="rId5"/>
    <p:sldId id="421" r:id="rId6"/>
    <p:sldId id="422" r:id="rId7"/>
    <p:sldId id="423" r:id="rId8"/>
    <p:sldId id="424" r:id="rId9"/>
    <p:sldId id="425" r:id="rId10"/>
    <p:sldId id="426" r:id="rId11"/>
    <p:sldId id="427" r:id="rId12"/>
    <p:sldId id="428" r:id="rId13"/>
    <p:sldId id="453" r:id="rId14"/>
    <p:sldId id="430" r:id="rId15"/>
    <p:sldId id="431" r:id="rId16"/>
    <p:sldId id="432" r:id="rId17"/>
    <p:sldId id="433" r:id="rId18"/>
    <p:sldId id="434" r:id="rId19"/>
    <p:sldId id="452" r:id="rId20"/>
    <p:sldId id="436" r:id="rId21"/>
    <p:sldId id="437" r:id="rId22"/>
    <p:sldId id="438" r:id="rId23"/>
    <p:sldId id="439" r:id="rId24"/>
    <p:sldId id="440" r:id="rId25"/>
    <p:sldId id="441" r:id="rId26"/>
    <p:sldId id="442" r:id="rId27"/>
    <p:sldId id="451" r:id="rId28"/>
    <p:sldId id="444" r:id="rId29"/>
    <p:sldId id="445" r:id="rId30"/>
    <p:sldId id="446" r:id="rId31"/>
    <p:sldId id="447" r:id="rId32"/>
    <p:sldId id="448" r:id="rId33"/>
    <p:sldId id="449" r:id="rId34"/>
    <p:sldId id="407" r:id="rId35"/>
  </p:sldIdLst>
  <p:sldSz cx="12192000" cy="6858000"/>
  <p:notesSz cx="6858000" cy="9144000"/>
  <p:embeddedFontLst>
    <p:embeddedFont>
      <p:font typeface="微软雅黑" pitchFamily="34" charset="-122"/>
      <p:regular r:id="rId38"/>
      <p:bold r:id="rId39"/>
    </p:embeddedFont>
    <p:embeddedFont>
      <p:font typeface="Verdana" pitchFamily="34" charset="0"/>
      <p:regular r:id="rId40"/>
      <p:bold r:id="rId41"/>
      <p:italic r:id="rId42"/>
      <p:boldItalic r:id="rId43"/>
    </p:embeddedFont>
    <p:embeddedFont>
      <p:font typeface="Webdings" pitchFamily="18" charset="2"/>
      <p:regular r:id="rId44"/>
    </p:embeddedFont>
    <p:embeddedFont>
      <p:font typeface="Calibri Light" pitchFamily="34" charset="0"/>
      <p:regular r:id="rId45"/>
      <p:italic r:id="rId46"/>
    </p:embeddedFont>
    <p:embeddedFont>
      <p:font typeface="Calibri" pitchFamily="34" charset="0"/>
      <p:regular r:id="rId47"/>
      <p:bold r:id="rId48"/>
      <p:italic r:id="rId49"/>
      <p:boldItalic r:id="rId50"/>
    </p:embeddedFont>
  </p:embeddedFontLst>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5656"/>
    <a:srgbClr val="B5B5B5"/>
    <a:srgbClr val="DE1208"/>
    <a:srgbClr val="85898F"/>
    <a:srgbClr val="DADEE6"/>
    <a:srgbClr val="494545"/>
    <a:srgbClr val="5A6783"/>
    <a:srgbClr val="F15B67"/>
    <a:srgbClr val="A1A1A1"/>
    <a:srgbClr val="3D48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中度样式 4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32" autoAdjust="0"/>
    <p:restoredTop sz="99878" autoAdjust="0"/>
  </p:normalViewPr>
  <p:slideViewPr>
    <p:cSldViewPr snapToGrid="0">
      <p:cViewPr varScale="1">
        <p:scale>
          <a:sx n="67" d="100"/>
          <a:sy n="67" d="100"/>
        </p:scale>
        <p:origin x="-606" y="-102"/>
      </p:cViewPr>
      <p:guideLst>
        <p:guide orient="horz" pos="1094"/>
        <p:guide orient="horz" pos="4065"/>
        <p:guide pos="325"/>
        <p:guide pos="7106"/>
        <p:guide pos="189"/>
        <p:guide pos="3840"/>
      </p:guideLst>
    </p:cSldViewPr>
  </p:slideViewPr>
  <p:notesTextViewPr>
    <p:cViewPr>
      <p:scale>
        <a:sx n="1" d="1"/>
        <a:sy n="1" d="1"/>
      </p:scale>
      <p:origin x="0" y="0"/>
    </p:cViewPr>
  </p:notesTextViewPr>
  <p:sorterViewPr>
    <p:cViewPr>
      <p:scale>
        <a:sx n="87" d="100"/>
        <a:sy n="87" d="100"/>
      </p:scale>
      <p:origin x="0" y="0"/>
    </p:cViewPr>
  </p:sorterViewPr>
  <p:notesViewPr>
    <p:cSldViewPr snapToGrid="0">
      <p:cViewPr varScale="1">
        <p:scale>
          <a:sx n="83" d="100"/>
          <a:sy n="83" d="100"/>
        </p:scale>
        <p:origin x="-319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pPr/>
              <a:t>2019-01-04</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pPr/>
              <a:t>‹#›</a:t>
            </a:fld>
            <a:endParaRPr lang="zh-CN" altLang="en-US"/>
          </a:p>
        </p:txBody>
      </p:sp>
    </p:spTree>
    <p:extLst>
      <p:ext uri="{BB962C8B-B14F-4D97-AF65-F5344CB8AC3E}">
        <p14:creationId xmlns:p14="http://schemas.microsoft.com/office/powerpoint/2010/main" val="38156792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F6622AFC-370D-4D83-BC2C-E3B279A36771}" type="datetimeFigureOut">
              <a:rPr lang="zh-CN" altLang="en-US"/>
              <a:pPr>
                <a:defRPr/>
              </a:pPr>
              <a:t>2019-01-04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4B37621B-8712-439F-AD62-D011FD133EC3}" type="slidenum">
              <a:rPr lang="zh-CN" altLang="en-US"/>
              <a:pPr>
                <a:defRPr/>
              </a:pPr>
              <a:t>‹#›</a:t>
            </a:fld>
            <a:endParaRPr lang="zh-CN" altLang="en-US"/>
          </a:p>
        </p:txBody>
      </p:sp>
    </p:spTree>
    <p:extLst>
      <p:ext uri="{BB962C8B-B14F-4D97-AF65-F5344CB8AC3E}">
        <p14:creationId xmlns:p14="http://schemas.microsoft.com/office/powerpoint/2010/main" val="3348962346"/>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681EDF9-887E-4317-82C6-85814C8A9540}" type="slidenum">
              <a:rPr lang="zh-CN" altLang="en-US" smtClean="0"/>
              <a:pPr/>
              <a:t>0</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5869CEAE-6A40-7246-8BAF-461EEC98F38F}" type="slidenum">
              <a:rPr lang="zh-CN" altLang="en-US"/>
              <a:pPr/>
              <a:t>9</a:t>
            </a:fld>
            <a:endParaRPr lang="en-US" altLang="zh-CN"/>
          </a:p>
        </p:txBody>
      </p:sp>
      <p:sp>
        <p:nvSpPr>
          <p:cNvPr id="982018" name="Rectangle 2"/>
          <p:cNvSpPr>
            <a:spLocks noGrp="1" noRot="1" noChangeAspect="1" noChangeArrowheads="1" noTextEdit="1"/>
          </p:cNvSpPr>
          <p:nvPr>
            <p:ph type="sldImg"/>
          </p:nvPr>
        </p:nvSpPr>
        <p:spPr>
          <a:xfrm>
            <a:off x="384175" y="685800"/>
            <a:ext cx="6091238" cy="3427413"/>
          </a:xfrm>
        </p:spPr>
      </p:sp>
      <p:sp>
        <p:nvSpPr>
          <p:cNvPr id="982019" name="Rectangle 3"/>
          <p:cNvSpPr>
            <a:spLocks noGrp="1" noChangeArrowheads="1"/>
          </p:cNvSpPr>
          <p:nvPr>
            <p:ph type="body" idx="1"/>
          </p:nvPr>
        </p:nvSpPr>
        <p:spPr>
          <a:xfrm>
            <a:off x="686456" y="4344105"/>
            <a:ext cx="5485089" cy="4113984"/>
          </a:xfrm>
        </p:spPr>
        <p:txBody>
          <a:bodyPr/>
          <a:lstStyle/>
          <a:p>
            <a:r>
              <a:rPr lang="en-US" altLang="zh-CN">
                <a:cs typeface="宋体" panose="02010600030101010101" pitchFamily="2" charset="-122"/>
              </a:rPr>
              <a:t>Unload </a:t>
            </a:r>
            <a:r>
              <a:rPr lang="zh-CN" altLang="en-US">
                <a:cs typeface="宋体" panose="02010600030101010101" pitchFamily="2" charset="-122"/>
              </a:rPr>
              <a:t>的锁机制与</a:t>
            </a:r>
            <a:r>
              <a:rPr lang="en-US" altLang="zh-CN">
                <a:cs typeface="宋体" panose="02010600030101010101" pitchFamily="2" charset="-122"/>
              </a:rPr>
              <a:t>SELECT</a:t>
            </a:r>
            <a:r>
              <a:rPr lang="zh-CN" altLang="en-US">
                <a:cs typeface="宋体" panose="02010600030101010101" pitchFamily="2" charset="-122"/>
              </a:rPr>
              <a:t>一致</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26B98A89-72F5-F14A-8B3B-D3066E0EEA6C}" type="slidenum">
              <a:rPr lang="zh-CN" altLang="en-US"/>
              <a:pPr/>
              <a:t>10</a:t>
            </a:fld>
            <a:endParaRPr lang="en-US" altLang="zh-CN"/>
          </a:p>
        </p:txBody>
      </p:sp>
      <p:sp>
        <p:nvSpPr>
          <p:cNvPr id="984066" name="Rectangle 2"/>
          <p:cNvSpPr>
            <a:spLocks noGrp="1" noRot="1" noChangeAspect="1" noChangeArrowheads="1" noTextEdit="1"/>
          </p:cNvSpPr>
          <p:nvPr>
            <p:ph type="sldImg"/>
          </p:nvPr>
        </p:nvSpPr>
        <p:spPr>
          <a:xfrm>
            <a:off x="384175" y="685800"/>
            <a:ext cx="6091238" cy="3427413"/>
          </a:xfrm>
        </p:spPr>
      </p:sp>
      <p:sp>
        <p:nvSpPr>
          <p:cNvPr id="984067" name="Rectangle 3"/>
          <p:cNvSpPr>
            <a:spLocks noGrp="1" noChangeArrowheads="1"/>
          </p:cNvSpPr>
          <p:nvPr>
            <p:ph type="body" idx="1"/>
          </p:nvPr>
        </p:nvSpPr>
        <p:spPr>
          <a:xfrm>
            <a:off x="686456" y="4344105"/>
            <a:ext cx="5485089" cy="4113984"/>
          </a:xfrm>
        </p:spPr>
        <p:txBody>
          <a:bodyPr/>
          <a:lstStyle/>
          <a:p>
            <a:r>
              <a:rPr lang="en-US" altLang="zh-CN">
                <a:cs typeface="宋体" panose="02010600030101010101" pitchFamily="2" charset="-122"/>
              </a:rPr>
              <a:t>Unload </a:t>
            </a:r>
            <a:r>
              <a:rPr lang="zh-CN" altLang="en-US">
                <a:cs typeface="宋体" panose="02010600030101010101" pitchFamily="2" charset="-122"/>
              </a:rPr>
              <a:t>的锁机制与</a:t>
            </a:r>
            <a:r>
              <a:rPr lang="en-US" altLang="zh-CN">
                <a:cs typeface="宋体" panose="02010600030101010101" pitchFamily="2" charset="-122"/>
              </a:rPr>
              <a:t>SELECT</a:t>
            </a:r>
            <a:r>
              <a:rPr lang="zh-CN" altLang="en-US">
                <a:cs typeface="宋体" panose="02010600030101010101" pitchFamily="2" charset="-122"/>
              </a:rPr>
              <a:t>一致</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14BEE812-8DD7-6044-A8CB-4F0085235354}" type="slidenum">
              <a:rPr lang="zh-CN" altLang="en-US"/>
              <a:pPr/>
              <a:t>11</a:t>
            </a:fld>
            <a:endParaRPr lang="en-US" altLang="zh-CN"/>
          </a:p>
        </p:txBody>
      </p:sp>
      <p:sp>
        <p:nvSpPr>
          <p:cNvPr id="986114" name="Rectangle 2"/>
          <p:cNvSpPr>
            <a:spLocks noGrp="1" noRot="1" noChangeAspect="1" noChangeArrowheads="1" noTextEdit="1"/>
          </p:cNvSpPr>
          <p:nvPr>
            <p:ph type="sldImg"/>
          </p:nvPr>
        </p:nvSpPr>
        <p:spPr>
          <a:xfrm>
            <a:off x="384175" y="685800"/>
            <a:ext cx="6091238" cy="3427413"/>
          </a:xfrm>
        </p:spPr>
      </p:sp>
      <p:sp>
        <p:nvSpPr>
          <p:cNvPr id="986115" name="Rectangle 3"/>
          <p:cNvSpPr>
            <a:spLocks noGrp="1" noChangeArrowheads="1"/>
          </p:cNvSpPr>
          <p:nvPr>
            <p:ph type="body" idx="1"/>
          </p:nvPr>
        </p:nvSpPr>
        <p:spPr>
          <a:xfrm>
            <a:off x="686456" y="4344105"/>
            <a:ext cx="5485089" cy="4113984"/>
          </a:xfrm>
        </p:spPr>
        <p:txBody>
          <a:bodyPr/>
          <a:lstStyle/>
          <a:p>
            <a:endParaRPr lang="zh-CN" altLang="en-US">
              <a:cs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975BF06E-F485-5343-B21A-236929F5484A}" type="slidenum">
              <a:rPr lang="zh-CN" altLang="en-US"/>
              <a:pPr/>
              <a:t>13</a:t>
            </a:fld>
            <a:endParaRPr lang="en-US" altLang="zh-CN"/>
          </a:p>
        </p:txBody>
      </p:sp>
      <p:sp>
        <p:nvSpPr>
          <p:cNvPr id="1012738" name="Rectangle 2"/>
          <p:cNvSpPr>
            <a:spLocks noGrp="1" noRot="1" noChangeAspect="1" noChangeArrowheads="1" noTextEdit="1"/>
          </p:cNvSpPr>
          <p:nvPr>
            <p:ph type="sldImg"/>
          </p:nvPr>
        </p:nvSpPr>
        <p:spPr>
          <a:xfrm>
            <a:off x="384175" y="685800"/>
            <a:ext cx="6091238" cy="3427413"/>
          </a:xfrm>
        </p:spPr>
      </p:sp>
      <p:sp>
        <p:nvSpPr>
          <p:cNvPr id="1012739" name="Rectangle 3"/>
          <p:cNvSpPr>
            <a:spLocks noGrp="1" noChangeArrowheads="1"/>
          </p:cNvSpPr>
          <p:nvPr>
            <p:ph type="body" idx="1"/>
          </p:nvPr>
        </p:nvSpPr>
        <p:spPr>
          <a:xfrm>
            <a:off x="686456" y="4344105"/>
            <a:ext cx="5485089" cy="4113984"/>
          </a:xfrm>
        </p:spPr>
        <p:txBody>
          <a:bodyPr/>
          <a:lstStyle/>
          <a:p>
            <a:endParaRPr lang="en-US" altLang="zh-CN">
              <a:cs typeface="宋体"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7410E9CD-4A40-4D42-B103-C1519D266BC7}" type="slidenum">
              <a:rPr lang="zh-CN" altLang="en-US"/>
              <a:pPr/>
              <a:t>14</a:t>
            </a:fld>
            <a:endParaRPr lang="en-US" altLang="zh-CN"/>
          </a:p>
        </p:txBody>
      </p:sp>
      <p:sp>
        <p:nvSpPr>
          <p:cNvPr id="1076226" name="Rectangle 2"/>
          <p:cNvSpPr>
            <a:spLocks noGrp="1" noRot="1" noChangeAspect="1" noChangeArrowheads="1" noTextEdit="1"/>
          </p:cNvSpPr>
          <p:nvPr>
            <p:ph type="sldImg"/>
          </p:nvPr>
        </p:nvSpPr>
        <p:spPr/>
      </p:sp>
      <p:sp>
        <p:nvSpPr>
          <p:cNvPr id="1076227" name="Rectangle 3"/>
          <p:cNvSpPr>
            <a:spLocks noGrp="1" noChangeArrowheads="1"/>
          </p:cNvSpPr>
          <p:nvPr>
            <p:ph type="body" idx="1"/>
          </p:nvPr>
        </p:nvSpPr>
        <p:spPr/>
        <p:txBody>
          <a:bodyPr/>
          <a:lstStyle/>
          <a:p>
            <a:endParaRPr lang="zh-CN" altLang="en-US">
              <a:cs typeface="宋体"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4E9BCCA8-4E2B-9C44-B535-E09A09EF9B2D}" type="slidenum">
              <a:rPr lang="zh-CN" altLang="en-US"/>
              <a:pPr/>
              <a:t>15</a:t>
            </a:fld>
            <a:endParaRPr lang="en-US" altLang="zh-CN"/>
          </a:p>
        </p:txBody>
      </p:sp>
      <p:sp>
        <p:nvSpPr>
          <p:cNvPr id="1073154" name="Rectangle 2"/>
          <p:cNvSpPr>
            <a:spLocks noGrp="1" noRot="1" noChangeAspect="1" noChangeArrowheads="1" noTextEdit="1"/>
          </p:cNvSpPr>
          <p:nvPr>
            <p:ph type="sldImg"/>
          </p:nvPr>
        </p:nvSpPr>
        <p:spPr/>
      </p:sp>
      <p:sp>
        <p:nvSpPr>
          <p:cNvPr id="1073155" name="Rectangle 3"/>
          <p:cNvSpPr>
            <a:spLocks noGrp="1" noChangeArrowheads="1"/>
          </p:cNvSpPr>
          <p:nvPr>
            <p:ph type="body" idx="1"/>
          </p:nvPr>
        </p:nvSpPr>
        <p:spPr/>
        <p:txBody>
          <a:bodyPr/>
          <a:lstStyle/>
          <a:p>
            <a:r>
              <a:rPr lang="en-US" altLang="zh-CN">
                <a:cs typeface="宋体" panose="02010600030101010101" pitchFamily="2" charset="-122"/>
              </a:rPr>
              <a:t>The FILE statement has a size limit of 4,096 bytes</a:t>
            </a:r>
          </a:p>
          <a:p>
            <a:r>
              <a:rPr lang="zh-CN" altLang="en-US">
                <a:cs typeface="宋体" panose="02010600030101010101" pitchFamily="2" charset="-122"/>
              </a:rPr>
              <a:t>控制文件较为复杂</a:t>
            </a:r>
          </a:p>
          <a:p>
            <a:r>
              <a:rPr lang="en-US" altLang="zh-CN">
                <a:cs typeface="宋体" panose="02010600030101010101" pitchFamily="2" charset="-122"/>
              </a:rPr>
              <a:t>Dbload</a:t>
            </a:r>
            <a:r>
              <a:rPr lang="zh-CN" altLang="en-US">
                <a:cs typeface="宋体" panose="02010600030101010101" pitchFamily="2" charset="-122"/>
              </a:rPr>
              <a:t>可以支持</a:t>
            </a:r>
            <a:r>
              <a:rPr lang="en-US" altLang="zh-CN">
                <a:cs typeface="宋体" panose="02010600030101010101" pitchFamily="2" charset="-122"/>
              </a:rPr>
              <a:t>raw type</a:t>
            </a:r>
            <a:r>
              <a:rPr lang="zh-CN" altLang="en-US">
                <a:cs typeface="宋体" panose="02010600030101010101" pitchFamily="2" charset="-122"/>
              </a:rPr>
              <a:t>数据类型的导入</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A0C385F7-9F9C-CD48-8E77-A3A1D711502B}" type="slidenum">
              <a:rPr lang="zh-CN" altLang="en-US"/>
              <a:pPr/>
              <a:t>16</a:t>
            </a:fld>
            <a:endParaRPr lang="en-US" altLang="zh-CN"/>
          </a:p>
        </p:txBody>
      </p:sp>
      <p:sp>
        <p:nvSpPr>
          <p:cNvPr id="1081346" name="Rectangle 2"/>
          <p:cNvSpPr>
            <a:spLocks noGrp="1" noRot="1" noChangeAspect="1" noChangeArrowheads="1" noTextEdit="1"/>
          </p:cNvSpPr>
          <p:nvPr>
            <p:ph type="sldImg"/>
          </p:nvPr>
        </p:nvSpPr>
        <p:spPr/>
      </p:sp>
      <p:sp>
        <p:nvSpPr>
          <p:cNvPr id="1081347"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5966A2D7-5F32-C54F-9AC6-485A02066F30}" type="slidenum">
              <a:rPr lang="zh-CN" altLang="en-US"/>
              <a:pPr/>
              <a:t>17</a:t>
            </a:fld>
            <a:endParaRPr lang="en-US" altLang="zh-CN"/>
          </a:p>
        </p:txBody>
      </p:sp>
      <p:sp>
        <p:nvSpPr>
          <p:cNvPr id="1082370" name="Rectangle 2"/>
          <p:cNvSpPr>
            <a:spLocks noGrp="1" noRot="1" noChangeAspect="1" noChangeArrowheads="1" noTextEdit="1"/>
          </p:cNvSpPr>
          <p:nvPr>
            <p:ph type="sldImg"/>
          </p:nvPr>
        </p:nvSpPr>
        <p:spPr/>
      </p:sp>
      <p:sp>
        <p:nvSpPr>
          <p:cNvPr id="1082371"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4159E46F-901D-2F42-9A37-B562055F325D}" type="slidenum">
              <a:rPr lang="zh-CN" altLang="en-US"/>
              <a:pPr/>
              <a:t>19</a:t>
            </a:fld>
            <a:endParaRPr lang="en-US" altLang="zh-CN"/>
          </a:p>
        </p:txBody>
      </p:sp>
      <p:sp>
        <p:nvSpPr>
          <p:cNvPr id="992258" name="Rectangle 2"/>
          <p:cNvSpPr>
            <a:spLocks noGrp="1" noRot="1" noChangeAspect="1" noChangeArrowheads="1" noTextEdit="1"/>
          </p:cNvSpPr>
          <p:nvPr>
            <p:ph type="sldImg"/>
          </p:nvPr>
        </p:nvSpPr>
        <p:spPr>
          <a:xfrm>
            <a:off x="384175" y="685800"/>
            <a:ext cx="6091238" cy="3427413"/>
          </a:xfrm>
        </p:spPr>
      </p:sp>
      <p:sp>
        <p:nvSpPr>
          <p:cNvPr id="992259" name="Rectangle 3"/>
          <p:cNvSpPr>
            <a:spLocks noGrp="1" noChangeArrowheads="1"/>
          </p:cNvSpPr>
          <p:nvPr>
            <p:ph type="body" idx="1"/>
          </p:nvPr>
        </p:nvSpPr>
        <p:spPr>
          <a:xfrm>
            <a:off x="686456" y="4344105"/>
            <a:ext cx="5485089" cy="4113984"/>
          </a:xfrm>
        </p:spPr>
        <p:txBody>
          <a:bodyPr/>
          <a:lstStyle/>
          <a:p>
            <a:endParaRPr lang="en-US" altLang="zh-CN">
              <a:cs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4159E46F-901D-2F42-9A37-B562055F325D}" type="slidenum">
              <a:rPr lang="zh-CN" altLang="en-US"/>
              <a:pPr/>
              <a:t>20</a:t>
            </a:fld>
            <a:endParaRPr lang="en-US" altLang="zh-CN"/>
          </a:p>
        </p:txBody>
      </p:sp>
      <p:sp>
        <p:nvSpPr>
          <p:cNvPr id="992258" name="Rectangle 2"/>
          <p:cNvSpPr>
            <a:spLocks noGrp="1" noRot="1" noChangeAspect="1" noChangeArrowheads="1" noTextEdit="1"/>
          </p:cNvSpPr>
          <p:nvPr>
            <p:ph type="sldImg"/>
          </p:nvPr>
        </p:nvSpPr>
        <p:spPr>
          <a:xfrm>
            <a:off x="384175" y="685800"/>
            <a:ext cx="6091238" cy="3427413"/>
          </a:xfrm>
        </p:spPr>
      </p:sp>
      <p:sp>
        <p:nvSpPr>
          <p:cNvPr id="992259" name="Rectangle 3"/>
          <p:cNvSpPr>
            <a:spLocks noGrp="1" noChangeArrowheads="1"/>
          </p:cNvSpPr>
          <p:nvPr>
            <p:ph type="body" idx="1"/>
          </p:nvPr>
        </p:nvSpPr>
        <p:spPr>
          <a:xfrm>
            <a:off x="686456" y="4344105"/>
            <a:ext cx="5485089" cy="4113984"/>
          </a:xfrm>
        </p:spPr>
        <p:txBody>
          <a:bodyPr/>
          <a:lstStyle/>
          <a:p>
            <a:endParaRPr lang="en-US" altLang="zh-CN">
              <a:cs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81EDF9-887E-4317-82C6-85814C8A9540}" type="slidenum">
              <a:rPr lang="zh-CN" altLang="en-US" smtClean="0"/>
              <a:pPr/>
              <a:t>1</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4159E46F-901D-2F42-9A37-B562055F325D}" type="slidenum">
              <a:rPr lang="zh-CN" altLang="en-US"/>
              <a:pPr/>
              <a:t>21</a:t>
            </a:fld>
            <a:endParaRPr lang="en-US" altLang="zh-CN"/>
          </a:p>
        </p:txBody>
      </p:sp>
      <p:sp>
        <p:nvSpPr>
          <p:cNvPr id="992258" name="Rectangle 2"/>
          <p:cNvSpPr>
            <a:spLocks noGrp="1" noRot="1" noChangeAspect="1" noChangeArrowheads="1" noTextEdit="1"/>
          </p:cNvSpPr>
          <p:nvPr>
            <p:ph type="sldImg"/>
          </p:nvPr>
        </p:nvSpPr>
        <p:spPr>
          <a:xfrm>
            <a:off x="384175" y="685800"/>
            <a:ext cx="6091238" cy="3427413"/>
          </a:xfrm>
        </p:spPr>
      </p:sp>
      <p:sp>
        <p:nvSpPr>
          <p:cNvPr id="992259" name="Rectangle 3"/>
          <p:cNvSpPr>
            <a:spLocks noGrp="1" noChangeArrowheads="1"/>
          </p:cNvSpPr>
          <p:nvPr>
            <p:ph type="body" idx="1"/>
          </p:nvPr>
        </p:nvSpPr>
        <p:spPr>
          <a:xfrm>
            <a:off x="686456" y="4344105"/>
            <a:ext cx="5485089" cy="4113984"/>
          </a:xfrm>
        </p:spPr>
        <p:txBody>
          <a:bodyPr/>
          <a:lstStyle/>
          <a:p>
            <a:endParaRPr lang="en-US" altLang="zh-CN">
              <a:cs typeface="宋体" panose="02010600030101010101"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4159E46F-901D-2F42-9A37-B562055F325D}" type="slidenum">
              <a:rPr lang="zh-CN" altLang="en-US"/>
              <a:pPr/>
              <a:t>22</a:t>
            </a:fld>
            <a:endParaRPr lang="en-US" altLang="zh-CN"/>
          </a:p>
        </p:txBody>
      </p:sp>
      <p:sp>
        <p:nvSpPr>
          <p:cNvPr id="992258" name="Rectangle 2"/>
          <p:cNvSpPr>
            <a:spLocks noGrp="1" noRot="1" noChangeAspect="1" noChangeArrowheads="1" noTextEdit="1"/>
          </p:cNvSpPr>
          <p:nvPr>
            <p:ph type="sldImg"/>
          </p:nvPr>
        </p:nvSpPr>
        <p:spPr>
          <a:xfrm>
            <a:off x="384175" y="685800"/>
            <a:ext cx="6091238" cy="3427413"/>
          </a:xfrm>
        </p:spPr>
      </p:sp>
      <p:sp>
        <p:nvSpPr>
          <p:cNvPr id="992259" name="Rectangle 3"/>
          <p:cNvSpPr>
            <a:spLocks noGrp="1" noChangeArrowheads="1"/>
          </p:cNvSpPr>
          <p:nvPr>
            <p:ph type="body" idx="1"/>
          </p:nvPr>
        </p:nvSpPr>
        <p:spPr>
          <a:xfrm>
            <a:off x="686456" y="4344105"/>
            <a:ext cx="5485089" cy="4113984"/>
          </a:xfrm>
        </p:spPr>
        <p:txBody>
          <a:bodyPr/>
          <a:lstStyle/>
          <a:p>
            <a:endParaRPr lang="en-US" altLang="zh-CN">
              <a:cs typeface="宋体" panose="0201060003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37903D04-DF15-E044-980D-DD00D8E543ED}" type="slidenum">
              <a:rPr lang="zh-CN" altLang="en-US"/>
              <a:pPr/>
              <a:t>23</a:t>
            </a:fld>
            <a:endParaRPr lang="en-US" altLang="zh-CN"/>
          </a:p>
        </p:txBody>
      </p:sp>
      <p:sp>
        <p:nvSpPr>
          <p:cNvPr id="994306" name="Rectangle 2"/>
          <p:cNvSpPr>
            <a:spLocks noGrp="1" noRot="1" noChangeAspect="1" noChangeArrowheads="1" noTextEdit="1"/>
          </p:cNvSpPr>
          <p:nvPr>
            <p:ph type="sldImg"/>
          </p:nvPr>
        </p:nvSpPr>
        <p:spPr>
          <a:xfrm>
            <a:off x="384175" y="685800"/>
            <a:ext cx="6091238" cy="3427413"/>
          </a:xfrm>
        </p:spPr>
      </p:sp>
      <p:sp>
        <p:nvSpPr>
          <p:cNvPr id="994307" name="Rectangle 3"/>
          <p:cNvSpPr>
            <a:spLocks noGrp="1" noChangeArrowheads="1"/>
          </p:cNvSpPr>
          <p:nvPr>
            <p:ph type="body" idx="1"/>
          </p:nvPr>
        </p:nvSpPr>
        <p:spPr>
          <a:xfrm>
            <a:off x="686456" y="4344105"/>
            <a:ext cx="5485089" cy="4113984"/>
          </a:xfrm>
        </p:spPr>
        <p:txBody>
          <a:bodyPr/>
          <a:lstStyle/>
          <a:p>
            <a:endParaRPr lang="en-US" altLang="zh-CN">
              <a:cs typeface="宋体" panose="02010600030101010101"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37903D04-DF15-E044-980D-DD00D8E543ED}" type="slidenum">
              <a:rPr lang="zh-CN" altLang="en-US"/>
              <a:pPr/>
              <a:t>24</a:t>
            </a:fld>
            <a:endParaRPr lang="en-US" altLang="zh-CN"/>
          </a:p>
        </p:txBody>
      </p:sp>
      <p:sp>
        <p:nvSpPr>
          <p:cNvPr id="994306" name="Rectangle 2"/>
          <p:cNvSpPr>
            <a:spLocks noGrp="1" noRot="1" noChangeAspect="1" noChangeArrowheads="1" noTextEdit="1"/>
          </p:cNvSpPr>
          <p:nvPr>
            <p:ph type="sldImg"/>
          </p:nvPr>
        </p:nvSpPr>
        <p:spPr>
          <a:xfrm>
            <a:off x="384175" y="685800"/>
            <a:ext cx="6091238" cy="3427413"/>
          </a:xfrm>
        </p:spPr>
      </p:sp>
      <p:sp>
        <p:nvSpPr>
          <p:cNvPr id="994307" name="Rectangle 3"/>
          <p:cNvSpPr>
            <a:spLocks noGrp="1" noChangeArrowheads="1"/>
          </p:cNvSpPr>
          <p:nvPr>
            <p:ph type="body" idx="1"/>
          </p:nvPr>
        </p:nvSpPr>
        <p:spPr>
          <a:xfrm>
            <a:off x="686456" y="4344105"/>
            <a:ext cx="5485089" cy="4113984"/>
          </a:xfrm>
        </p:spPr>
        <p:txBody>
          <a:bodyPr/>
          <a:lstStyle/>
          <a:p>
            <a:endParaRPr lang="en-US" altLang="zh-CN">
              <a:cs typeface="宋体" panose="02010600030101010101"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357CFC48-1E78-034D-84C5-11FC97E9213A}" type="slidenum">
              <a:rPr lang="zh-CN" altLang="en-US"/>
              <a:pPr/>
              <a:t>25</a:t>
            </a:fld>
            <a:endParaRPr lang="en-US" altLang="zh-CN"/>
          </a:p>
        </p:txBody>
      </p:sp>
      <p:sp>
        <p:nvSpPr>
          <p:cNvPr id="998402" name="Rectangle 2"/>
          <p:cNvSpPr>
            <a:spLocks noGrp="1" noRot="1" noChangeAspect="1" noChangeArrowheads="1" noTextEdit="1"/>
          </p:cNvSpPr>
          <p:nvPr>
            <p:ph type="sldImg"/>
          </p:nvPr>
        </p:nvSpPr>
        <p:spPr>
          <a:xfrm>
            <a:off x="384175" y="685800"/>
            <a:ext cx="6091238" cy="3427413"/>
          </a:xfrm>
        </p:spPr>
      </p:sp>
      <p:sp>
        <p:nvSpPr>
          <p:cNvPr id="998403" name="Rectangle 3"/>
          <p:cNvSpPr>
            <a:spLocks noGrp="1" noChangeArrowheads="1"/>
          </p:cNvSpPr>
          <p:nvPr>
            <p:ph type="body" idx="1"/>
          </p:nvPr>
        </p:nvSpPr>
        <p:spPr>
          <a:xfrm>
            <a:off x="686456" y="4344105"/>
            <a:ext cx="5485089" cy="4113984"/>
          </a:xfrm>
        </p:spPr>
        <p:txBody>
          <a:bodyPr/>
          <a:lstStyle/>
          <a:p>
            <a:endParaRPr lang="zh-CN" altLang="en-US">
              <a:cs typeface="宋体" panose="02010600030101010101" pitchFamily="2"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3E8BBA63-826B-0848-823B-73DAEE0749A0}" type="slidenum">
              <a:rPr lang="zh-CN" altLang="en-US"/>
              <a:pPr/>
              <a:t>27</a:t>
            </a:fld>
            <a:endParaRPr lang="en-US" altLang="zh-CN"/>
          </a:p>
        </p:txBody>
      </p:sp>
      <p:sp>
        <p:nvSpPr>
          <p:cNvPr id="1083394" name="Rectangle 2"/>
          <p:cNvSpPr>
            <a:spLocks noGrp="1" noRot="1" noChangeAspect="1" noChangeArrowheads="1" noTextEdit="1"/>
          </p:cNvSpPr>
          <p:nvPr>
            <p:ph type="sldImg"/>
          </p:nvPr>
        </p:nvSpPr>
        <p:spPr/>
      </p:sp>
      <p:sp>
        <p:nvSpPr>
          <p:cNvPr id="1083395" name="Rectangle 3"/>
          <p:cNvSpPr>
            <a:spLocks noGrp="1" noChangeArrowheads="1"/>
          </p:cNvSpPr>
          <p:nvPr>
            <p:ph type="body" idx="1"/>
          </p:nvPr>
        </p:nvSpPr>
        <p:spPr/>
        <p:txBody>
          <a:bodyPr/>
          <a:lstStyle/>
          <a:p>
            <a:endParaRPr lang="zh-CN"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3E8BBA63-826B-0848-823B-73DAEE0749A0}" type="slidenum">
              <a:rPr lang="zh-CN" altLang="en-US"/>
              <a:pPr/>
              <a:t>28</a:t>
            </a:fld>
            <a:endParaRPr lang="en-US" altLang="zh-CN"/>
          </a:p>
        </p:txBody>
      </p:sp>
      <p:sp>
        <p:nvSpPr>
          <p:cNvPr id="1083394" name="Rectangle 2"/>
          <p:cNvSpPr>
            <a:spLocks noGrp="1" noRot="1" noChangeAspect="1" noChangeArrowheads="1" noTextEdit="1"/>
          </p:cNvSpPr>
          <p:nvPr>
            <p:ph type="sldImg"/>
          </p:nvPr>
        </p:nvSpPr>
        <p:spPr/>
      </p:sp>
      <p:sp>
        <p:nvSpPr>
          <p:cNvPr id="1083395"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7E56789B-C8FC-104F-9427-E623EB6FB1A4}" type="slidenum">
              <a:rPr lang="zh-CN" altLang="en-US"/>
              <a:pPr/>
              <a:t>29</a:t>
            </a:fld>
            <a:endParaRPr lang="en-US" altLang="zh-CN"/>
          </a:p>
        </p:txBody>
      </p:sp>
      <p:sp>
        <p:nvSpPr>
          <p:cNvPr id="1084418" name="Rectangle 2"/>
          <p:cNvSpPr>
            <a:spLocks noGrp="1" noRot="1" noChangeAspect="1" noChangeArrowheads="1" noTextEdit="1"/>
          </p:cNvSpPr>
          <p:nvPr>
            <p:ph type="sldImg"/>
          </p:nvPr>
        </p:nvSpPr>
        <p:spPr/>
      </p:sp>
      <p:sp>
        <p:nvSpPr>
          <p:cNvPr id="1084419"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081436DD-00C0-494A-BDC1-57D9BA62B3EE}" type="slidenum">
              <a:rPr lang="zh-CN" altLang="en-US"/>
              <a:pPr/>
              <a:t>30</a:t>
            </a:fld>
            <a:endParaRPr lang="en-US" altLang="zh-CN"/>
          </a:p>
        </p:txBody>
      </p:sp>
      <p:sp>
        <p:nvSpPr>
          <p:cNvPr id="1085442" name="Rectangle 2"/>
          <p:cNvSpPr>
            <a:spLocks noGrp="1" noRot="1" noChangeAspect="1" noChangeArrowheads="1" noTextEdit="1"/>
          </p:cNvSpPr>
          <p:nvPr>
            <p:ph type="sldImg"/>
          </p:nvPr>
        </p:nvSpPr>
        <p:spPr/>
      </p:sp>
      <p:sp>
        <p:nvSpPr>
          <p:cNvPr id="1085443"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081436DD-00C0-494A-BDC1-57D9BA62B3EE}" type="slidenum">
              <a:rPr lang="zh-CN" altLang="en-US"/>
              <a:pPr/>
              <a:t>31</a:t>
            </a:fld>
            <a:endParaRPr lang="en-US" altLang="zh-CN"/>
          </a:p>
        </p:txBody>
      </p:sp>
      <p:sp>
        <p:nvSpPr>
          <p:cNvPr id="1085442" name="Rectangle 2"/>
          <p:cNvSpPr>
            <a:spLocks noGrp="1" noRot="1" noChangeAspect="1" noChangeArrowheads="1" noTextEdit="1"/>
          </p:cNvSpPr>
          <p:nvPr>
            <p:ph type="sldImg"/>
          </p:nvPr>
        </p:nvSpPr>
        <p:spPr/>
      </p:sp>
      <p:sp>
        <p:nvSpPr>
          <p:cNvPr id="1085443"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p:sp>
      <p:sp>
        <p:nvSpPr>
          <p:cNvPr id="4301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BE58E4E5-0708-E846-97FA-C3071445C88E}" type="slidenum">
              <a:rPr lang="zh-CN" altLang="en-US"/>
              <a:pPr/>
              <a:t>32</a:t>
            </a:fld>
            <a:endParaRPr lang="en-US" altLang="zh-CN"/>
          </a:p>
        </p:txBody>
      </p:sp>
      <p:sp>
        <p:nvSpPr>
          <p:cNvPr id="1090562" name="Rectangle 2"/>
          <p:cNvSpPr>
            <a:spLocks noGrp="1" noRot="1" noChangeAspect="1" noChangeArrowheads="1" noTextEdit="1"/>
          </p:cNvSpPr>
          <p:nvPr>
            <p:ph type="sldImg"/>
          </p:nvPr>
        </p:nvSpPr>
        <p:spPr/>
      </p:sp>
      <p:sp>
        <p:nvSpPr>
          <p:cNvPr id="1090563"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4B37621B-8712-439F-AD62-D011FD133EC3}" type="slidenum">
              <a:rPr lang="zh-CN" altLang="en-US" smtClean="0"/>
              <a:pPr>
                <a:defRPr/>
              </a:pPr>
              <a:t>3</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C2ACFE4F-C23B-9646-9009-A7C05901F327}" type="slidenum">
              <a:rPr lang="zh-CN" altLang="en-US"/>
              <a:pPr/>
              <a:t>4</a:t>
            </a:fld>
            <a:endParaRPr lang="en-US" altLang="zh-CN"/>
          </a:p>
        </p:txBody>
      </p:sp>
      <p:sp>
        <p:nvSpPr>
          <p:cNvPr id="979970" name="Rectangle 2"/>
          <p:cNvSpPr>
            <a:spLocks noGrp="1" noRot="1" noChangeAspect="1" noChangeArrowheads="1" noTextEdit="1"/>
          </p:cNvSpPr>
          <p:nvPr>
            <p:ph type="sldImg"/>
          </p:nvPr>
        </p:nvSpPr>
        <p:spPr>
          <a:xfrm>
            <a:off x="384175" y="685800"/>
            <a:ext cx="6091238" cy="3427413"/>
          </a:xfrm>
        </p:spPr>
      </p:sp>
      <p:sp>
        <p:nvSpPr>
          <p:cNvPr id="979971" name="Rectangle 3"/>
          <p:cNvSpPr>
            <a:spLocks noGrp="1" noChangeArrowheads="1"/>
          </p:cNvSpPr>
          <p:nvPr>
            <p:ph type="body" idx="1"/>
          </p:nvPr>
        </p:nvSpPr>
        <p:spPr>
          <a:xfrm>
            <a:off x="686456" y="4344105"/>
            <a:ext cx="5485089" cy="4113984"/>
          </a:xfrm>
        </p:spPr>
        <p:txBody>
          <a:bodyPr/>
          <a:lstStyle/>
          <a:p>
            <a:endParaRPr lang="en-US" altLang="zh-CN">
              <a:cs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C2ACFE4F-C23B-9646-9009-A7C05901F327}" type="slidenum">
              <a:rPr lang="zh-CN" altLang="en-US"/>
              <a:pPr/>
              <a:t>5</a:t>
            </a:fld>
            <a:endParaRPr lang="en-US" altLang="zh-CN"/>
          </a:p>
        </p:txBody>
      </p:sp>
      <p:sp>
        <p:nvSpPr>
          <p:cNvPr id="979970" name="Rectangle 2"/>
          <p:cNvSpPr>
            <a:spLocks noGrp="1" noRot="1" noChangeAspect="1" noChangeArrowheads="1" noTextEdit="1"/>
          </p:cNvSpPr>
          <p:nvPr>
            <p:ph type="sldImg"/>
          </p:nvPr>
        </p:nvSpPr>
        <p:spPr>
          <a:xfrm>
            <a:off x="384175" y="685800"/>
            <a:ext cx="6091238" cy="3427413"/>
          </a:xfrm>
        </p:spPr>
      </p:sp>
      <p:sp>
        <p:nvSpPr>
          <p:cNvPr id="979971" name="Rectangle 3"/>
          <p:cNvSpPr>
            <a:spLocks noGrp="1" noChangeArrowheads="1"/>
          </p:cNvSpPr>
          <p:nvPr>
            <p:ph type="body" idx="1"/>
          </p:nvPr>
        </p:nvSpPr>
        <p:spPr>
          <a:xfrm>
            <a:off x="686456" y="4344105"/>
            <a:ext cx="5485089" cy="4113984"/>
          </a:xfrm>
        </p:spPr>
        <p:txBody>
          <a:bodyPr/>
          <a:lstStyle/>
          <a:p>
            <a:endParaRPr lang="en-US" altLang="zh-CN">
              <a:cs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4051A96C-32B6-2547-83DC-888AD762F712}" type="slidenum">
              <a:rPr lang="zh-CN" altLang="en-US"/>
              <a:pPr/>
              <a:t>6</a:t>
            </a:fld>
            <a:endParaRPr lang="en-US" altLang="zh-CN"/>
          </a:p>
        </p:txBody>
      </p:sp>
      <p:sp>
        <p:nvSpPr>
          <p:cNvPr id="966658" name="Rectangle 2"/>
          <p:cNvSpPr>
            <a:spLocks noGrp="1" noRot="1" noChangeAspect="1" noChangeArrowheads="1" noTextEdit="1"/>
          </p:cNvSpPr>
          <p:nvPr>
            <p:ph type="sldImg"/>
          </p:nvPr>
        </p:nvSpPr>
        <p:spPr>
          <a:xfrm>
            <a:off x="384175" y="685800"/>
            <a:ext cx="6091238" cy="3427413"/>
          </a:xfrm>
        </p:spPr>
      </p:sp>
      <p:sp>
        <p:nvSpPr>
          <p:cNvPr id="966659" name="Rectangle 3"/>
          <p:cNvSpPr>
            <a:spLocks noGrp="1" noChangeArrowheads="1"/>
          </p:cNvSpPr>
          <p:nvPr>
            <p:ph type="body" idx="1"/>
          </p:nvPr>
        </p:nvSpPr>
        <p:spPr>
          <a:xfrm>
            <a:off x="686456" y="4344105"/>
            <a:ext cx="5485089" cy="4113984"/>
          </a:xfrm>
        </p:spPr>
        <p:txBody>
          <a:bodyPr/>
          <a:lstStyle/>
          <a:p>
            <a:r>
              <a:rPr lang="en-US" altLang="zh-CN" dirty="0">
                <a:cs typeface="宋体" panose="02010600030101010101" pitchFamily="2" charset="-122"/>
              </a:rPr>
              <a:t>unload</a:t>
            </a:r>
            <a:r>
              <a:rPr lang="zh-CN" altLang="en-US" dirty="0">
                <a:cs typeface="宋体" panose="02010600030101010101" pitchFamily="2" charset="-122"/>
              </a:rPr>
              <a:t>由于使用</a:t>
            </a:r>
            <a:r>
              <a:rPr lang="en-US" altLang="zh-CN" dirty="0">
                <a:cs typeface="宋体" panose="02010600030101010101" pitchFamily="2" charset="-122"/>
              </a:rPr>
              <a:t>select</a:t>
            </a:r>
            <a:r>
              <a:rPr lang="zh-CN" altLang="en-US" dirty="0">
                <a:cs typeface="宋体" panose="02010600030101010101" pitchFamily="2" charset="-122"/>
              </a:rPr>
              <a:t>语句作为检索工具，从而决定了</a:t>
            </a:r>
            <a:r>
              <a:rPr lang="en-US" altLang="zh-CN" dirty="0">
                <a:cs typeface="宋体" panose="02010600030101010101" pitchFamily="2" charset="-122"/>
              </a:rPr>
              <a:t>unload</a:t>
            </a:r>
            <a:r>
              <a:rPr lang="zh-CN" altLang="en-US" dirty="0">
                <a:cs typeface="宋体" panose="02010600030101010101" pitchFamily="2" charset="-122"/>
              </a:rPr>
              <a:t>工具的灵活、方便。通过指定字段列表、查询条件等，可完成下列操作：</a:t>
            </a:r>
          </a:p>
          <a:p>
            <a:r>
              <a:rPr lang="en-US" altLang="zh-CN" dirty="0">
                <a:cs typeface="宋体" panose="02010600030101010101" pitchFamily="2" charset="-122"/>
              </a:rPr>
              <a:t>-	</a:t>
            </a:r>
            <a:r>
              <a:rPr lang="zh-CN" altLang="en-US" dirty="0">
                <a:cs typeface="宋体" panose="02010600030101010101" pitchFamily="2" charset="-122"/>
              </a:rPr>
              <a:t>卸载所有列或特定列 </a:t>
            </a:r>
          </a:p>
          <a:p>
            <a:r>
              <a:rPr lang="en-US" altLang="zh-CN" dirty="0">
                <a:cs typeface="宋体" panose="02010600030101010101" pitchFamily="2" charset="-122"/>
              </a:rPr>
              <a:t>-	</a:t>
            </a:r>
            <a:r>
              <a:rPr lang="zh-CN" altLang="en-US" dirty="0">
                <a:cs typeface="宋体" panose="02010600030101010101" pitchFamily="2" charset="-122"/>
              </a:rPr>
              <a:t>卸载所有行或特定行 </a:t>
            </a:r>
          </a:p>
          <a:p>
            <a:r>
              <a:rPr lang="en-US" altLang="zh-CN" dirty="0">
                <a:cs typeface="宋体" panose="02010600030101010101" pitchFamily="2" charset="-122"/>
              </a:rPr>
              <a:t>-	</a:t>
            </a:r>
            <a:r>
              <a:rPr lang="zh-CN" altLang="en-US" dirty="0">
                <a:cs typeface="宋体" panose="02010600030101010101" pitchFamily="2" charset="-122"/>
              </a:rPr>
              <a:t>卸载多表连接字段及记录 </a:t>
            </a:r>
          </a:p>
          <a:p>
            <a:r>
              <a:rPr lang="en-US" altLang="zh-CN" dirty="0">
                <a:cs typeface="宋体" panose="02010600030101010101" pitchFamily="2" charset="-122"/>
              </a:rPr>
              <a:t>-	</a:t>
            </a:r>
            <a:r>
              <a:rPr lang="zh-CN" altLang="en-US" dirty="0">
                <a:cs typeface="宋体" panose="02010600030101010101" pitchFamily="2" charset="-122"/>
              </a:rPr>
              <a:t>对取得的数据进行计算 </a:t>
            </a:r>
          </a:p>
          <a:p>
            <a:r>
              <a:rPr lang="en-US" altLang="zh-CN" dirty="0">
                <a:cs typeface="宋体" panose="02010600030101010101" pitchFamily="2" charset="-122"/>
              </a:rPr>
              <a:t>-	</a:t>
            </a:r>
            <a:r>
              <a:rPr lang="zh-CN" altLang="en-US" dirty="0">
                <a:cs typeface="宋体" panose="02010600030101010101" pitchFamily="2" charset="-122"/>
              </a:rPr>
              <a:t>对取得的数据进行排序</a:t>
            </a:r>
          </a:p>
          <a:p>
            <a:r>
              <a:rPr lang="en-US" altLang="zh-CN" dirty="0">
                <a:cs typeface="宋体" panose="02010600030101010101" pitchFamily="2" charset="-122"/>
              </a:rPr>
              <a:t>-----------------------------------------------------</a:t>
            </a:r>
          </a:p>
          <a:p>
            <a:endParaRPr lang="en-US" altLang="zh-CN" dirty="0">
              <a:cs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FEAAFA8A-D4A0-A149-988F-D83DDCE00426}" type="slidenum">
              <a:rPr lang="zh-CN" altLang="en-US"/>
              <a:pPr/>
              <a:t>7</a:t>
            </a:fld>
            <a:endParaRPr lang="en-US" altLang="zh-CN"/>
          </a:p>
        </p:txBody>
      </p:sp>
      <p:sp>
        <p:nvSpPr>
          <p:cNvPr id="977922" name="Rectangle 2"/>
          <p:cNvSpPr>
            <a:spLocks noGrp="1" noRot="1" noChangeAspect="1" noChangeArrowheads="1" noTextEdit="1"/>
          </p:cNvSpPr>
          <p:nvPr>
            <p:ph type="sldImg"/>
          </p:nvPr>
        </p:nvSpPr>
        <p:spPr>
          <a:xfrm>
            <a:off x="384175" y="685800"/>
            <a:ext cx="6091238" cy="3427413"/>
          </a:xfrm>
        </p:spPr>
      </p:sp>
      <p:sp>
        <p:nvSpPr>
          <p:cNvPr id="977923" name="Rectangle 3"/>
          <p:cNvSpPr>
            <a:spLocks noGrp="1" noChangeArrowheads="1"/>
          </p:cNvSpPr>
          <p:nvPr>
            <p:ph type="body" idx="1"/>
          </p:nvPr>
        </p:nvSpPr>
        <p:spPr>
          <a:xfrm>
            <a:off x="686456" y="4344105"/>
            <a:ext cx="5485089" cy="4113984"/>
          </a:xfrm>
        </p:spPr>
        <p:txBody>
          <a:bodyPr/>
          <a:lstStyle/>
          <a:p>
            <a:endParaRPr lang="en-US" altLang="zh-CN">
              <a:cs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5869CEAE-6A40-7246-8BAF-461EEC98F38F}" type="slidenum">
              <a:rPr lang="zh-CN" altLang="en-US"/>
              <a:pPr/>
              <a:t>8</a:t>
            </a:fld>
            <a:endParaRPr lang="en-US" altLang="zh-CN"/>
          </a:p>
        </p:txBody>
      </p:sp>
      <p:sp>
        <p:nvSpPr>
          <p:cNvPr id="982018" name="Rectangle 2"/>
          <p:cNvSpPr>
            <a:spLocks noGrp="1" noRot="1" noChangeAspect="1" noChangeArrowheads="1" noTextEdit="1"/>
          </p:cNvSpPr>
          <p:nvPr>
            <p:ph type="sldImg"/>
          </p:nvPr>
        </p:nvSpPr>
        <p:spPr>
          <a:xfrm>
            <a:off x="384175" y="685800"/>
            <a:ext cx="6091238" cy="3427413"/>
          </a:xfrm>
        </p:spPr>
      </p:sp>
      <p:sp>
        <p:nvSpPr>
          <p:cNvPr id="982019" name="Rectangle 3"/>
          <p:cNvSpPr>
            <a:spLocks noGrp="1" noChangeArrowheads="1"/>
          </p:cNvSpPr>
          <p:nvPr>
            <p:ph type="body" idx="1"/>
          </p:nvPr>
        </p:nvSpPr>
        <p:spPr>
          <a:xfrm>
            <a:off x="686456" y="4344105"/>
            <a:ext cx="5485089" cy="4113984"/>
          </a:xfrm>
        </p:spPr>
        <p:txBody>
          <a:bodyPr/>
          <a:lstStyle/>
          <a:p>
            <a:r>
              <a:rPr lang="en-US" altLang="zh-CN">
                <a:cs typeface="宋体" panose="02010600030101010101" pitchFamily="2" charset="-122"/>
              </a:rPr>
              <a:t>Unload </a:t>
            </a:r>
            <a:r>
              <a:rPr lang="zh-CN" altLang="en-US">
                <a:cs typeface="宋体" panose="02010600030101010101" pitchFamily="2" charset="-122"/>
              </a:rPr>
              <a:t>的锁机制与</a:t>
            </a:r>
            <a:r>
              <a:rPr lang="en-US" altLang="zh-CN">
                <a:cs typeface="宋体" panose="02010600030101010101" pitchFamily="2" charset="-122"/>
              </a:rPr>
              <a:t>SELECT</a:t>
            </a:r>
            <a:r>
              <a:rPr lang="zh-CN" altLang="en-US">
                <a:cs typeface="宋体" panose="02010600030101010101" pitchFamily="2" charset="-122"/>
              </a:rPr>
              <a:t>一致</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封面">
    <p:spTree>
      <p:nvGrpSpPr>
        <p:cNvPr id="1" name=""/>
        <p:cNvGrpSpPr/>
        <p:nvPr/>
      </p:nvGrpSpPr>
      <p:grpSpPr>
        <a:xfrm>
          <a:off x="0" y="0"/>
          <a:ext cx="0" cy="0"/>
          <a:chOff x="0" y="0"/>
          <a:chExt cx="0" cy="0"/>
        </a:xfrm>
      </p:grpSpPr>
      <p:sp>
        <p:nvSpPr>
          <p:cNvPr id="3" name="矩形 7"/>
          <p:cNvSpPr/>
          <p:nvPr userDrawn="1"/>
        </p:nvSpPr>
        <p:spPr>
          <a:xfrm>
            <a:off x="0" y="6554788"/>
            <a:ext cx="12192000" cy="303212"/>
          </a:xfrm>
          <a:prstGeom prst="rect">
            <a:avLst/>
          </a:prstGeom>
          <a:gradFill>
            <a:gsLst>
              <a:gs pos="0">
                <a:srgbClr val="404040"/>
              </a:gs>
              <a:gs pos="94000">
                <a:srgbClr val="0D0D0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任意多边形 8"/>
          <p:cNvSpPr/>
          <p:nvPr userDrawn="1"/>
        </p:nvSpPr>
        <p:spPr>
          <a:xfrm>
            <a:off x="0" y="6465888"/>
            <a:ext cx="2305050" cy="392112"/>
          </a:xfrm>
          <a:custGeom>
            <a:avLst/>
            <a:gdLst>
              <a:gd name="connsiteX0" fmla="*/ 0 w 2305316"/>
              <a:gd name="connsiteY0" fmla="*/ 0 h 392806"/>
              <a:gd name="connsiteX1" fmla="*/ 2305316 w 2305316"/>
              <a:gd name="connsiteY1" fmla="*/ 0 h 392806"/>
              <a:gd name="connsiteX2" fmla="*/ 2163649 w 2305316"/>
              <a:gd name="connsiteY2" fmla="*/ 392806 h 392806"/>
              <a:gd name="connsiteX3" fmla="*/ 0 w 2305316"/>
              <a:gd name="connsiteY3" fmla="*/ 392806 h 392806"/>
            </a:gdLst>
            <a:ahLst/>
            <a:cxnLst>
              <a:cxn ang="0">
                <a:pos x="connsiteX0" y="connsiteY0"/>
              </a:cxn>
              <a:cxn ang="0">
                <a:pos x="connsiteX1" y="connsiteY1"/>
              </a:cxn>
              <a:cxn ang="0">
                <a:pos x="connsiteX2" y="connsiteY2"/>
              </a:cxn>
              <a:cxn ang="0">
                <a:pos x="connsiteX3" y="connsiteY3"/>
              </a:cxn>
            </a:cxnLst>
            <a:rect l="l" t="t" r="r" b="b"/>
            <a:pathLst>
              <a:path w="2305316" h="392806">
                <a:moveTo>
                  <a:pt x="0" y="0"/>
                </a:moveTo>
                <a:lnTo>
                  <a:pt x="2305316" y="0"/>
                </a:lnTo>
                <a:lnTo>
                  <a:pt x="2163649" y="392806"/>
                </a:lnTo>
                <a:lnTo>
                  <a:pt x="0" y="392806"/>
                </a:lnTo>
                <a:close/>
              </a:path>
            </a:pathLst>
          </a:custGeom>
          <a:gradFill flip="none" rotWithShape="1">
            <a:gsLst>
              <a:gs pos="0">
                <a:srgbClr val="F5715B"/>
              </a:gs>
              <a:gs pos="71000">
                <a:srgbClr val="B82E2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日期占位符 3"/>
          <p:cNvSpPr>
            <a:spLocks noGrp="1"/>
          </p:cNvSpPr>
          <p:nvPr>
            <p:ph type="dt" sz="half" idx="10"/>
          </p:nvPr>
        </p:nvSpPr>
        <p:spPr>
          <a:xfrm>
            <a:off x="838200" y="6356350"/>
            <a:ext cx="2743200" cy="365125"/>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6" name="页脚占位符 4"/>
          <p:cNvSpPr>
            <a:spLocks noGrp="1"/>
          </p:cNvSpPr>
          <p:nvPr>
            <p:ph type="ftr" sz="quarter" idx="11"/>
          </p:nvPr>
        </p:nvSpPr>
        <p:spPr>
          <a:xfrm>
            <a:off x="4038600" y="6356350"/>
            <a:ext cx="4114800" cy="365125"/>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7" name="灯片编号占位符 5"/>
          <p:cNvSpPr>
            <a:spLocks noGrp="1"/>
          </p:cNvSpPr>
          <p:nvPr>
            <p:ph type="sldNum" sz="quarter" idx="12"/>
          </p:nvPr>
        </p:nvSpPr>
        <p:spPr>
          <a:xfrm>
            <a:off x="8610600" y="6356350"/>
            <a:ext cx="2743200" cy="365125"/>
          </a:xfrm>
          <a:prstGeom prst="rect">
            <a:avLst/>
          </a:prstGeom>
        </p:spPr>
        <p:txBody>
          <a:bodyPr/>
          <a:lstStyle>
            <a:lvl1pPr fontAlgn="auto">
              <a:spcBef>
                <a:spcPts val="0"/>
              </a:spcBef>
              <a:spcAft>
                <a:spcPts val="0"/>
              </a:spcAft>
              <a:defRPr>
                <a:latin typeface="+mn-lt"/>
                <a:ea typeface="+mn-ea"/>
              </a:defRPr>
            </a:lvl1pPr>
          </a:lstStyle>
          <a:p>
            <a:pPr>
              <a:defRPr/>
            </a:pPr>
            <a:fld id="{1787C887-E0EA-48E6-9009-742CC8F3D7AC}" type="slidenum">
              <a:rPr lang="zh-CN" altLang="en-US"/>
              <a:pPr>
                <a:defRPr/>
              </a:pPr>
              <a:t>‹#›</a:t>
            </a:fld>
            <a:endParaRPr lang="zh-CN" altLang="en-US"/>
          </a:p>
        </p:txBody>
      </p:sp>
      <p:pic>
        <p:nvPicPr>
          <p:cNvPr id="8" name="图片 7" descr="01-封面.jpg"/>
          <p:cNvPicPr>
            <a:picLocks noChangeAspect="1"/>
          </p:cNvPicPr>
          <p:nvPr userDrawn="1"/>
        </p:nvPicPr>
        <p:blipFill>
          <a:blip r:embed="rId2" cstate="print"/>
          <a:stretch>
            <a:fillRect/>
          </a:stretch>
        </p:blipFill>
        <p:spPr>
          <a:xfrm>
            <a:off x="0" y="2"/>
            <a:ext cx="12192000" cy="6857998"/>
          </a:xfrm>
          <a:prstGeom prst="rect">
            <a:avLst/>
          </a:prstGeom>
        </p:spPr>
      </p:pic>
      <p:sp>
        <p:nvSpPr>
          <p:cNvPr id="10" name="副标题 10"/>
          <p:cNvSpPr txBox="1"/>
          <p:nvPr userDrawn="1"/>
        </p:nvSpPr>
        <p:spPr bwMode="auto">
          <a:xfrm>
            <a:off x="9240716" y="6017112"/>
            <a:ext cx="2632716" cy="242955"/>
          </a:xfrm>
          <a:prstGeom prst="rect">
            <a:avLst/>
          </a:prstGeom>
          <a:noFill/>
          <a:ln w="9525">
            <a:noFill/>
            <a:miter lim="800000"/>
          </a:ln>
        </p:spPr>
        <p:txBody>
          <a:bodyPr lIns="0" tIns="0" rIns="0" bIns="0"/>
          <a:lstStyle/>
          <a:p>
            <a:pPr algn="r" eaLnBrk="0" hangingPunct="0">
              <a:buClr>
                <a:schemeClr val="accent1"/>
              </a:buClr>
              <a:buFontTx/>
              <a:buNone/>
              <a:defRPr/>
            </a:pPr>
            <a:r>
              <a:rPr lang="zh-CN" altLang="en-US" sz="1380" kern="0" spc="100" dirty="0">
                <a:latin typeface="微软雅黑" panose="020B0503020204020204" pitchFamily="34" charset="-122"/>
                <a:ea typeface="微软雅黑" panose="020B0503020204020204" pitchFamily="34" charset="-122"/>
              </a:rPr>
              <a:t>南大通用数据技术股份有限公司</a:t>
            </a:r>
          </a:p>
        </p:txBody>
      </p:sp>
      <p:sp>
        <p:nvSpPr>
          <p:cNvPr id="11" name="TextBox 9"/>
          <p:cNvSpPr>
            <a:spLocks noChangeArrowheads="1"/>
          </p:cNvSpPr>
          <p:nvPr userDrawn="1"/>
        </p:nvSpPr>
        <p:spPr bwMode="auto">
          <a:xfrm>
            <a:off x="9817548" y="6424733"/>
            <a:ext cx="2148350" cy="276999"/>
          </a:xfrm>
          <a:prstGeom prst="rect">
            <a:avLst/>
          </a:prstGeom>
          <a:noFill/>
          <a:ln w="9525">
            <a:noFill/>
            <a:miter lim="800000"/>
          </a:ln>
        </p:spPr>
        <p:txBody>
          <a:bodyPr wrap="square">
            <a:spAutoFit/>
          </a:bodyPr>
          <a:lstStyle/>
          <a:p>
            <a:pPr algn="r">
              <a:buFontTx/>
              <a:buNone/>
            </a:pPr>
            <a:r>
              <a:rPr lang="zh-CN" altLang="zh-CN" sz="1200" spc="100" dirty="0">
                <a:solidFill>
                  <a:srgbClr val="898989"/>
                </a:solidFill>
                <a:latin typeface="微软雅黑" panose="020B0503020204020204" pitchFamily="34" charset="-122"/>
                <a:ea typeface="微软雅黑" panose="020B0503020204020204" pitchFamily="34" charset="-122"/>
                <a:sym typeface="Verdana" panose="020B0604030504040204" pitchFamily="34" charset="0"/>
              </a:rPr>
              <a:t>版权所有© GBASE 201</a:t>
            </a:r>
            <a:r>
              <a:rPr lang="en-US" altLang="zh-CN" sz="1200" spc="100" dirty="0">
                <a:solidFill>
                  <a:srgbClr val="898989"/>
                </a:solidFill>
                <a:latin typeface="微软雅黑" panose="020B0503020204020204" pitchFamily="34" charset="-122"/>
                <a:ea typeface="微软雅黑" panose="020B0503020204020204" pitchFamily="34" charset="-122"/>
                <a:sym typeface="Verdana" panose="020B0604030504040204" pitchFamily="34" charset="0"/>
              </a:rPr>
              <a:t>7</a:t>
            </a:r>
            <a:endParaRPr lang="zh-CN" altLang="zh-CN" sz="1200" spc="100" dirty="0">
              <a:solidFill>
                <a:srgbClr val="000000"/>
              </a:solidFill>
              <a:latin typeface="微软雅黑" panose="020B0503020204020204" pitchFamily="34" charset="-122"/>
              <a:ea typeface="微软雅黑" panose="020B0503020204020204" pitchFamily="34" charset="-122"/>
              <a:sym typeface="Verdana" panose="020B0604030504040204" pitchFamily="34" charset="0"/>
            </a:endParaRPr>
          </a:p>
        </p:txBody>
      </p:sp>
      <p:sp>
        <p:nvSpPr>
          <p:cNvPr id="12" name="文本框 1"/>
          <p:cNvSpPr txBox="1">
            <a:spLocks noChangeArrowheads="1"/>
          </p:cNvSpPr>
          <p:nvPr userDrawn="1"/>
        </p:nvSpPr>
        <p:spPr bwMode="auto">
          <a:xfrm>
            <a:off x="227398" y="2690706"/>
            <a:ext cx="3288080" cy="323165"/>
          </a:xfrm>
          <a:prstGeom prst="rect">
            <a:avLst/>
          </a:prstGeom>
          <a:noFill/>
          <a:ln w="9525">
            <a:noFill/>
            <a:miter lim="800000"/>
          </a:ln>
        </p:spPr>
        <p:txBody>
          <a:bodyPr wrap="none">
            <a:spAutoFit/>
          </a:bodyPr>
          <a:lstStyle/>
          <a:p>
            <a:r>
              <a:rPr lang="zh-CN" altLang="en-US" sz="1500" b="1" spc="650" baseline="0" dirty="0">
                <a:solidFill>
                  <a:srgbClr val="494545"/>
                </a:solidFill>
                <a:latin typeface="微软雅黑" panose="020B0503020204020204" pitchFamily="34" charset="-122"/>
                <a:ea typeface="微软雅黑" panose="020B0503020204020204" pitchFamily="34" charset="-122"/>
              </a:rPr>
              <a:t>让世界用上中国的数据库</a:t>
            </a:r>
          </a:p>
        </p:txBody>
      </p:sp>
      <p:sp>
        <p:nvSpPr>
          <p:cNvPr id="19" name="标题 1"/>
          <p:cNvSpPr>
            <a:spLocks noGrp="1"/>
          </p:cNvSpPr>
          <p:nvPr>
            <p:ph type="title" hasCustomPrompt="1"/>
          </p:nvPr>
        </p:nvSpPr>
        <p:spPr>
          <a:xfrm>
            <a:off x="5506720" y="2395515"/>
            <a:ext cx="6461760" cy="569447"/>
          </a:xfrm>
          <a:prstGeom prst="rect">
            <a:avLst/>
          </a:prstGeom>
          <a:noFill/>
          <a:ln>
            <a:noFill/>
          </a:ln>
        </p:spPr>
        <p:txBody>
          <a:bodyPr/>
          <a:lstStyle>
            <a:lvl1pPr algn="ctr">
              <a:lnSpc>
                <a:spcPct val="100000"/>
              </a:lnSpc>
              <a:defRPr sz="3200" b="1" spc="100" baseline="0">
                <a:solidFill>
                  <a:srgbClr val="494545"/>
                </a:solidFill>
                <a:latin typeface="微软雅黑" panose="020B0503020204020204" pitchFamily="34" charset="-122"/>
                <a:ea typeface="微软雅黑" panose="020B0503020204020204" pitchFamily="34" charset="-122"/>
              </a:defRPr>
            </a:lvl1pPr>
          </a:lstStyle>
          <a:p>
            <a:r>
              <a:rPr lang="zh-CN" altLang="en-US" dirty="0"/>
              <a:t>南大通用数据技术股份有限公司</a:t>
            </a:r>
          </a:p>
        </p:txBody>
      </p:sp>
      <p:sp>
        <p:nvSpPr>
          <p:cNvPr id="13" name="副标题 10"/>
          <p:cNvSpPr txBox="1"/>
          <p:nvPr userDrawn="1"/>
        </p:nvSpPr>
        <p:spPr bwMode="auto">
          <a:xfrm>
            <a:off x="8361486" y="6246160"/>
            <a:ext cx="3511948" cy="304056"/>
          </a:xfrm>
          <a:prstGeom prst="rect">
            <a:avLst/>
          </a:prstGeom>
          <a:noFill/>
          <a:ln w="9525">
            <a:noFill/>
            <a:miter lim="800000"/>
          </a:ln>
        </p:spPr>
        <p:txBody>
          <a:bodyPr lIns="0" tIns="0" rIns="0" bIns="0"/>
          <a:lstStyle/>
          <a:p>
            <a:pPr algn="r" eaLnBrk="0" hangingPunct="0">
              <a:buClr>
                <a:schemeClr val="accent1"/>
              </a:buClr>
              <a:buFontTx/>
              <a:buNone/>
              <a:defRPr/>
            </a:pPr>
            <a:r>
              <a:rPr lang="en-US" altLang="zh-CN" sz="1300" kern="0" spc="0" baseline="0" dirty="0">
                <a:latin typeface="微软雅黑" panose="020B0503020204020204" pitchFamily="34" charset="-122"/>
                <a:ea typeface="微软雅黑" panose="020B0503020204020204" pitchFamily="34" charset="-122"/>
              </a:rPr>
              <a:t>General Data Technology </a:t>
            </a:r>
            <a:r>
              <a:rPr lang="en-US" altLang="zh-CN" sz="1300" kern="0" spc="0" baseline="0" dirty="0" err="1">
                <a:latin typeface="微软雅黑" panose="020B0503020204020204" pitchFamily="34" charset="-122"/>
                <a:ea typeface="微软雅黑" panose="020B0503020204020204" pitchFamily="34" charset="-122"/>
              </a:rPr>
              <a:t>Co.,Ltd</a:t>
            </a:r>
            <a:endParaRPr lang="zh-CN" altLang="en-US" sz="1300" kern="0" spc="0" baseline="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Title&amp;空白页">
    <p:spTree>
      <p:nvGrpSpPr>
        <p:cNvPr id="1" name=""/>
        <p:cNvGrpSpPr/>
        <p:nvPr/>
      </p:nvGrpSpPr>
      <p:grpSpPr>
        <a:xfrm>
          <a:off x="0" y="0"/>
          <a:ext cx="0" cy="0"/>
          <a:chOff x="0" y="0"/>
          <a:chExt cx="0" cy="0"/>
        </a:xfrm>
      </p:grpSpPr>
      <p:pic>
        <p:nvPicPr>
          <p:cNvPr id="2" name="图片 1" descr="带Rlogo.png"/>
          <p:cNvPicPr>
            <a:picLocks noChangeAspect="1"/>
          </p:cNvPicPr>
          <p:nvPr userDrawn="1"/>
        </p:nvPicPr>
        <p:blipFill>
          <a:blip r:embed="rId2" cstate="print"/>
          <a:stretch>
            <a:fillRect/>
          </a:stretch>
        </p:blipFill>
        <p:spPr>
          <a:xfrm>
            <a:off x="221943" y="6504180"/>
            <a:ext cx="1695635" cy="302606"/>
          </a:xfrm>
          <a:prstGeom prst="rect">
            <a:avLst/>
          </a:prstGeom>
        </p:spPr>
      </p:pic>
      <p:sp>
        <p:nvSpPr>
          <p:cNvPr id="3" name="TextBox 2"/>
          <p:cNvSpPr txBox="1"/>
          <p:nvPr userDrawn="1"/>
        </p:nvSpPr>
        <p:spPr>
          <a:xfrm>
            <a:off x="8525573" y="6585145"/>
            <a:ext cx="3645754" cy="246221"/>
          </a:xfrm>
          <a:prstGeom prst="rect">
            <a:avLst/>
          </a:prstGeom>
          <a:noFill/>
        </p:spPr>
        <p:txBody>
          <a:bodyPr wrap="square" rtlCol="0">
            <a:spAutoFit/>
          </a:bodyPr>
          <a:lstStyle/>
          <a:p>
            <a:r>
              <a:rPr lang="en-US" altLang="zh-CN" sz="1000" spc="100" dirty="0">
                <a:solidFill>
                  <a:schemeClr val="bg1">
                    <a:lumMod val="65000"/>
                  </a:schemeClr>
                </a:solidFill>
                <a:latin typeface="微软雅黑" panose="020B0503020204020204" pitchFamily="34" charset="-122"/>
                <a:ea typeface="微软雅黑" panose="020B0503020204020204" pitchFamily="34" charset="-122"/>
              </a:rPr>
              <a:t>400-013-9696 / www.gbase.cn / info@gbase.cn</a:t>
            </a:r>
            <a:endParaRPr lang="zh-CN" altLang="en-US" sz="1000" spc="100"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0" y="1019175"/>
            <a:ext cx="12192000" cy="0"/>
          </a:xfrm>
          <a:prstGeom prst="line">
            <a:avLst/>
          </a:prstGeom>
          <a:ln>
            <a:solidFill>
              <a:srgbClr val="B82E24"/>
            </a:solidFill>
            <a:prstDash val="solid"/>
          </a:ln>
        </p:spPr>
        <p:style>
          <a:lnRef idx="1">
            <a:schemeClr val="accent1"/>
          </a:lnRef>
          <a:fillRef idx="0">
            <a:schemeClr val="accent1"/>
          </a:fillRef>
          <a:effectRef idx="0">
            <a:schemeClr val="accent1"/>
          </a:effectRef>
          <a:fontRef idx="minor">
            <a:schemeClr val="tx1"/>
          </a:fontRef>
        </p:style>
      </p:cxnSp>
      <p:sp>
        <p:nvSpPr>
          <p:cNvPr id="53" name="标题 1"/>
          <p:cNvSpPr>
            <a:spLocks noGrp="1"/>
          </p:cNvSpPr>
          <p:nvPr>
            <p:ph type="title" hasCustomPrompt="1"/>
          </p:nvPr>
        </p:nvSpPr>
        <p:spPr>
          <a:xfrm>
            <a:off x="275491" y="538406"/>
            <a:ext cx="11207263" cy="481500"/>
          </a:xfrm>
          <a:prstGeom prst="rect">
            <a:avLst/>
          </a:prstGeom>
        </p:spPr>
        <p:txBody>
          <a:bodyPr/>
          <a:lstStyle>
            <a:lvl1pPr>
              <a:defRPr sz="3000" b="1" spc="100" baseline="0">
                <a:latin typeface="微软雅黑" panose="020B0503020204020204" pitchFamily="34" charset="-122"/>
                <a:ea typeface="微软雅黑" panose="020B0503020204020204" pitchFamily="34" charset="-122"/>
              </a:defRPr>
            </a:lvl1pPr>
          </a:lstStyle>
          <a:p>
            <a:r>
              <a:rPr lang="zh-CN" altLang="en-US" dirty="0"/>
              <a:t>标题文字</a:t>
            </a:r>
          </a:p>
        </p:txBody>
      </p:sp>
      <p:sp>
        <p:nvSpPr>
          <p:cNvPr id="4" name="TextBox 3"/>
          <p:cNvSpPr txBox="1"/>
          <p:nvPr userDrawn="1"/>
        </p:nvSpPr>
        <p:spPr bwMode="auto">
          <a:xfrm>
            <a:off x="2681155" y="6533909"/>
            <a:ext cx="494045" cy="338554"/>
          </a:xfrm>
          <a:prstGeom prst="rect">
            <a:avLst/>
          </a:prstGeom>
          <a:noFill/>
          <a:ln w="9525">
            <a:noFill/>
            <a:miter lim="800000"/>
          </a:ln>
        </p:spPr>
        <p:txBody>
          <a:bodyPr wrap="none" rtlCol="0" anchor="b">
            <a:spAutoFit/>
          </a:bodyPr>
          <a:lstStyle/>
          <a:p>
            <a:pPr algn="ctr">
              <a:spcBef>
                <a:spcPct val="20000"/>
              </a:spcBef>
              <a:buClr>
                <a:schemeClr val="hlink"/>
              </a:buClr>
              <a:buFont typeface="Wingdings" panose="05000000000000000000" pitchFamily="2" charset="2"/>
              <a:buNone/>
            </a:pPr>
            <a:fld id="{E06F47B1-A2F8-40A5-AD5F-9DCD4D886805}" type="slidenum">
              <a:rPr lang="zh-CN" altLang="en-US" sz="1600" b="0" kern="0" smtClean="0">
                <a:solidFill>
                  <a:schemeClr val="bg1"/>
                </a:solidFill>
                <a:latin typeface="Arial" panose="020B0604020202020204" pitchFamily="34" charset="0"/>
                <a:ea typeface="微软雅黑" panose="020B0503020204020204" pitchFamily="34" charset="-122"/>
                <a:cs typeface="Arial" panose="020B0604020202020204" pitchFamily="34" charset="0"/>
              </a:rPr>
              <a:pPr algn="ctr">
                <a:spcBef>
                  <a:spcPct val="20000"/>
                </a:spcBef>
                <a:buClr>
                  <a:schemeClr val="hlink"/>
                </a:buClr>
                <a:buFont typeface="Wingdings" panose="05000000000000000000" pitchFamily="2" charset="2"/>
                <a:buNone/>
              </a:pPr>
              <a:t>‹#›</a:t>
            </a:fld>
            <a:r>
              <a:rPr lang="zh-CN" altLang="en-US" sz="1600" b="0" kern="0" dirty="0">
                <a:solidFill>
                  <a:schemeClr val="bg1"/>
                </a:solidFill>
                <a:latin typeface="Arial" panose="020B0604020202020204" pitchFamily="34" charset="0"/>
                <a:ea typeface="微软雅黑" panose="020B0503020204020204" pitchFamily="34" charset="-122"/>
                <a:cs typeface="Arial" panose="020B0604020202020204" pitchFamily="34" charset="0"/>
              </a:rPr>
              <a:t> </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3-Title&amp;段落文本内容">
    <p:spTree>
      <p:nvGrpSpPr>
        <p:cNvPr id="1" name=""/>
        <p:cNvGrpSpPr/>
        <p:nvPr/>
      </p:nvGrpSpPr>
      <p:grpSpPr>
        <a:xfrm>
          <a:off x="0" y="0"/>
          <a:ext cx="0" cy="0"/>
          <a:chOff x="0" y="0"/>
          <a:chExt cx="0" cy="0"/>
        </a:xfrm>
      </p:grpSpPr>
      <p:pic>
        <p:nvPicPr>
          <p:cNvPr id="2" name="图片 1" descr="带Rlogo.png"/>
          <p:cNvPicPr>
            <a:picLocks noChangeAspect="1"/>
          </p:cNvPicPr>
          <p:nvPr userDrawn="1"/>
        </p:nvPicPr>
        <p:blipFill>
          <a:blip r:embed="rId2" cstate="print"/>
          <a:stretch>
            <a:fillRect/>
          </a:stretch>
        </p:blipFill>
        <p:spPr>
          <a:xfrm>
            <a:off x="221943" y="6504180"/>
            <a:ext cx="1695635" cy="302606"/>
          </a:xfrm>
          <a:prstGeom prst="rect">
            <a:avLst/>
          </a:prstGeom>
        </p:spPr>
      </p:pic>
      <p:sp>
        <p:nvSpPr>
          <p:cNvPr id="3" name="TextBox 2"/>
          <p:cNvSpPr txBox="1"/>
          <p:nvPr userDrawn="1"/>
        </p:nvSpPr>
        <p:spPr>
          <a:xfrm>
            <a:off x="8525573" y="6585145"/>
            <a:ext cx="3645754" cy="246221"/>
          </a:xfrm>
          <a:prstGeom prst="rect">
            <a:avLst/>
          </a:prstGeom>
          <a:noFill/>
        </p:spPr>
        <p:txBody>
          <a:bodyPr wrap="square" rtlCol="0">
            <a:spAutoFit/>
          </a:bodyPr>
          <a:lstStyle/>
          <a:p>
            <a:r>
              <a:rPr lang="en-US" altLang="zh-CN" sz="1000" spc="100" dirty="0">
                <a:solidFill>
                  <a:schemeClr val="bg1">
                    <a:lumMod val="65000"/>
                  </a:schemeClr>
                </a:solidFill>
                <a:latin typeface="微软雅黑" panose="020B0503020204020204" pitchFamily="34" charset="-122"/>
                <a:ea typeface="微软雅黑" panose="020B0503020204020204" pitchFamily="34" charset="-122"/>
              </a:rPr>
              <a:t>400-013-9696 / www.gbase.cn / info@gbase.cn</a:t>
            </a:r>
            <a:endParaRPr lang="zh-CN" altLang="en-US" sz="1000" spc="100"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0" y="1019175"/>
            <a:ext cx="12192000" cy="0"/>
          </a:xfrm>
          <a:prstGeom prst="line">
            <a:avLst/>
          </a:prstGeom>
          <a:ln>
            <a:solidFill>
              <a:srgbClr val="B82E24"/>
            </a:solidFill>
            <a:prstDash val="solid"/>
          </a:ln>
        </p:spPr>
        <p:style>
          <a:lnRef idx="1">
            <a:schemeClr val="accent1"/>
          </a:lnRef>
          <a:fillRef idx="0">
            <a:schemeClr val="accent1"/>
          </a:fillRef>
          <a:effectRef idx="0">
            <a:schemeClr val="accent1"/>
          </a:effectRef>
          <a:fontRef idx="minor">
            <a:schemeClr val="tx1"/>
          </a:fontRef>
        </p:style>
      </p:cxnSp>
      <p:sp>
        <p:nvSpPr>
          <p:cNvPr id="53" name="标题 1"/>
          <p:cNvSpPr>
            <a:spLocks noGrp="1"/>
          </p:cNvSpPr>
          <p:nvPr>
            <p:ph type="title" hasCustomPrompt="1"/>
          </p:nvPr>
        </p:nvSpPr>
        <p:spPr>
          <a:xfrm>
            <a:off x="275491" y="538406"/>
            <a:ext cx="11207263" cy="481500"/>
          </a:xfrm>
          <a:prstGeom prst="rect">
            <a:avLst/>
          </a:prstGeom>
        </p:spPr>
        <p:txBody>
          <a:bodyPr/>
          <a:lstStyle>
            <a:lvl1pPr>
              <a:defRPr sz="3000" b="1" spc="100" baseline="0">
                <a:latin typeface="微软雅黑" panose="020B0503020204020204" pitchFamily="34" charset="-122"/>
                <a:ea typeface="微软雅黑" panose="020B0503020204020204" pitchFamily="34" charset="-122"/>
              </a:defRPr>
            </a:lvl1pPr>
          </a:lstStyle>
          <a:p>
            <a:r>
              <a:rPr lang="zh-CN" altLang="en-US" dirty="0"/>
              <a:t>标题文字</a:t>
            </a:r>
          </a:p>
        </p:txBody>
      </p:sp>
      <p:sp>
        <p:nvSpPr>
          <p:cNvPr id="12" name="文本占位符 11"/>
          <p:cNvSpPr>
            <a:spLocks noGrp="1"/>
          </p:cNvSpPr>
          <p:nvPr>
            <p:ph type="body" sz="quarter" idx="10" hasCustomPrompt="1"/>
          </p:nvPr>
        </p:nvSpPr>
        <p:spPr>
          <a:xfrm>
            <a:off x="755650" y="1248508"/>
            <a:ext cx="10718800" cy="4888767"/>
          </a:xfrm>
          <a:prstGeom prst="rect">
            <a:avLst/>
          </a:prstGeom>
        </p:spPr>
        <p:txBody>
          <a:bodyPr/>
          <a:lstStyle>
            <a:lvl1pPr>
              <a:lnSpc>
                <a:spcPct val="100000"/>
              </a:lnSpc>
              <a:buFontTx/>
              <a:buBlip>
                <a:blip r:embed="rId3"/>
              </a:buBlip>
              <a:defRPr sz="2400" spc="100" baseline="0">
                <a:solidFill>
                  <a:schemeClr val="bg2">
                    <a:lumMod val="25000"/>
                  </a:schemeClr>
                </a:solidFill>
                <a:latin typeface="微软雅黑" panose="020B0503020204020204" pitchFamily="34" charset="-122"/>
                <a:ea typeface="微软雅黑" panose="020B0503020204020204" pitchFamily="34" charset="-122"/>
              </a:defRPr>
            </a:lvl1pPr>
            <a:lvl2pPr>
              <a:lnSpc>
                <a:spcPct val="100000"/>
              </a:lnSpc>
              <a:defRPr sz="1800" spc="100" baseline="0">
                <a:solidFill>
                  <a:schemeClr val="bg2">
                    <a:lumMod val="25000"/>
                  </a:schemeClr>
                </a:solidFill>
                <a:latin typeface="微软雅黑" panose="020B0503020204020204" pitchFamily="34" charset="-122"/>
                <a:ea typeface="微软雅黑" panose="020B0503020204020204" pitchFamily="34" charset="-122"/>
              </a:defRPr>
            </a:lvl2pPr>
          </a:lstStyle>
          <a:p>
            <a:pPr lvl="0"/>
            <a:r>
              <a:rPr lang="zh-CN" altLang="en-US" dirty="0"/>
              <a:t>第一级</a:t>
            </a:r>
          </a:p>
          <a:p>
            <a:pPr lvl="1"/>
            <a:r>
              <a:rPr lang="zh-CN" altLang="en-US" dirty="0"/>
              <a:t>第二级</a:t>
            </a:r>
          </a:p>
        </p:txBody>
      </p:sp>
      <p:sp>
        <p:nvSpPr>
          <p:cNvPr id="8" name="TextBox 7"/>
          <p:cNvSpPr txBox="1"/>
          <p:nvPr userDrawn="1"/>
        </p:nvSpPr>
        <p:spPr bwMode="auto">
          <a:xfrm>
            <a:off x="2681156" y="6533909"/>
            <a:ext cx="494045" cy="338554"/>
          </a:xfrm>
          <a:prstGeom prst="rect">
            <a:avLst/>
          </a:prstGeom>
          <a:noFill/>
          <a:ln w="9525">
            <a:noFill/>
            <a:miter lim="800000"/>
          </a:ln>
        </p:spPr>
        <p:txBody>
          <a:bodyPr wrap="none" rtlCol="0" anchor="b">
            <a:spAutoFit/>
          </a:bodyPr>
          <a:lstStyle/>
          <a:p>
            <a:pPr algn="ctr">
              <a:spcBef>
                <a:spcPct val="20000"/>
              </a:spcBef>
              <a:buClr>
                <a:schemeClr val="hlink"/>
              </a:buClr>
              <a:buFont typeface="Wingdings" panose="05000000000000000000" pitchFamily="2" charset="2"/>
              <a:buNone/>
            </a:pPr>
            <a:fld id="{E06F47B1-A2F8-40A5-AD5F-9DCD4D886805}" type="slidenum">
              <a:rPr lang="zh-CN" altLang="en-US" sz="1600" b="0" kern="0" smtClean="0">
                <a:solidFill>
                  <a:schemeClr val="bg1"/>
                </a:solidFill>
                <a:latin typeface="Arial" panose="020B0604020202020204" pitchFamily="34" charset="0"/>
                <a:ea typeface="微软雅黑" panose="020B0503020204020204" pitchFamily="34" charset="-122"/>
                <a:cs typeface="Arial" panose="020B0604020202020204" pitchFamily="34" charset="0"/>
              </a:rPr>
              <a:pPr algn="ctr">
                <a:spcBef>
                  <a:spcPct val="20000"/>
                </a:spcBef>
                <a:buClr>
                  <a:schemeClr val="hlink"/>
                </a:buClr>
                <a:buFont typeface="Wingdings" panose="05000000000000000000" pitchFamily="2" charset="2"/>
                <a:buNone/>
              </a:pPr>
              <a:t>‹#›</a:t>
            </a:fld>
            <a:r>
              <a:rPr lang="zh-CN" altLang="en-US" sz="1600" b="0" kern="0" dirty="0">
                <a:solidFill>
                  <a:schemeClr val="bg1"/>
                </a:solidFill>
                <a:latin typeface="Arial" panose="020B0604020202020204" pitchFamily="34" charset="0"/>
                <a:ea typeface="微软雅黑" panose="020B0503020204020204" pitchFamily="34" charset="-122"/>
                <a:cs typeface="Arial" panose="020B0604020202020204" pitchFamily="34" charset="0"/>
              </a:rPr>
              <a:t> </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4-Title&amp;文字图片">
    <p:spTree>
      <p:nvGrpSpPr>
        <p:cNvPr id="1" name=""/>
        <p:cNvGrpSpPr/>
        <p:nvPr/>
      </p:nvGrpSpPr>
      <p:grpSpPr>
        <a:xfrm>
          <a:off x="0" y="0"/>
          <a:ext cx="0" cy="0"/>
          <a:chOff x="0" y="0"/>
          <a:chExt cx="0" cy="0"/>
        </a:xfrm>
      </p:grpSpPr>
      <p:pic>
        <p:nvPicPr>
          <p:cNvPr id="18" name="图片 17" descr="带Rlogo.png"/>
          <p:cNvPicPr>
            <a:picLocks noChangeAspect="1"/>
          </p:cNvPicPr>
          <p:nvPr userDrawn="1"/>
        </p:nvPicPr>
        <p:blipFill>
          <a:blip r:embed="rId2" cstate="print"/>
          <a:stretch>
            <a:fillRect/>
          </a:stretch>
        </p:blipFill>
        <p:spPr>
          <a:xfrm>
            <a:off x="221943" y="6504180"/>
            <a:ext cx="1695635" cy="302606"/>
          </a:xfrm>
          <a:prstGeom prst="rect">
            <a:avLst/>
          </a:prstGeom>
        </p:spPr>
      </p:pic>
      <p:sp>
        <p:nvSpPr>
          <p:cNvPr id="20" name="TextBox 19"/>
          <p:cNvSpPr txBox="1"/>
          <p:nvPr userDrawn="1"/>
        </p:nvSpPr>
        <p:spPr>
          <a:xfrm>
            <a:off x="8525573" y="6585145"/>
            <a:ext cx="3645754" cy="246221"/>
          </a:xfrm>
          <a:prstGeom prst="rect">
            <a:avLst/>
          </a:prstGeom>
          <a:noFill/>
        </p:spPr>
        <p:txBody>
          <a:bodyPr wrap="square" rtlCol="0">
            <a:spAutoFit/>
          </a:bodyPr>
          <a:lstStyle/>
          <a:p>
            <a:r>
              <a:rPr lang="en-US" altLang="zh-CN" sz="1000" spc="100" dirty="0">
                <a:solidFill>
                  <a:schemeClr val="bg1">
                    <a:lumMod val="65000"/>
                  </a:schemeClr>
                </a:solidFill>
                <a:latin typeface="微软雅黑" panose="020B0503020204020204" pitchFamily="34" charset="-122"/>
                <a:ea typeface="微软雅黑" panose="020B0503020204020204" pitchFamily="34" charset="-122"/>
              </a:rPr>
              <a:t>400-013-9696 / www.gbase.cn / info@gbase.cn</a:t>
            </a:r>
            <a:endParaRPr lang="zh-CN" altLang="en-US" sz="1000" spc="100"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21" name="直接连接符 20"/>
          <p:cNvCxnSpPr/>
          <p:nvPr userDrawn="1"/>
        </p:nvCxnSpPr>
        <p:spPr>
          <a:xfrm>
            <a:off x="0" y="1019175"/>
            <a:ext cx="12192000" cy="0"/>
          </a:xfrm>
          <a:prstGeom prst="line">
            <a:avLst/>
          </a:prstGeom>
          <a:ln>
            <a:solidFill>
              <a:srgbClr val="B82E24"/>
            </a:solidFill>
            <a:prstDash val="solid"/>
          </a:ln>
        </p:spPr>
        <p:style>
          <a:lnRef idx="1">
            <a:schemeClr val="accent1"/>
          </a:lnRef>
          <a:fillRef idx="0">
            <a:schemeClr val="accent1"/>
          </a:fillRef>
          <a:effectRef idx="0">
            <a:schemeClr val="accent1"/>
          </a:effectRef>
          <a:fontRef idx="minor">
            <a:schemeClr val="tx1"/>
          </a:fontRef>
        </p:style>
      </p:cxnSp>
      <p:sp>
        <p:nvSpPr>
          <p:cNvPr id="22" name="标题 1"/>
          <p:cNvSpPr>
            <a:spLocks noGrp="1"/>
          </p:cNvSpPr>
          <p:nvPr>
            <p:ph type="title" hasCustomPrompt="1"/>
          </p:nvPr>
        </p:nvSpPr>
        <p:spPr>
          <a:xfrm>
            <a:off x="275491" y="538406"/>
            <a:ext cx="11207263" cy="481500"/>
          </a:xfrm>
          <a:prstGeom prst="rect">
            <a:avLst/>
          </a:prstGeom>
        </p:spPr>
        <p:txBody>
          <a:bodyPr/>
          <a:lstStyle>
            <a:lvl1pPr>
              <a:defRPr sz="3000" b="1" spc="100" baseline="0">
                <a:latin typeface="微软雅黑" panose="020B0503020204020204" pitchFamily="34" charset="-122"/>
                <a:ea typeface="微软雅黑" panose="020B0503020204020204" pitchFamily="34" charset="-122"/>
              </a:defRPr>
            </a:lvl1pPr>
          </a:lstStyle>
          <a:p>
            <a:r>
              <a:rPr lang="zh-CN" altLang="en-US" dirty="0"/>
              <a:t>标题文字</a:t>
            </a:r>
          </a:p>
        </p:txBody>
      </p:sp>
      <p:sp>
        <p:nvSpPr>
          <p:cNvPr id="23" name="文本占位符 11"/>
          <p:cNvSpPr>
            <a:spLocks noGrp="1"/>
          </p:cNvSpPr>
          <p:nvPr>
            <p:ph type="body" sz="quarter" idx="10" hasCustomPrompt="1"/>
          </p:nvPr>
        </p:nvSpPr>
        <p:spPr>
          <a:xfrm>
            <a:off x="6177280" y="1248508"/>
            <a:ext cx="5297170" cy="4888767"/>
          </a:xfrm>
          <a:prstGeom prst="rect">
            <a:avLst/>
          </a:prstGeom>
        </p:spPr>
        <p:txBody>
          <a:bodyPr/>
          <a:lstStyle>
            <a:lvl1pPr>
              <a:lnSpc>
                <a:spcPct val="100000"/>
              </a:lnSpc>
              <a:buFontTx/>
              <a:buBlip>
                <a:blip r:embed="rId3"/>
              </a:buBlip>
              <a:defRPr sz="2400" spc="100" baseline="0">
                <a:solidFill>
                  <a:schemeClr val="bg2">
                    <a:lumMod val="25000"/>
                  </a:schemeClr>
                </a:solidFill>
                <a:latin typeface="微软雅黑" panose="020B0503020204020204" pitchFamily="34" charset="-122"/>
                <a:ea typeface="微软雅黑" panose="020B0503020204020204" pitchFamily="34" charset="-122"/>
              </a:defRPr>
            </a:lvl1pPr>
            <a:lvl2pPr>
              <a:lnSpc>
                <a:spcPct val="100000"/>
              </a:lnSpc>
              <a:defRPr sz="1800" spc="100" baseline="0">
                <a:solidFill>
                  <a:schemeClr val="bg2">
                    <a:lumMod val="25000"/>
                  </a:schemeClr>
                </a:solidFill>
                <a:latin typeface="微软雅黑" panose="020B0503020204020204" pitchFamily="34" charset="-122"/>
                <a:ea typeface="微软雅黑" panose="020B0503020204020204" pitchFamily="34" charset="-122"/>
              </a:defRPr>
            </a:lvl2pPr>
          </a:lstStyle>
          <a:p>
            <a:pPr lvl="0"/>
            <a:r>
              <a:rPr lang="zh-CN" altLang="en-US" dirty="0"/>
              <a:t>第一级</a:t>
            </a:r>
          </a:p>
          <a:p>
            <a:pPr lvl="1"/>
            <a:r>
              <a:rPr lang="zh-CN" altLang="en-US" dirty="0"/>
              <a:t>第二级</a:t>
            </a:r>
          </a:p>
        </p:txBody>
      </p:sp>
      <p:sp>
        <p:nvSpPr>
          <p:cNvPr id="8" name="TextBox 7"/>
          <p:cNvSpPr txBox="1"/>
          <p:nvPr userDrawn="1"/>
        </p:nvSpPr>
        <p:spPr bwMode="auto">
          <a:xfrm>
            <a:off x="2681156" y="6533909"/>
            <a:ext cx="494045" cy="338554"/>
          </a:xfrm>
          <a:prstGeom prst="rect">
            <a:avLst/>
          </a:prstGeom>
          <a:noFill/>
          <a:ln w="9525">
            <a:noFill/>
            <a:miter lim="800000"/>
          </a:ln>
        </p:spPr>
        <p:txBody>
          <a:bodyPr wrap="none" rtlCol="0" anchor="b">
            <a:spAutoFit/>
          </a:bodyPr>
          <a:lstStyle/>
          <a:p>
            <a:pPr algn="ctr">
              <a:spcBef>
                <a:spcPct val="20000"/>
              </a:spcBef>
              <a:buClr>
                <a:schemeClr val="hlink"/>
              </a:buClr>
              <a:buFont typeface="Wingdings" panose="05000000000000000000" pitchFamily="2" charset="2"/>
              <a:buNone/>
            </a:pPr>
            <a:fld id="{E06F47B1-A2F8-40A5-AD5F-9DCD4D886805}" type="slidenum">
              <a:rPr lang="zh-CN" altLang="en-US" sz="1600" b="0" kern="0" smtClean="0">
                <a:solidFill>
                  <a:schemeClr val="bg1"/>
                </a:solidFill>
                <a:latin typeface="Arial" panose="020B0604020202020204" pitchFamily="34" charset="0"/>
                <a:ea typeface="微软雅黑" panose="020B0503020204020204" pitchFamily="34" charset="-122"/>
                <a:cs typeface="Arial" panose="020B0604020202020204" pitchFamily="34" charset="0"/>
              </a:rPr>
              <a:pPr algn="ctr">
                <a:spcBef>
                  <a:spcPct val="20000"/>
                </a:spcBef>
                <a:buClr>
                  <a:schemeClr val="hlink"/>
                </a:buClr>
                <a:buFont typeface="Wingdings" panose="05000000000000000000" pitchFamily="2" charset="2"/>
                <a:buNone/>
              </a:pPr>
              <a:t>‹#›</a:t>
            </a:fld>
            <a:r>
              <a:rPr lang="zh-CN" altLang="en-US" sz="1600" b="0" kern="0" dirty="0">
                <a:solidFill>
                  <a:schemeClr val="bg1"/>
                </a:solidFill>
                <a:latin typeface="Arial" panose="020B0604020202020204" pitchFamily="34" charset="0"/>
                <a:ea typeface="微软雅黑" panose="020B0503020204020204" pitchFamily="34" charset="-122"/>
                <a:cs typeface="Arial" panose="020B0604020202020204" pitchFamily="34" charset="0"/>
              </a:rPr>
              <a:t> </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5-封底">
    <p:spTree>
      <p:nvGrpSpPr>
        <p:cNvPr id="1" name=""/>
        <p:cNvGrpSpPr/>
        <p:nvPr/>
      </p:nvGrpSpPr>
      <p:grpSpPr>
        <a:xfrm>
          <a:off x="0" y="0"/>
          <a:ext cx="0" cy="0"/>
          <a:chOff x="0" y="0"/>
          <a:chExt cx="0" cy="0"/>
        </a:xfrm>
      </p:grpSpPr>
      <p:pic>
        <p:nvPicPr>
          <p:cNvPr id="8" name="图片 7" descr="01-封面.jpg"/>
          <p:cNvPicPr>
            <a:picLocks noChangeAspect="1"/>
          </p:cNvPicPr>
          <p:nvPr userDrawn="1"/>
        </p:nvPicPr>
        <p:blipFill>
          <a:blip r:embed="rId2" cstate="print"/>
          <a:stretch>
            <a:fillRect/>
          </a:stretch>
        </p:blipFill>
        <p:spPr>
          <a:xfrm>
            <a:off x="0" y="2"/>
            <a:ext cx="12192000" cy="6857998"/>
          </a:xfrm>
          <a:prstGeom prst="rect">
            <a:avLst/>
          </a:prstGeom>
        </p:spPr>
      </p:pic>
      <p:sp>
        <p:nvSpPr>
          <p:cNvPr id="10" name="副标题 10"/>
          <p:cNvSpPr txBox="1"/>
          <p:nvPr userDrawn="1"/>
        </p:nvSpPr>
        <p:spPr bwMode="auto">
          <a:xfrm>
            <a:off x="9037516" y="6057752"/>
            <a:ext cx="2632716" cy="242955"/>
          </a:xfrm>
          <a:prstGeom prst="rect">
            <a:avLst/>
          </a:prstGeom>
          <a:noFill/>
          <a:ln w="9525">
            <a:noFill/>
            <a:miter lim="800000"/>
          </a:ln>
        </p:spPr>
        <p:txBody>
          <a:bodyPr lIns="0" tIns="0" rIns="0" bIns="0"/>
          <a:lstStyle/>
          <a:p>
            <a:pPr algn="r" eaLnBrk="0" hangingPunct="0">
              <a:buClr>
                <a:schemeClr val="accent1"/>
              </a:buClr>
              <a:buFontTx/>
              <a:buNone/>
              <a:defRPr/>
            </a:pPr>
            <a:r>
              <a:rPr lang="zh-CN" altLang="en-US" sz="1200" kern="0" spc="150" baseline="0" dirty="0">
                <a:latin typeface="微软雅黑" panose="020B0503020204020204" pitchFamily="34" charset="-122"/>
                <a:ea typeface="微软雅黑" panose="020B0503020204020204" pitchFamily="34" charset="-122"/>
              </a:rPr>
              <a:t>南大通用数据技术股份有限公司</a:t>
            </a:r>
          </a:p>
        </p:txBody>
      </p:sp>
      <p:sp>
        <p:nvSpPr>
          <p:cNvPr id="11" name="TextBox 9"/>
          <p:cNvSpPr>
            <a:spLocks noChangeArrowheads="1"/>
          </p:cNvSpPr>
          <p:nvPr userDrawn="1"/>
        </p:nvSpPr>
        <p:spPr bwMode="auto">
          <a:xfrm>
            <a:off x="9614348" y="6424733"/>
            <a:ext cx="2148350" cy="276999"/>
          </a:xfrm>
          <a:prstGeom prst="rect">
            <a:avLst/>
          </a:prstGeom>
          <a:noFill/>
          <a:ln w="9525">
            <a:noFill/>
            <a:miter lim="800000"/>
          </a:ln>
        </p:spPr>
        <p:txBody>
          <a:bodyPr wrap="square">
            <a:spAutoFit/>
          </a:bodyPr>
          <a:lstStyle/>
          <a:p>
            <a:pPr algn="r">
              <a:buFontTx/>
              <a:buNone/>
            </a:pPr>
            <a:r>
              <a:rPr lang="zh-CN" altLang="zh-CN" sz="1200" spc="100" dirty="0">
                <a:solidFill>
                  <a:srgbClr val="898989"/>
                </a:solidFill>
                <a:latin typeface="微软雅黑" panose="020B0503020204020204" pitchFamily="34" charset="-122"/>
                <a:ea typeface="微软雅黑" panose="020B0503020204020204" pitchFamily="34" charset="-122"/>
                <a:sym typeface="Verdana" panose="020B0604030504040204" pitchFamily="34" charset="0"/>
              </a:rPr>
              <a:t>版权所有© GBASE 201</a:t>
            </a:r>
            <a:r>
              <a:rPr lang="en-US" altLang="zh-CN" sz="1200" spc="100" dirty="0">
                <a:solidFill>
                  <a:srgbClr val="898989"/>
                </a:solidFill>
                <a:latin typeface="微软雅黑" panose="020B0503020204020204" pitchFamily="34" charset="-122"/>
                <a:ea typeface="微软雅黑" panose="020B0503020204020204" pitchFamily="34" charset="-122"/>
                <a:sym typeface="Verdana" panose="020B0604030504040204" pitchFamily="34" charset="0"/>
              </a:rPr>
              <a:t>7</a:t>
            </a:r>
            <a:endParaRPr lang="zh-CN" altLang="zh-CN" sz="1200" spc="100" dirty="0">
              <a:solidFill>
                <a:srgbClr val="000000"/>
              </a:solidFill>
              <a:latin typeface="微软雅黑" panose="020B0503020204020204" pitchFamily="34" charset="-122"/>
              <a:ea typeface="微软雅黑" panose="020B0503020204020204" pitchFamily="34" charset="-122"/>
              <a:sym typeface="Verdana" panose="020B0604030504040204" pitchFamily="34" charset="0"/>
            </a:endParaRPr>
          </a:p>
        </p:txBody>
      </p:sp>
      <p:sp>
        <p:nvSpPr>
          <p:cNvPr id="19" name="标题 1"/>
          <p:cNvSpPr>
            <a:spLocks noGrp="1"/>
          </p:cNvSpPr>
          <p:nvPr>
            <p:ph type="title" hasCustomPrompt="1"/>
          </p:nvPr>
        </p:nvSpPr>
        <p:spPr>
          <a:xfrm>
            <a:off x="2236371" y="3381035"/>
            <a:ext cx="7816361" cy="611845"/>
          </a:xfrm>
          <a:prstGeom prst="rect">
            <a:avLst/>
          </a:prstGeom>
        </p:spPr>
        <p:txBody>
          <a:bodyPr/>
          <a:lstStyle>
            <a:lvl1pPr algn="ctr">
              <a:lnSpc>
                <a:spcPct val="100000"/>
              </a:lnSpc>
              <a:defRPr sz="3200" b="1" spc="100" baseline="0">
                <a:solidFill>
                  <a:srgbClr val="5A6783"/>
                </a:solidFill>
                <a:latin typeface="微软雅黑" panose="020B0503020204020204" pitchFamily="34" charset="-122"/>
                <a:ea typeface="微软雅黑" panose="020B0503020204020204" pitchFamily="34" charset="-122"/>
              </a:defRPr>
            </a:lvl1pPr>
          </a:lstStyle>
          <a:p>
            <a:r>
              <a:rPr lang="en-US" altLang="zh-CN" dirty="0"/>
              <a:t>Thank you</a:t>
            </a:r>
            <a:r>
              <a:rPr lang="zh-CN" altLang="en-US" dirty="0"/>
              <a:t>！</a:t>
            </a:r>
          </a:p>
        </p:txBody>
      </p:sp>
      <p:sp>
        <p:nvSpPr>
          <p:cNvPr id="13" name="副标题 10"/>
          <p:cNvSpPr txBox="1"/>
          <p:nvPr userDrawn="1"/>
        </p:nvSpPr>
        <p:spPr bwMode="auto">
          <a:xfrm>
            <a:off x="8137966" y="6246160"/>
            <a:ext cx="3511948" cy="304056"/>
          </a:xfrm>
          <a:prstGeom prst="rect">
            <a:avLst/>
          </a:prstGeom>
          <a:noFill/>
          <a:ln w="9525">
            <a:noFill/>
            <a:miter lim="800000"/>
          </a:ln>
        </p:spPr>
        <p:txBody>
          <a:bodyPr lIns="0" tIns="0" rIns="0" bIns="0"/>
          <a:lstStyle/>
          <a:p>
            <a:pPr algn="r" eaLnBrk="0" hangingPunct="0">
              <a:buClr>
                <a:schemeClr val="accent1"/>
              </a:buClr>
              <a:buFontTx/>
              <a:buNone/>
              <a:defRPr/>
            </a:pPr>
            <a:r>
              <a:rPr lang="en-US" altLang="zh-CN" sz="1200" kern="0" spc="0" baseline="0" dirty="0">
                <a:latin typeface="微软雅黑" panose="020B0503020204020204" pitchFamily="34" charset="-122"/>
                <a:ea typeface="微软雅黑" panose="020B0503020204020204" pitchFamily="34" charset="-122"/>
              </a:rPr>
              <a:t>General Data Technology </a:t>
            </a:r>
            <a:r>
              <a:rPr lang="en-US" altLang="zh-CN" sz="1200" kern="0" spc="0" baseline="0" dirty="0" err="1">
                <a:latin typeface="微软雅黑" panose="020B0503020204020204" pitchFamily="34" charset="-122"/>
                <a:ea typeface="微软雅黑" panose="020B0503020204020204" pitchFamily="34" charset="-122"/>
              </a:rPr>
              <a:t>Co.,Ltd</a:t>
            </a:r>
            <a:endParaRPr lang="zh-CN" altLang="en-US" sz="1200" kern="0" spc="0" baseline="0" dirty="0">
              <a:latin typeface="微软雅黑" panose="020B0503020204020204" pitchFamily="34" charset="-122"/>
              <a:ea typeface="微软雅黑" panose="020B0503020204020204" pitchFamily="34" charset="-122"/>
            </a:endParaRPr>
          </a:p>
        </p:txBody>
      </p:sp>
      <p:sp>
        <p:nvSpPr>
          <p:cNvPr id="15" name="标题 1"/>
          <p:cNvSpPr txBox="1"/>
          <p:nvPr userDrawn="1"/>
        </p:nvSpPr>
        <p:spPr>
          <a:xfrm>
            <a:off x="4445779" y="1516752"/>
            <a:ext cx="3189069" cy="1582048"/>
          </a:xfrm>
          <a:prstGeom prst="rect">
            <a:avLst/>
          </a:prstGeom>
        </p:spPr>
        <p:txBody>
          <a:bodyPr/>
          <a:lstStyle>
            <a:lvl1pPr algn="ctr">
              <a:lnSpc>
                <a:spcPct val="100000"/>
              </a:lnSpc>
              <a:defRPr sz="3200" b="1" spc="100" baseline="0">
                <a:solidFill>
                  <a:schemeClr val="bg2">
                    <a:lumMod val="25000"/>
                  </a:schemeClr>
                </a:solidFill>
                <a:latin typeface="微软雅黑" panose="020B0503020204020204" pitchFamily="34" charset="-122"/>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9600" b="0" i="0" u="none" strike="noStrike" kern="1200" cap="none" spc="20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j-cs"/>
              </a:rPr>
              <a:t>Q&amp;A</a:t>
            </a:r>
            <a:endParaRPr kumimoji="0" lang="zh-CN" altLang="en-US" sz="9600" b="0" i="0" u="none" strike="noStrike" kern="1200" cap="none" spc="20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j-cs"/>
            </a:endParaRPr>
          </a:p>
        </p:txBody>
      </p:sp>
      <p:pic>
        <p:nvPicPr>
          <p:cNvPr id="16" name="图片 15" descr="logo_02.png"/>
          <p:cNvPicPr>
            <a:picLocks noChangeAspect="1"/>
          </p:cNvPicPr>
          <p:nvPr userDrawn="1"/>
        </p:nvPicPr>
        <p:blipFill>
          <a:blip r:embed="rId3" cstate="print"/>
          <a:stretch>
            <a:fillRect/>
          </a:stretch>
        </p:blipFill>
        <p:spPr>
          <a:xfrm>
            <a:off x="9215120" y="5520055"/>
            <a:ext cx="2692400" cy="504825"/>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6"/>
          <p:cNvPicPr>
            <a:picLocks noChangeAspect="1"/>
          </p:cNvPicPr>
          <p:nvPr userDrawn="1"/>
        </p:nvPicPr>
        <p:blipFill>
          <a:blip r:embed="rId7" cstate="print"/>
          <a:srcRect/>
          <a:stretch>
            <a:fillRect/>
          </a:stretch>
        </p:blipFill>
        <p:spPr bwMode="auto">
          <a:xfrm>
            <a:off x="0" y="0"/>
            <a:ext cx="12192000" cy="6858000"/>
          </a:xfrm>
          <a:prstGeom prst="rect">
            <a:avLst/>
          </a:prstGeom>
          <a:noFill/>
          <a:ln w="9525">
            <a:noFill/>
            <a:miter lim="800000"/>
            <a:headEnd/>
            <a:tailEnd/>
          </a:ln>
        </p:spPr>
      </p:pic>
      <p:sp>
        <p:nvSpPr>
          <p:cNvPr id="2" name="矩形 1"/>
          <p:cNvSpPr/>
          <p:nvPr userDrawn="1"/>
        </p:nvSpPr>
        <p:spPr>
          <a:xfrm>
            <a:off x="0" y="0"/>
            <a:ext cx="12192000" cy="6858000"/>
          </a:xfrm>
          <a:prstGeom prst="rect">
            <a:avLst/>
          </a:prstGeom>
          <a:gradFill flip="none" rotWithShape="1">
            <a:gsLst>
              <a:gs pos="100000">
                <a:schemeClr val="bg1">
                  <a:alpha val="59000"/>
                </a:schemeClr>
              </a:gs>
              <a:gs pos="0">
                <a:schemeClr val="bg1">
                  <a:alpha val="34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矩形 7"/>
          <p:cNvSpPr/>
          <p:nvPr userDrawn="1"/>
        </p:nvSpPr>
        <p:spPr>
          <a:xfrm>
            <a:off x="0" y="6554788"/>
            <a:ext cx="12192000" cy="303212"/>
          </a:xfrm>
          <a:prstGeom prst="rect">
            <a:avLst/>
          </a:prstGeom>
          <a:gradFill>
            <a:gsLst>
              <a:gs pos="0">
                <a:srgbClr val="404040"/>
              </a:gs>
              <a:gs pos="94000">
                <a:srgbClr val="0D0D0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任意多边形 8"/>
          <p:cNvSpPr/>
          <p:nvPr userDrawn="1"/>
        </p:nvSpPr>
        <p:spPr>
          <a:xfrm>
            <a:off x="0" y="6465888"/>
            <a:ext cx="2305050" cy="392112"/>
          </a:xfrm>
          <a:custGeom>
            <a:avLst/>
            <a:gdLst>
              <a:gd name="connsiteX0" fmla="*/ 0 w 2305316"/>
              <a:gd name="connsiteY0" fmla="*/ 0 h 392806"/>
              <a:gd name="connsiteX1" fmla="*/ 2305316 w 2305316"/>
              <a:gd name="connsiteY1" fmla="*/ 0 h 392806"/>
              <a:gd name="connsiteX2" fmla="*/ 2163649 w 2305316"/>
              <a:gd name="connsiteY2" fmla="*/ 392806 h 392806"/>
              <a:gd name="connsiteX3" fmla="*/ 0 w 2305316"/>
              <a:gd name="connsiteY3" fmla="*/ 392806 h 392806"/>
            </a:gdLst>
            <a:ahLst/>
            <a:cxnLst>
              <a:cxn ang="0">
                <a:pos x="connsiteX0" y="connsiteY0"/>
              </a:cxn>
              <a:cxn ang="0">
                <a:pos x="connsiteX1" y="connsiteY1"/>
              </a:cxn>
              <a:cxn ang="0">
                <a:pos x="connsiteX2" y="connsiteY2"/>
              </a:cxn>
              <a:cxn ang="0">
                <a:pos x="connsiteX3" y="connsiteY3"/>
              </a:cxn>
            </a:cxnLst>
            <a:rect l="l" t="t" r="r" b="b"/>
            <a:pathLst>
              <a:path w="2305316" h="392806">
                <a:moveTo>
                  <a:pt x="0" y="0"/>
                </a:moveTo>
                <a:lnTo>
                  <a:pt x="2305316" y="0"/>
                </a:lnTo>
                <a:lnTo>
                  <a:pt x="2163649" y="392806"/>
                </a:lnTo>
                <a:lnTo>
                  <a:pt x="0" y="392806"/>
                </a:lnTo>
                <a:close/>
              </a:path>
            </a:pathLst>
          </a:custGeom>
          <a:gradFill flip="none" rotWithShape="1">
            <a:gsLst>
              <a:gs pos="0">
                <a:srgbClr val="F93D32"/>
              </a:gs>
              <a:gs pos="91000">
                <a:srgbClr val="BE100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任意多边形 9"/>
          <p:cNvSpPr/>
          <p:nvPr userDrawn="1"/>
        </p:nvSpPr>
        <p:spPr>
          <a:xfrm>
            <a:off x="0" y="566738"/>
            <a:ext cx="168275" cy="454025"/>
          </a:xfrm>
          <a:custGeom>
            <a:avLst/>
            <a:gdLst>
              <a:gd name="connsiteX0" fmla="*/ 0 w 2305316"/>
              <a:gd name="connsiteY0" fmla="*/ 0 h 392806"/>
              <a:gd name="connsiteX1" fmla="*/ 2305316 w 2305316"/>
              <a:gd name="connsiteY1" fmla="*/ 0 h 392806"/>
              <a:gd name="connsiteX2" fmla="*/ 2163649 w 2305316"/>
              <a:gd name="connsiteY2" fmla="*/ 392806 h 392806"/>
              <a:gd name="connsiteX3" fmla="*/ 0 w 2305316"/>
              <a:gd name="connsiteY3" fmla="*/ 392806 h 392806"/>
            </a:gdLst>
            <a:ahLst/>
            <a:cxnLst>
              <a:cxn ang="0">
                <a:pos x="connsiteX0" y="connsiteY0"/>
              </a:cxn>
              <a:cxn ang="0">
                <a:pos x="connsiteX1" y="connsiteY1"/>
              </a:cxn>
              <a:cxn ang="0">
                <a:pos x="connsiteX2" y="connsiteY2"/>
              </a:cxn>
              <a:cxn ang="0">
                <a:pos x="connsiteX3" y="connsiteY3"/>
              </a:cxn>
            </a:cxnLst>
            <a:rect l="l" t="t" r="r" b="b"/>
            <a:pathLst>
              <a:path w="2305316" h="392806">
                <a:moveTo>
                  <a:pt x="0" y="0"/>
                </a:moveTo>
                <a:lnTo>
                  <a:pt x="2305316" y="0"/>
                </a:lnTo>
                <a:lnTo>
                  <a:pt x="2163649" y="392806"/>
                </a:lnTo>
                <a:lnTo>
                  <a:pt x="0" y="392806"/>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7" name="直接连接符 6"/>
          <p:cNvCxnSpPr/>
          <p:nvPr userDrawn="1"/>
        </p:nvCxnSpPr>
        <p:spPr>
          <a:xfrm>
            <a:off x="0" y="1019175"/>
            <a:ext cx="12192000" cy="0"/>
          </a:xfrm>
          <a:prstGeom prst="line">
            <a:avLst/>
          </a:prstGeom>
          <a:ln>
            <a:solidFill>
              <a:srgbClr val="B82E24"/>
            </a:solidFill>
            <a:prstDash val="solid"/>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iming>
    <p:tnLst>
      <p:par>
        <p:cTn id="1" dur="indefinite" restart="never" nodeType="tmRoot"/>
      </p:par>
    </p:tnLst>
  </p:timing>
  <p:hf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GBase</a:t>
            </a:r>
            <a:r>
              <a:rPr lang="en-US" altLang="zh-CN" dirty="0"/>
              <a:t> 8s </a:t>
            </a:r>
            <a:r>
              <a:rPr lang="zh-CN" altLang="en-US" dirty="0">
                <a:sym typeface="+mn-ea"/>
              </a:rPr>
              <a:t>数据装载卸载技术</a:t>
            </a:r>
            <a:endParaRPr lang="zh-CN"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0994" name="Rectangle 2"/>
          <p:cNvSpPr>
            <a:spLocks noGrp="1" noChangeArrowheads="1"/>
          </p:cNvSpPr>
          <p:nvPr>
            <p:ph type="title"/>
          </p:nvPr>
        </p:nvSpPr>
        <p:spPr/>
        <p:txBody>
          <a:bodyPr/>
          <a:lstStyle/>
          <a:p>
            <a:r>
              <a:rPr lang="en-US" altLang="zh-CN" b="1" dirty="0">
                <a:cs typeface="宋体" panose="02010600030101010101" pitchFamily="2" charset="-122"/>
              </a:rPr>
              <a:t>load –</a:t>
            </a:r>
            <a:r>
              <a:rPr lang="zh-CN" altLang="en-US" b="1" dirty="0">
                <a:cs typeface="宋体" panose="02010600030101010101" pitchFamily="2" charset="-122"/>
              </a:rPr>
              <a:t>锁情况</a:t>
            </a:r>
          </a:p>
        </p:txBody>
      </p:sp>
      <p:sp>
        <p:nvSpPr>
          <p:cNvPr id="980995" name="Rectangle 3"/>
          <p:cNvSpPr>
            <a:spLocks noGrp="1" noChangeArrowheads="1"/>
          </p:cNvSpPr>
          <p:nvPr>
            <p:ph type="body" sz="quarter" idx="10"/>
          </p:nvPr>
        </p:nvSpPr>
        <p:spPr/>
        <p:txBody>
          <a:bodyPr>
            <a:normAutofit/>
          </a:bodyPr>
          <a:lstStyle/>
          <a:p>
            <a:pPr>
              <a:lnSpc>
                <a:spcPct val="200000"/>
              </a:lnSpc>
            </a:pPr>
            <a:r>
              <a:rPr lang="en-US" altLang="zh-CN" dirty="0"/>
              <a:t>load</a:t>
            </a:r>
            <a:r>
              <a:rPr lang="zh-CN" altLang="en-US" dirty="0"/>
              <a:t>时表的锁定状况</a:t>
            </a:r>
            <a:r>
              <a:rPr lang="en-US" altLang="zh-CN" dirty="0"/>
              <a:t> </a:t>
            </a:r>
            <a:r>
              <a:rPr lang="zh-CN" altLang="en-US" dirty="0"/>
              <a:t>：</a:t>
            </a:r>
            <a:endParaRPr lang="en-US" altLang="zh-CN" dirty="0"/>
          </a:p>
          <a:p>
            <a:pPr marL="628650" lvl="1" indent="-285750">
              <a:lnSpc>
                <a:spcPct val="200000"/>
              </a:lnSpc>
            </a:pPr>
            <a:r>
              <a:rPr lang="zh-CN" altLang="en-US" dirty="0">
                <a:cs typeface="宋体" panose="02010600030101010101" pitchFamily="2" charset="-122"/>
              </a:rPr>
              <a:t>在日志数据库中，对装载表加排他锁。</a:t>
            </a:r>
            <a:endParaRPr lang="en-US" altLang="zh-CN" dirty="0">
              <a:cs typeface="宋体" panose="02010600030101010101" pitchFamily="2" charset="-122"/>
            </a:endParaRPr>
          </a:p>
          <a:p>
            <a:pPr marL="342900" lvl="1" indent="0">
              <a:lnSpc>
                <a:spcPct val="200000"/>
              </a:lnSpc>
              <a:buNone/>
            </a:pPr>
            <a:r>
              <a:rPr lang="zh-CN" altLang="en-US" dirty="0">
                <a:cs typeface="宋体" panose="02010600030101010101" pitchFamily="2" charset="-122"/>
              </a:rPr>
              <a:t>锁定粒度缺省情况下为行锁或页锁（建表时确定）。</a:t>
            </a:r>
            <a:endParaRPr lang="en-US" altLang="zh-CN" dirty="0">
              <a:cs typeface="宋体" panose="02010600030101010101" pitchFamily="2" charset="-122"/>
            </a:endParaRPr>
          </a:p>
          <a:p>
            <a:pPr marL="342900" lvl="1" indent="0">
              <a:lnSpc>
                <a:spcPct val="200000"/>
              </a:lnSpc>
              <a:buNone/>
            </a:pPr>
            <a:r>
              <a:rPr lang="zh-CN" altLang="en-US" dirty="0">
                <a:cs typeface="宋体" panose="02010600030101010101" pitchFamily="2" charset="-122"/>
              </a:rPr>
              <a:t>当装载数据量较大时，可显示将锁模式更改为页级锁。</a:t>
            </a:r>
            <a:endParaRPr lang="en-US" altLang="zh-CN" dirty="0">
              <a:cs typeface="宋体" panose="02010600030101010101" pitchFamily="2" charset="-122"/>
            </a:endParaRPr>
          </a:p>
          <a:p>
            <a:pPr marL="628650" lvl="1" indent="-285750">
              <a:lnSpc>
                <a:spcPct val="200000"/>
              </a:lnSpc>
            </a:pPr>
            <a:r>
              <a:rPr lang="zh-CN" altLang="en-US" dirty="0">
                <a:cs typeface="宋体" panose="02010600030101010101" pitchFamily="2" charset="-122"/>
              </a:rPr>
              <a:t>在非日志数据库中，对装载表不加锁，对装载成功的记录可随时访问。 </a:t>
            </a:r>
          </a:p>
          <a:p>
            <a:pPr>
              <a:lnSpc>
                <a:spcPct val="200000"/>
              </a:lnSpc>
            </a:pPr>
            <a:r>
              <a:rPr lang="zh-CN" altLang="en-US" dirty="0"/>
              <a:t>数据库日志状态</a:t>
            </a:r>
          </a:p>
          <a:p>
            <a:pPr marL="342900" lvl="1" indent="0">
              <a:lnSpc>
                <a:spcPct val="200000"/>
              </a:lnSpc>
              <a:buNone/>
            </a:pPr>
            <a:r>
              <a:rPr lang="en-US" altLang="zh-CN" dirty="0">
                <a:cs typeface="宋体" panose="02010600030101010101" pitchFamily="2" charset="-122"/>
              </a:rPr>
              <a:t>Unload/load </a:t>
            </a:r>
            <a:r>
              <a:rPr lang="zh-CN" altLang="en-US" dirty="0">
                <a:cs typeface="宋体" panose="02010600030101010101" pitchFamily="2" charset="-122"/>
              </a:rPr>
              <a:t>装卸载不受数据库日志状态的限制</a:t>
            </a:r>
            <a:r>
              <a:rPr lang="zh-CN" altLang="en-US" sz="1200" dirty="0">
                <a:cs typeface="宋体" panose="02010600030101010101" pitchFamily="2" charset="-122"/>
              </a:rPr>
              <a:t>。</a:t>
            </a:r>
            <a:endParaRPr lang="en-US" altLang="zh-CN" sz="1200" dirty="0">
              <a:cs typeface="宋体" panose="02010600030101010101" pitchFamily="2"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42" name="Rectangle 2"/>
          <p:cNvSpPr>
            <a:spLocks noGrp="1" noChangeArrowheads="1"/>
          </p:cNvSpPr>
          <p:nvPr>
            <p:ph type="title"/>
          </p:nvPr>
        </p:nvSpPr>
        <p:spPr/>
        <p:txBody>
          <a:bodyPr/>
          <a:lstStyle/>
          <a:p>
            <a:r>
              <a:rPr lang="en-US" altLang="zh-CN" b="1">
                <a:cs typeface="宋体" panose="02010600030101010101" pitchFamily="2" charset="-122"/>
              </a:rPr>
              <a:t>unload/load –</a:t>
            </a:r>
            <a:r>
              <a:rPr lang="zh-CN" altLang="en-US" b="1">
                <a:cs typeface="宋体" panose="02010600030101010101" pitchFamily="2" charset="-122"/>
              </a:rPr>
              <a:t>锁情况</a:t>
            </a:r>
          </a:p>
        </p:txBody>
      </p:sp>
      <p:sp>
        <p:nvSpPr>
          <p:cNvPr id="983043" name="Rectangle 3"/>
          <p:cNvSpPr>
            <a:spLocks noGrp="1" noChangeArrowheads="1"/>
          </p:cNvSpPr>
          <p:nvPr>
            <p:ph type="body" sz="quarter" idx="10"/>
          </p:nvPr>
        </p:nvSpPr>
        <p:spPr/>
        <p:txBody>
          <a:bodyPr/>
          <a:lstStyle/>
          <a:p>
            <a:pPr marL="342900" indent="-342900"/>
            <a:r>
              <a:rPr lang="en-US" altLang="zh-CN" sz="2000" b="1" dirty="0">
                <a:cs typeface="宋体" panose="02010600030101010101" pitchFamily="2" charset="-122"/>
              </a:rPr>
              <a:t>Load</a:t>
            </a:r>
            <a:r>
              <a:rPr lang="zh-CN" altLang="en-US" sz="2000" b="1" dirty="0">
                <a:cs typeface="宋体" panose="02010600030101010101" pitchFamily="2" charset="-122"/>
              </a:rPr>
              <a:t>支持事务</a:t>
            </a:r>
          </a:p>
          <a:p>
            <a:pPr marL="342900" indent="-342900">
              <a:buNone/>
            </a:pPr>
            <a:r>
              <a:rPr lang="zh-CN" altLang="en-US" sz="2000" b="1" dirty="0">
                <a:cs typeface="宋体" panose="02010600030101010101" pitchFamily="2" charset="-122"/>
              </a:rPr>
              <a:t>	</a:t>
            </a:r>
          </a:p>
          <a:p>
            <a:pPr marL="342900" indent="-342900">
              <a:buNone/>
            </a:pPr>
            <a:endParaRPr lang="en-US" altLang="zh-CN" sz="2000" b="1" dirty="0">
              <a:cs typeface="宋体" panose="02010600030101010101" pitchFamily="2" charset="-122"/>
            </a:endParaRPr>
          </a:p>
          <a:p>
            <a:pPr marL="342900" indent="-342900">
              <a:buNone/>
            </a:pPr>
            <a:endParaRPr lang="en-US" altLang="zh-CN" sz="2000" b="1" dirty="0">
              <a:cs typeface="宋体" panose="02010600030101010101" pitchFamily="2" charset="-122"/>
            </a:endParaRPr>
          </a:p>
          <a:p>
            <a:pPr marL="342900" indent="-342900">
              <a:buNone/>
            </a:pPr>
            <a:endParaRPr lang="en-US" altLang="zh-CN" sz="2000" b="1" dirty="0">
              <a:cs typeface="宋体" panose="02010600030101010101" pitchFamily="2" charset="-122"/>
            </a:endParaRPr>
          </a:p>
          <a:p>
            <a:pPr marL="342900" indent="-342900">
              <a:buNone/>
            </a:pPr>
            <a:endParaRPr lang="en-US" altLang="zh-CN" sz="2000" dirty="0">
              <a:cs typeface="宋体" panose="02010600030101010101" pitchFamily="2" charset="-122"/>
            </a:endParaRPr>
          </a:p>
          <a:p>
            <a:pPr marL="342900" indent="-342900"/>
            <a:r>
              <a:rPr lang="zh-CN" altLang="en-US" sz="2000" b="1" dirty="0">
                <a:cs typeface="宋体" panose="02010600030101010101" pitchFamily="2" charset="-122"/>
              </a:rPr>
              <a:t>并发</a:t>
            </a:r>
            <a:r>
              <a:rPr lang="en-US" altLang="zh-CN" sz="2000" b="1" dirty="0">
                <a:cs typeface="宋体" panose="02010600030101010101" pitchFamily="2" charset="-122"/>
              </a:rPr>
              <a:t>load</a:t>
            </a:r>
            <a:r>
              <a:rPr lang="zh-CN" altLang="en-US" sz="2000" b="1" dirty="0">
                <a:cs typeface="宋体" panose="02010600030101010101" pitchFamily="2" charset="-122"/>
              </a:rPr>
              <a:t>数据</a:t>
            </a:r>
          </a:p>
        </p:txBody>
      </p:sp>
      <p:sp>
        <p:nvSpPr>
          <p:cNvPr id="983044" name="Rectangle 4"/>
          <p:cNvSpPr>
            <a:spLocks noChangeArrowheads="1"/>
          </p:cNvSpPr>
          <p:nvPr/>
        </p:nvSpPr>
        <p:spPr bwMode="auto">
          <a:xfrm>
            <a:off x="2184982" y="1828149"/>
            <a:ext cx="7696200" cy="1582755"/>
          </a:xfrm>
          <a:prstGeom prst="rect">
            <a:avLst/>
          </a:prstGeom>
          <a:solidFill>
            <a:srgbClr val="CCFFCC">
              <a:alpha val="32001"/>
            </a:srgbClr>
          </a:solidFill>
          <a:ln w="19050">
            <a:solidFill>
              <a:srgbClr val="47FD29"/>
            </a:solidFill>
            <a:miter lim="80000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2075" tIns="46038" rIns="92075" bIns="46038" anchor="ctr"/>
          <a:lstStyle/>
          <a:p>
            <a:pPr marL="342900" indent="-342900"/>
            <a:r>
              <a:rPr lang="en-US" altLang="zh-CN" sz="1600" dirty="0">
                <a:latin typeface="微软雅黑" panose="020B0503020204020204" pitchFamily="34" charset="-122"/>
                <a:ea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rPr>
              <a:t>通过事务控制数据的装载过程，失败后可以回滚本次装载的记录；</a:t>
            </a:r>
          </a:p>
          <a:p>
            <a:pPr marL="800100" lvl="1" indent="-342900"/>
            <a:r>
              <a:rPr lang="en-US" altLang="zh-CN" sz="1600" dirty="0">
                <a:latin typeface="微软雅黑" panose="020B0503020204020204" pitchFamily="34" charset="-122"/>
                <a:ea typeface="微软雅黑" panose="020B0503020204020204" pitchFamily="34" charset="-122"/>
              </a:rPr>
              <a:t>begin work;</a:t>
            </a:r>
          </a:p>
          <a:p>
            <a:pPr marL="800100" lvl="1" indent="-342900"/>
            <a:r>
              <a:rPr lang="en-US" altLang="zh-CN" sz="1600" dirty="0">
                <a:latin typeface="微软雅黑" panose="020B0503020204020204" pitchFamily="34" charset="-122"/>
                <a:ea typeface="微软雅黑" panose="020B0503020204020204" pitchFamily="34" charset="-122"/>
              </a:rPr>
              <a:t>       load from ‘filename’ insert into </a:t>
            </a:r>
            <a:r>
              <a:rPr lang="en-US" altLang="zh-CN" sz="1600" dirty="0" err="1">
                <a:latin typeface="微软雅黑" panose="020B0503020204020204" pitchFamily="34" charset="-122"/>
                <a:ea typeface="微软雅黑" panose="020B0503020204020204" pitchFamily="34" charset="-122"/>
              </a:rPr>
              <a:t>tablename</a:t>
            </a:r>
            <a:r>
              <a:rPr lang="en-US" altLang="zh-CN" sz="1600" dirty="0">
                <a:latin typeface="微软雅黑" panose="020B0503020204020204" pitchFamily="34" charset="-122"/>
                <a:ea typeface="微软雅黑" panose="020B0503020204020204" pitchFamily="34" charset="-122"/>
              </a:rPr>
              <a:t>;</a:t>
            </a:r>
          </a:p>
          <a:p>
            <a:pPr marL="800100" lvl="1" indent="-342900"/>
            <a:r>
              <a:rPr lang="en-US" altLang="zh-CN" sz="1600" dirty="0">
                <a:latin typeface="微软雅黑" panose="020B0503020204020204" pitchFamily="34" charset="-122"/>
                <a:ea typeface="微软雅黑" panose="020B0503020204020204" pitchFamily="34" charset="-122"/>
              </a:rPr>
              <a:t>commit work;</a:t>
            </a:r>
          </a:p>
          <a:p>
            <a:pPr marL="342900" indent="-342900"/>
            <a:r>
              <a:rPr lang="en-US" altLang="zh-CN" sz="1600" dirty="0">
                <a:latin typeface="微软雅黑" panose="020B0503020204020204" pitchFamily="34" charset="-122"/>
                <a:ea typeface="微软雅黑" panose="020B0503020204020204" pitchFamily="34" charset="-122"/>
              </a:rPr>
              <a:t> 2.</a:t>
            </a:r>
            <a:r>
              <a:rPr lang="zh-CN" altLang="en-US" sz="1600" dirty="0">
                <a:latin typeface="微软雅黑" panose="020B0503020204020204" pitchFamily="34" charset="-122"/>
                <a:ea typeface="微软雅黑" panose="020B0503020204020204" pitchFamily="34" charset="-122"/>
              </a:rPr>
              <a:t>默认情况下，</a:t>
            </a:r>
            <a:r>
              <a:rPr lang="en-US" altLang="zh-CN" sz="1600" dirty="0">
                <a:latin typeface="微软雅黑" panose="020B0503020204020204" pitchFamily="34" charset="-122"/>
                <a:ea typeface="微软雅黑" panose="020B0503020204020204" pitchFamily="34" charset="-122"/>
              </a:rPr>
              <a:t>load</a:t>
            </a:r>
            <a:r>
              <a:rPr lang="zh-CN" altLang="en-US" sz="1600" dirty="0">
                <a:latin typeface="微软雅黑" panose="020B0503020204020204" pitchFamily="34" charset="-122"/>
                <a:ea typeface="微软雅黑" panose="020B0503020204020204" pitchFamily="34" charset="-122"/>
              </a:rPr>
              <a:t>把装载过程分成多个事务，当失败时回滚最后</a:t>
            </a:r>
          </a:p>
          <a:p>
            <a:pPr marL="342900" indent="-342900"/>
            <a:r>
              <a:rPr lang="zh-CN" altLang="en-US" sz="1600" dirty="0">
                <a:latin typeface="微软雅黑" panose="020B0503020204020204" pitchFamily="34" charset="-122"/>
                <a:ea typeface="微软雅黑" panose="020B0503020204020204" pitchFamily="34" charset="-122"/>
              </a:rPr>
              <a:t>     一个子事务，已经导入的记录不能自动回滚。</a:t>
            </a:r>
          </a:p>
        </p:txBody>
      </p:sp>
      <p:sp>
        <p:nvSpPr>
          <p:cNvPr id="983045" name="Rectangle 5"/>
          <p:cNvSpPr>
            <a:spLocks noChangeArrowheads="1"/>
          </p:cNvSpPr>
          <p:nvPr/>
        </p:nvSpPr>
        <p:spPr bwMode="auto">
          <a:xfrm>
            <a:off x="2191406" y="4295728"/>
            <a:ext cx="7696200" cy="1983436"/>
          </a:xfrm>
          <a:prstGeom prst="rect">
            <a:avLst/>
          </a:prstGeom>
          <a:solidFill>
            <a:srgbClr val="CCFFCC">
              <a:alpha val="32001"/>
            </a:srgbClr>
          </a:solidFill>
          <a:ln w="19050">
            <a:solidFill>
              <a:srgbClr val="47FD29"/>
            </a:solidFill>
            <a:miter lim="80000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2075" tIns="46038" rIns="92075" bIns="46038" anchor="ctr"/>
          <a:lstStyle/>
          <a:p>
            <a:pPr marL="342900" indent="-342900"/>
            <a:r>
              <a:rPr lang="en-US" altLang="zh-CN" sz="1600" b="1" dirty="0">
                <a:latin typeface="微软雅黑" panose="020B0503020204020204" pitchFamily="34" charset="-122"/>
                <a:ea typeface="微软雅黑" panose="020B0503020204020204" pitchFamily="34" charset="-122"/>
              </a:rPr>
              <a:t>	T1,</a:t>
            </a:r>
          </a:p>
          <a:p>
            <a:pPr marL="342900" indent="-342900"/>
            <a:r>
              <a:rPr lang="en-US" altLang="zh-CN" sz="1600" dirty="0">
                <a:latin typeface="微软雅黑" panose="020B0503020204020204" pitchFamily="34" charset="-122"/>
                <a:ea typeface="微软雅黑" panose="020B0503020204020204" pitchFamily="34" charset="-122"/>
              </a:rPr>
              <a:t>	Begin work;</a:t>
            </a:r>
          </a:p>
          <a:p>
            <a:pPr marL="342900" indent="-342900"/>
            <a:r>
              <a:rPr lang="en-US" altLang="zh-CN" sz="1600" dirty="0">
                <a:latin typeface="微软雅黑" panose="020B0503020204020204" pitchFamily="34" charset="-122"/>
                <a:ea typeface="微软雅黑" panose="020B0503020204020204" pitchFamily="34" charset="-122"/>
              </a:rPr>
              <a:t>	Load from ‘t_1.unl’ insert into t;</a:t>
            </a:r>
          </a:p>
          <a:p>
            <a:pPr marL="342900" indent="-342900"/>
            <a:r>
              <a:rPr lang="en-US" altLang="zh-CN" sz="1600" dirty="0">
                <a:latin typeface="微软雅黑" panose="020B0503020204020204" pitchFamily="34" charset="-122"/>
                <a:ea typeface="微软雅黑" panose="020B0503020204020204" pitchFamily="34" charset="-122"/>
              </a:rPr>
              <a:t>	Commit work;</a:t>
            </a:r>
          </a:p>
          <a:p>
            <a:pPr marL="342900" indent="-342900"/>
            <a:r>
              <a:rPr lang="en-US" altLang="zh-CN" sz="1600" b="1" dirty="0">
                <a:latin typeface="微软雅黑" panose="020B0503020204020204" pitchFamily="34" charset="-122"/>
                <a:ea typeface="微软雅黑" panose="020B0503020204020204" pitchFamily="34" charset="-122"/>
              </a:rPr>
              <a:t>	T2,</a:t>
            </a:r>
          </a:p>
          <a:p>
            <a:pPr marL="342900" indent="-342900"/>
            <a:r>
              <a:rPr lang="en-US" altLang="zh-CN" sz="1600" dirty="0">
                <a:latin typeface="微软雅黑" panose="020B0503020204020204" pitchFamily="34" charset="-122"/>
                <a:ea typeface="微软雅黑" panose="020B0503020204020204" pitchFamily="34" charset="-122"/>
              </a:rPr>
              <a:t>	Begin work;</a:t>
            </a:r>
          </a:p>
          <a:p>
            <a:pPr marL="342900" indent="-342900"/>
            <a:r>
              <a:rPr lang="en-US" altLang="zh-CN" sz="1600" dirty="0">
                <a:latin typeface="微软雅黑" panose="020B0503020204020204" pitchFamily="34" charset="-122"/>
                <a:ea typeface="微软雅黑" panose="020B0503020204020204" pitchFamily="34" charset="-122"/>
              </a:rPr>
              <a:t>	Load from ‘t_2.unl’ insert into t;</a:t>
            </a:r>
          </a:p>
          <a:p>
            <a:pPr marL="342900" indent="-342900"/>
            <a:r>
              <a:rPr lang="en-US" altLang="zh-CN" sz="1600" dirty="0">
                <a:latin typeface="微软雅黑" panose="020B0503020204020204" pitchFamily="34" charset="-122"/>
                <a:ea typeface="微软雅黑" panose="020B0503020204020204" pitchFamily="34" charset="-122"/>
              </a:rPr>
              <a:t>	Commit work;</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5090" name="Rectangle 2"/>
          <p:cNvSpPr>
            <a:spLocks noGrp="1" noChangeArrowheads="1"/>
          </p:cNvSpPr>
          <p:nvPr>
            <p:ph type="title"/>
          </p:nvPr>
        </p:nvSpPr>
        <p:spPr/>
        <p:txBody>
          <a:bodyPr/>
          <a:lstStyle/>
          <a:p>
            <a:r>
              <a:rPr lang="en-US" altLang="zh-CN" b="1">
                <a:cs typeface="宋体" panose="02010600030101010101" pitchFamily="2" charset="-122"/>
              </a:rPr>
              <a:t>unload/load –</a:t>
            </a:r>
            <a:r>
              <a:rPr lang="zh-CN" altLang="en-US" b="1">
                <a:cs typeface="宋体" panose="02010600030101010101" pitchFamily="2" charset="-122"/>
              </a:rPr>
              <a:t>如何提高装载性能</a:t>
            </a:r>
          </a:p>
        </p:txBody>
      </p:sp>
      <p:sp>
        <p:nvSpPr>
          <p:cNvPr id="985091" name="Rectangle 3"/>
          <p:cNvSpPr>
            <a:spLocks noGrp="1" noChangeArrowheads="1"/>
          </p:cNvSpPr>
          <p:nvPr>
            <p:ph type="body" sz="quarter" idx="10"/>
          </p:nvPr>
        </p:nvSpPr>
        <p:spPr/>
        <p:txBody>
          <a:bodyPr>
            <a:normAutofit fontScale="92500" lnSpcReduction="20000"/>
          </a:bodyPr>
          <a:lstStyle/>
          <a:p>
            <a:pPr marL="342900" indent="-342900">
              <a:lnSpc>
                <a:spcPct val="150000"/>
              </a:lnSpc>
              <a:buNone/>
            </a:pPr>
            <a:r>
              <a:rPr lang="en-US" altLang="zh-CN" sz="2800" dirty="0" err="1">
                <a:cs typeface="宋体" panose="02010600030101010101" pitchFamily="2" charset="-122"/>
              </a:rPr>
              <a:t>提高</a:t>
            </a:r>
            <a:r>
              <a:rPr lang="en-US" altLang="zh-CN" sz="2800" dirty="0">
                <a:cs typeface="宋体" panose="02010600030101010101" pitchFamily="2" charset="-122"/>
              </a:rPr>
              <a:t> unload/load 性能的技巧 </a:t>
            </a:r>
          </a:p>
          <a:p>
            <a:pPr marL="342900" indent="-342900">
              <a:lnSpc>
                <a:spcPct val="120000"/>
              </a:lnSpc>
              <a:buNone/>
            </a:pPr>
            <a:r>
              <a:rPr lang="en-US" altLang="zh-CN" sz="1900" dirty="0">
                <a:cs typeface="宋体" panose="02010600030101010101" pitchFamily="2" charset="-122"/>
              </a:rPr>
              <a:t>	1．去掉数据库（表）日志，提高 load 速度</a:t>
            </a:r>
          </a:p>
          <a:p>
            <a:pPr marL="742950" lvl="1">
              <a:lnSpc>
                <a:spcPct val="120000"/>
              </a:lnSpc>
            </a:pPr>
            <a:r>
              <a:rPr lang="en-US" altLang="zh-CN" sz="1900" dirty="0" err="1">
                <a:cs typeface="宋体" panose="02010600030101010101" pitchFamily="2" charset="-122"/>
              </a:rPr>
              <a:t>取掉目的表</a:t>
            </a:r>
            <a:r>
              <a:rPr lang="zh-CN" altLang="en-US" sz="1900" dirty="0">
                <a:cs typeface="宋体" panose="02010600030101010101" pitchFamily="2" charset="-122"/>
              </a:rPr>
              <a:t>表</a:t>
            </a:r>
            <a:r>
              <a:rPr lang="en-US" altLang="zh-CN" sz="1900" dirty="0" err="1">
                <a:cs typeface="宋体" panose="02010600030101010101" pitchFamily="2" charset="-122"/>
              </a:rPr>
              <a:t>级日志</a:t>
            </a:r>
            <a:endParaRPr lang="en-US" altLang="zh-CN" sz="1900" dirty="0">
              <a:cs typeface="宋体" panose="02010600030101010101" pitchFamily="2" charset="-122"/>
            </a:endParaRPr>
          </a:p>
          <a:p>
            <a:pPr marL="742950" lvl="1">
              <a:lnSpc>
                <a:spcPct val="120000"/>
              </a:lnSpc>
              <a:buNone/>
            </a:pPr>
            <a:r>
              <a:rPr lang="en-US" altLang="zh-CN" sz="1900" dirty="0">
                <a:cs typeface="宋体" panose="02010600030101010101" pitchFamily="2" charset="-122"/>
              </a:rPr>
              <a:t>      ALTER TABLE TABNAME TYPE(RAW);</a:t>
            </a:r>
            <a:endParaRPr lang="zh-CN" altLang="en-US" sz="1900" dirty="0">
              <a:cs typeface="宋体" panose="02010600030101010101" pitchFamily="2" charset="-122"/>
            </a:endParaRPr>
          </a:p>
          <a:p>
            <a:pPr marL="742950" lvl="1">
              <a:lnSpc>
                <a:spcPct val="120000"/>
              </a:lnSpc>
            </a:pPr>
            <a:r>
              <a:rPr lang="en-US" altLang="zh-CN" sz="1900" dirty="0" err="1">
                <a:cs typeface="宋体" panose="02010600030101010101" pitchFamily="2" charset="-122"/>
              </a:rPr>
              <a:t>采用</a:t>
            </a:r>
            <a:r>
              <a:rPr lang="en-US" altLang="zh-CN" sz="1900" dirty="0">
                <a:cs typeface="宋体" panose="02010600030101010101" pitchFamily="2" charset="-122"/>
              </a:rPr>
              <a:t> LOAD </a:t>
            </a:r>
            <a:r>
              <a:rPr lang="en-US" altLang="zh-CN" sz="1900" dirty="0" err="1">
                <a:cs typeface="宋体" panose="02010600030101010101" pitchFamily="2" charset="-122"/>
              </a:rPr>
              <a:t>工具装载</a:t>
            </a:r>
            <a:endParaRPr lang="en-US" altLang="zh-CN" sz="1900" dirty="0">
              <a:cs typeface="宋体" panose="02010600030101010101" pitchFamily="2" charset="-122"/>
            </a:endParaRPr>
          </a:p>
          <a:p>
            <a:pPr marL="742950" lvl="1">
              <a:lnSpc>
                <a:spcPct val="120000"/>
              </a:lnSpc>
            </a:pPr>
            <a:r>
              <a:rPr lang="en-US" altLang="zh-CN" sz="1900" dirty="0" err="1">
                <a:cs typeface="宋体" panose="02010600030101010101" pitchFamily="2" charset="-122"/>
              </a:rPr>
              <a:t>增加目的表表级日志</a:t>
            </a:r>
            <a:endParaRPr lang="en-US" altLang="zh-CN" sz="1900" dirty="0">
              <a:cs typeface="宋体" panose="02010600030101010101" pitchFamily="2" charset="-122"/>
            </a:endParaRPr>
          </a:p>
          <a:p>
            <a:pPr marL="742950" lvl="1">
              <a:lnSpc>
                <a:spcPct val="120000"/>
              </a:lnSpc>
              <a:buNone/>
            </a:pPr>
            <a:r>
              <a:rPr lang="en-US" altLang="zh-CN" sz="1900" dirty="0">
                <a:cs typeface="宋体" panose="02010600030101010101" pitchFamily="2" charset="-122"/>
              </a:rPr>
              <a:t>     ALTER TABLE TABNAME TYPE(STANDARD);</a:t>
            </a:r>
          </a:p>
          <a:p>
            <a:pPr marL="342900" indent="-342900">
              <a:lnSpc>
                <a:spcPct val="120000"/>
              </a:lnSpc>
              <a:buNone/>
            </a:pPr>
            <a:r>
              <a:rPr lang="en-US" altLang="zh-CN" sz="1900" dirty="0">
                <a:cs typeface="宋体" panose="02010600030101010101" pitchFamily="2" charset="-122"/>
              </a:rPr>
              <a:t>	2．采用多进程，加速 unload/load 卸装速度</a:t>
            </a:r>
          </a:p>
          <a:p>
            <a:pPr marL="742950" lvl="1">
              <a:lnSpc>
                <a:spcPct val="120000"/>
              </a:lnSpc>
            </a:pPr>
            <a:r>
              <a:rPr lang="en-US" altLang="zh-CN" sz="1900" dirty="0" err="1">
                <a:cs typeface="宋体" panose="02010600030101010101" pitchFamily="2" charset="-122"/>
              </a:rPr>
              <a:t>将需要装卸的多张表分配到不同的进程中并发装卸，可减少整体装卸载时间</a:t>
            </a:r>
            <a:r>
              <a:rPr lang="en-US" altLang="zh-CN" sz="1900" dirty="0">
                <a:cs typeface="宋体" panose="02010600030101010101" pitchFamily="2" charset="-122"/>
              </a:rPr>
              <a:t>； </a:t>
            </a:r>
          </a:p>
          <a:p>
            <a:pPr marL="742950" lvl="1">
              <a:lnSpc>
                <a:spcPct val="120000"/>
              </a:lnSpc>
            </a:pPr>
            <a:r>
              <a:rPr lang="en-US" altLang="zh-CN" sz="1900" dirty="0" err="1">
                <a:cs typeface="宋体" panose="02010600030101010101" pitchFamily="2" charset="-122"/>
              </a:rPr>
              <a:t>将海量表分配到多个进程中并发卸装，可减少海量表的卸载时间</a:t>
            </a:r>
            <a:r>
              <a:rPr lang="en-US" altLang="zh-CN" sz="1900" dirty="0">
                <a:cs typeface="宋体" panose="02010600030101010101" pitchFamily="2" charset="-122"/>
              </a:rPr>
              <a:t> </a:t>
            </a:r>
          </a:p>
          <a:p>
            <a:pPr marL="742950" lvl="1">
              <a:lnSpc>
                <a:spcPct val="120000"/>
              </a:lnSpc>
            </a:pPr>
            <a:r>
              <a:rPr lang="en-US" altLang="zh-CN" sz="1900" dirty="0" err="1">
                <a:cs typeface="宋体" panose="02010600030101010101" pitchFamily="2" charset="-122"/>
              </a:rPr>
              <a:t>采用多进程装载海量表，需要特别注意锁溢出与长事务的出现</a:t>
            </a:r>
            <a:endParaRPr lang="en-US" altLang="zh-CN" sz="1900" dirty="0">
              <a:cs typeface="宋体" panose="02010600030101010101" pitchFamily="2" charset="-122"/>
            </a:endParaRPr>
          </a:p>
          <a:p>
            <a:pPr marL="342900" indent="-342900">
              <a:lnSpc>
                <a:spcPct val="120000"/>
              </a:lnSpc>
              <a:buNone/>
            </a:pPr>
            <a:r>
              <a:rPr lang="en-US" altLang="zh-CN" sz="1900" dirty="0">
                <a:cs typeface="宋体" panose="02010600030101010101" pitchFamily="2" charset="-122"/>
              </a:rPr>
              <a:t>	3．去掉参照性约束及索引，加速 load </a:t>
            </a:r>
            <a:r>
              <a:rPr lang="en-US" altLang="zh-CN" sz="1900" dirty="0" err="1">
                <a:cs typeface="宋体" panose="02010600030101010101" pitchFamily="2" charset="-122"/>
              </a:rPr>
              <a:t>装载速度</a:t>
            </a:r>
            <a:r>
              <a:rPr lang="zh-CN" altLang="en-US" sz="1900" dirty="0">
                <a:cs typeface="宋体" panose="02010600030101010101" pitchFamily="2" charset="-122"/>
              </a:rPr>
              <a:t>	</a:t>
            </a:r>
          </a:p>
          <a:p>
            <a:pPr marL="742950" lvl="1">
              <a:lnSpc>
                <a:spcPct val="120000"/>
              </a:lnSpc>
            </a:pPr>
            <a:r>
              <a:rPr lang="en-US" altLang="zh-CN" sz="1900" dirty="0" err="1">
                <a:cs typeface="宋体" panose="02010600030101010101" pitchFamily="2" charset="-122"/>
              </a:rPr>
              <a:t>在装载前先删除表索引及参照性约束，在装载完毕后重新创建</a:t>
            </a:r>
            <a:r>
              <a:rPr lang="en-US" altLang="zh-CN" sz="1900" dirty="0">
                <a:cs typeface="宋体" panose="02010600030101010101" pitchFamily="2" charset="-122"/>
              </a:rPr>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目录</a:t>
            </a:r>
          </a:p>
        </p:txBody>
      </p:sp>
      <p:sp>
        <p:nvSpPr>
          <p:cNvPr id="4" name="矩形 3"/>
          <p:cNvSpPr/>
          <p:nvPr/>
        </p:nvSpPr>
        <p:spPr bwMode="auto">
          <a:xfrm>
            <a:off x="3339148" y="1960880"/>
            <a:ext cx="722312" cy="66294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bwMode="auto">
          <a:xfrm>
            <a:off x="4202748" y="1960880"/>
            <a:ext cx="4570412" cy="66294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矩形 5"/>
          <p:cNvSpPr/>
          <p:nvPr/>
        </p:nvSpPr>
        <p:spPr bwMode="auto">
          <a:xfrm>
            <a:off x="3339148" y="2578100"/>
            <a:ext cx="722312" cy="45719"/>
          </a:xfrm>
          <a:prstGeom prst="rect">
            <a:avLst/>
          </a:prstGeom>
          <a:solidFill>
            <a:srgbClr val="5A56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p:cNvSpPr/>
          <p:nvPr/>
        </p:nvSpPr>
        <p:spPr bwMode="auto">
          <a:xfrm>
            <a:off x="4202748" y="2578100"/>
            <a:ext cx="4570412" cy="45719"/>
          </a:xfrm>
          <a:prstGeom prst="rect">
            <a:avLst/>
          </a:prstGeom>
          <a:solidFill>
            <a:srgbClr val="5A56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文本框 3"/>
          <p:cNvSpPr txBox="1">
            <a:spLocks noChangeArrowheads="1"/>
          </p:cNvSpPr>
          <p:nvPr/>
        </p:nvSpPr>
        <p:spPr bwMode="auto">
          <a:xfrm>
            <a:off x="3470385" y="2073245"/>
            <a:ext cx="441146" cy="400110"/>
          </a:xfrm>
          <a:prstGeom prst="rect">
            <a:avLst/>
          </a:prstGeom>
          <a:noFill/>
          <a:ln w="9525">
            <a:noFill/>
            <a:miter lim="800000"/>
          </a:ln>
        </p:spPr>
        <p:txBody>
          <a:bodyPr wrap="none">
            <a:spAutoFit/>
          </a:bodyPr>
          <a:lstStyle/>
          <a:p>
            <a:r>
              <a:rPr lang="zh-CN" altLang="en-US" sz="2000" b="1">
                <a:solidFill>
                  <a:schemeClr val="bg1"/>
                </a:solidFill>
                <a:latin typeface="微软雅黑" panose="020B0503020204020204" pitchFamily="34" charset="-122"/>
                <a:ea typeface="微软雅黑" panose="020B0503020204020204" pitchFamily="34" charset="-122"/>
              </a:rPr>
              <a:t>一</a:t>
            </a:r>
          </a:p>
        </p:txBody>
      </p:sp>
      <p:sp>
        <p:nvSpPr>
          <p:cNvPr id="9" name="矩形 8"/>
          <p:cNvSpPr/>
          <p:nvPr/>
        </p:nvSpPr>
        <p:spPr bwMode="auto">
          <a:xfrm>
            <a:off x="3339148" y="2854960"/>
            <a:ext cx="722312" cy="664210"/>
          </a:xfrm>
          <a:prstGeom prst="rect">
            <a:avLst/>
          </a:prstGeom>
          <a:solidFill>
            <a:srgbClr val="DE12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矩形 9"/>
          <p:cNvSpPr/>
          <p:nvPr/>
        </p:nvSpPr>
        <p:spPr bwMode="auto">
          <a:xfrm>
            <a:off x="4202748" y="2854960"/>
            <a:ext cx="4570412" cy="664210"/>
          </a:xfrm>
          <a:prstGeom prst="rect">
            <a:avLst/>
          </a:prstGeom>
          <a:solidFill>
            <a:srgbClr val="DE12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矩形 10"/>
          <p:cNvSpPr/>
          <p:nvPr/>
        </p:nvSpPr>
        <p:spPr bwMode="auto">
          <a:xfrm>
            <a:off x="3339148" y="3473450"/>
            <a:ext cx="722312" cy="4571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矩形 11"/>
          <p:cNvSpPr/>
          <p:nvPr/>
        </p:nvSpPr>
        <p:spPr bwMode="auto">
          <a:xfrm>
            <a:off x="4202748" y="3473450"/>
            <a:ext cx="4570412" cy="4571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文本框 48"/>
          <p:cNvSpPr txBox="1">
            <a:spLocks noChangeArrowheads="1"/>
          </p:cNvSpPr>
          <p:nvPr/>
        </p:nvSpPr>
        <p:spPr bwMode="auto">
          <a:xfrm>
            <a:off x="3470385" y="2968595"/>
            <a:ext cx="441146" cy="400110"/>
          </a:xfrm>
          <a:prstGeom prst="rect">
            <a:avLst/>
          </a:prstGeom>
          <a:noFill/>
          <a:ln w="9525">
            <a:noFill/>
            <a:miter lim="800000"/>
          </a:ln>
        </p:spPr>
        <p:txBody>
          <a:bodyPr wrap="none">
            <a:spAutoFit/>
          </a:bodyPr>
          <a:lstStyle/>
          <a:p>
            <a:r>
              <a:rPr lang="zh-CN" altLang="en-US" sz="2000" b="1">
                <a:solidFill>
                  <a:schemeClr val="bg1"/>
                </a:solidFill>
                <a:latin typeface="微软雅黑" panose="020B0503020204020204" pitchFamily="34" charset="-122"/>
                <a:ea typeface="微软雅黑" panose="020B0503020204020204" pitchFamily="34" charset="-122"/>
              </a:rPr>
              <a:t>二</a:t>
            </a:r>
          </a:p>
        </p:txBody>
      </p:sp>
      <p:sp>
        <p:nvSpPr>
          <p:cNvPr id="14" name="矩形 13"/>
          <p:cNvSpPr/>
          <p:nvPr/>
        </p:nvSpPr>
        <p:spPr bwMode="auto">
          <a:xfrm>
            <a:off x="3339148" y="3749040"/>
            <a:ext cx="722312" cy="66548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矩形 14"/>
          <p:cNvSpPr/>
          <p:nvPr/>
        </p:nvSpPr>
        <p:spPr bwMode="auto">
          <a:xfrm>
            <a:off x="4202748" y="3749040"/>
            <a:ext cx="4570412" cy="66548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矩形 15"/>
          <p:cNvSpPr/>
          <p:nvPr/>
        </p:nvSpPr>
        <p:spPr bwMode="auto">
          <a:xfrm>
            <a:off x="3339148" y="4368800"/>
            <a:ext cx="722312" cy="45719"/>
          </a:xfrm>
          <a:prstGeom prst="rect">
            <a:avLst/>
          </a:prstGeom>
          <a:solidFill>
            <a:srgbClr val="5A56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矩形 16"/>
          <p:cNvSpPr/>
          <p:nvPr/>
        </p:nvSpPr>
        <p:spPr bwMode="auto">
          <a:xfrm>
            <a:off x="4202748" y="4368800"/>
            <a:ext cx="4570412" cy="45719"/>
          </a:xfrm>
          <a:prstGeom prst="rect">
            <a:avLst/>
          </a:prstGeom>
          <a:solidFill>
            <a:srgbClr val="5A56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文本框 54"/>
          <p:cNvSpPr txBox="1">
            <a:spLocks noChangeArrowheads="1"/>
          </p:cNvSpPr>
          <p:nvPr/>
        </p:nvSpPr>
        <p:spPr bwMode="auto">
          <a:xfrm>
            <a:off x="3470385" y="3863945"/>
            <a:ext cx="441146" cy="400110"/>
          </a:xfrm>
          <a:prstGeom prst="rect">
            <a:avLst/>
          </a:prstGeom>
          <a:noFill/>
          <a:ln w="9525">
            <a:noFill/>
            <a:miter lim="800000"/>
          </a:ln>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三</a:t>
            </a:r>
          </a:p>
        </p:txBody>
      </p:sp>
      <p:sp>
        <p:nvSpPr>
          <p:cNvPr id="19" name="矩形 18"/>
          <p:cNvSpPr/>
          <p:nvPr/>
        </p:nvSpPr>
        <p:spPr bwMode="auto">
          <a:xfrm>
            <a:off x="3339148" y="4643120"/>
            <a:ext cx="722312" cy="65659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矩形 19"/>
          <p:cNvSpPr/>
          <p:nvPr/>
        </p:nvSpPr>
        <p:spPr bwMode="auto">
          <a:xfrm>
            <a:off x="4202748" y="4643120"/>
            <a:ext cx="4570412" cy="65659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矩形 20"/>
          <p:cNvSpPr/>
          <p:nvPr/>
        </p:nvSpPr>
        <p:spPr bwMode="auto">
          <a:xfrm>
            <a:off x="3339148" y="5253990"/>
            <a:ext cx="722312" cy="45719"/>
          </a:xfrm>
          <a:prstGeom prst="rect">
            <a:avLst/>
          </a:prstGeom>
          <a:solidFill>
            <a:srgbClr val="5A56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矩形 21"/>
          <p:cNvSpPr/>
          <p:nvPr/>
        </p:nvSpPr>
        <p:spPr bwMode="auto">
          <a:xfrm>
            <a:off x="4202748" y="5253990"/>
            <a:ext cx="4570412" cy="45719"/>
          </a:xfrm>
          <a:prstGeom prst="rect">
            <a:avLst/>
          </a:prstGeom>
          <a:solidFill>
            <a:srgbClr val="5A56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文本框 60"/>
          <p:cNvSpPr txBox="1">
            <a:spLocks noChangeArrowheads="1"/>
          </p:cNvSpPr>
          <p:nvPr/>
        </p:nvSpPr>
        <p:spPr bwMode="auto">
          <a:xfrm>
            <a:off x="3470385" y="4749135"/>
            <a:ext cx="441146" cy="400110"/>
          </a:xfrm>
          <a:prstGeom prst="rect">
            <a:avLst/>
          </a:prstGeom>
          <a:noFill/>
          <a:ln w="9525">
            <a:noFill/>
            <a:miter lim="800000"/>
          </a:ln>
        </p:spPr>
        <p:txBody>
          <a:bodyPr wrap="none">
            <a:spAutoFit/>
          </a:bodyPr>
          <a:lstStyle/>
          <a:p>
            <a:r>
              <a:rPr lang="zh-CN" altLang="en-US" sz="2000" b="1">
                <a:solidFill>
                  <a:schemeClr val="bg1"/>
                </a:solidFill>
                <a:latin typeface="微软雅黑" panose="020B0503020204020204" pitchFamily="34" charset="-122"/>
                <a:ea typeface="微软雅黑" panose="020B0503020204020204" pitchFamily="34" charset="-122"/>
              </a:rPr>
              <a:t>四</a:t>
            </a:r>
          </a:p>
        </p:txBody>
      </p:sp>
      <p:sp>
        <p:nvSpPr>
          <p:cNvPr id="24" name="文本框 55"/>
          <p:cNvSpPr txBox="1">
            <a:spLocks noChangeArrowheads="1"/>
          </p:cNvSpPr>
          <p:nvPr/>
        </p:nvSpPr>
        <p:spPr bwMode="auto">
          <a:xfrm>
            <a:off x="4378960" y="2080394"/>
            <a:ext cx="4236720" cy="400110"/>
          </a:xfrm>
          <a:prstGeom prst="rect">
            <a:avLst/>
          </a:prstGeom>
          <a:noFill/>
          <a:ln w="9525">
            <a:noFill/>
            <a:miter lim="800000"/>
          </a:ln>
        </p:spPr>
        <p:txBody>
          <a:bodyPr wrap="square">
            <a:spAutoFit/>
          </a:bodyPr>
          <a:lstStyle/>
          <a:p>
            <a:pPr algn="ctr"/>
            <a:r>
              <a:rPr lang="en-US" altLang="zh-CN" sz="2000" spc="200" dirty="0">
                <a:solidFill>
                  <a:schemeClr val="bg1"/>
                </a:solidFill>
                <a:latin typeface="微软雅黑" panose="020B0503020204020204" pitchFamily="34" charset="-122"/>
                <a:ea typeface="微软雅黑" panose="020B0503020204020204" pitchFamily="34" charset="-122"/>
              </a:rPr>
              <a:t> unload/load</a:t>
            </a:r>
            <a:r>
              <a:rPr lang="zh-CN" altLang="en-US" sz="2000" spc="200" dirty="0">
                <a:solidFill>
                  <a:schemeClr val="bg1"/>
                </a:solidFill>
                <a:latin typeface="微软雅黑" panose="020B0503020204020204" pitchFamily="34" charset="-122"/>
                <a:ea typeface="微软雅黑" panose="020B0503020204020204" pitchFamily="34" charset="-122"/>
              </a:rPr>
              <a:t>装卸数据 </a:t>
            </a:r>
          </a:p>
        </p:txBody>
      </p:sp>
      <p:sp>
        <p:nvSpPr>
          <p:cNvPr id="25" name="文本框 55"/>
          <p:cNvSpPr txBox="1">
            <a:spLocks noChangeArrowheads="1"/>
          </p:cNvSpPr>
          <p:nvPr/>
        </p:nvSpPr>
        <p:spPr bwMode="auto">
          <a:xfrm>
            <a:off x="4378960" y="2965584"/>
            <a:ext cx="4236720" cy="400110"/>
          </a:xfrm>
          <a:prstGeom prst="rect">
            <a:avLst/>
          </a:prstGeom>
          <a:noFill/>
          <a:ln w="9525">
            <a:noFill/>
            <a:miter lim="800000"/>
          </a:ln>
        </p:spPr>
        <p:txBody>
          <a:bodyPr wrap="square">
            <a:spAutoFit/>
          </a:bodyPr>
          <a:lstStyle/>
          <a:p>
            <a:pPr algn="ctr"/>
            <a:r>
              <a:rPr lang="en-US" altLang="zh-CN" sz="2000" spc="200" dirty="0">
                <a:solidFill>
                  <a:schemeClr val="bg1"/>
                </a:solidFill>
                <a:latin typeface="微软雅黑" panose="020B0503020204020204" pitchFamily="34" charset="-122"/>
                <a:ea typeface="微软雅黑" panose="020B0503020204020204" pitchFamily="34" charset="-122"/>
              </a:rPr>
              <a:t> </a:t>
            </a:r>
            <a:r>
              <a:rPr lang="en-US" altLang="zh-CN" sz="2000" spc="200" dirty="0" err="1">
                <a:solidFill>
                  <a:schemeClr val="bg1"/>
                </a:solidFill>
                <a:latin typeface="微软雅黑" panose="020B0503020204020204" pitchFamily="34" charset="-122"/>
                <a:ea typeface="微软雅黑" panose="020B0503020204020204" pitchFamily="34" charset="-122"/>
              </a:rPr>
              <a:t>dbload</a:t>
            </a:r>
            <a:r>
              <a:rPr lang="zh-CN" altLang="en-US" sz="2000" spc="200" dirty="0">
                <a:solidFill>
                  <a:schemeClr val="bg1"/>
                </a:solidFill>
                <a:latin typeface="微软雅黑" panose="020B0503020204020204" pitchFamily="34" charset="-122"/>
                <a:ea typeface="微软雅黑" panose="020B0503020204020204" pitchFamily="34" charset="-122"/>
              </a:rPr>
              <a:t>装载数据</a:t>
            </a:r>
          </a:p>
        </p:txBody>
      </p:sp>
      <p:sp>
        <p:nvSpPr>
          <p:cNvPr id="26" name="文本框 55"/>
          <p:cNvSpPr txBox="1">
            <a:spLocks noChangeArrowheads="1"/>
          </p:cNvSpPr>
          <p:nvPr/>
        </p:nvSpPr>
        <p:spPr bwMode="auto">
          <a:xfrm>
            <a:off x="4378960" y="3871208"/>
            <a:ext cx="4236720" cy="400110"/>
          </a:xfrm>
          <a:prstGeom prst="rect">
            <a:avLst/>
          </a:prstGeom>
          <a:noFill/>
          <a:ln w="9525">
            <a:noFill/>
            <a:miter lim="800000"/>
          </a:ln>
        </p:spPr>
        <p:txBody>
          <a:bodyPr wrap="square">
            <a:spAutoFit/>
          </a:bodyPr>
          <a:lstStyle/>
          <a:p>
            <a:pPr algn="ctr"/>
            <a:r>
              <a:rPr lang="en-US" altLang="zh-CN" sz="2000" spc="200" dirty="0">
                <a:solidFill>
                  <a:schemeClr val="bg1"/>
                </a:solidFill>
                <a:latin typeface="微软雅黑" panose="020B0503020204020204" pitchFamily="34" charset="-122"/>
                <a:ea typeface="微软雅黑" panose="020B0503020204020204" pitchFamily="34" charset="-122"/>
              </a:rPr>
              <a:t> </a:t>
            </a:r>
            <a:r>
              <a:rPr lang="en-US" altLang="zh-CN" sz="2000" spc="200" dirty="0" err="1">
                <a:solidFill>
                  <a:schemeClr val="bg1"/>
                </a:solidFill>
                <a:latin typeface="微软雅黑" panose="020B0503020204020204" pitchFamily="34" charset="-122"/>
                <a:ea typeface="微软雅黑" panose="020B0503020204020204" pitchFamily="34" charset="-122"/>
              </a:rPr>
              <a:t>onunload</a:t>
            </a:r>
            <a:r>
              <a:rPr lang="en-US" altLang="zh-CN" sz="2000" spc="200" dirty="0">
                <a:solidFill>
                  <a:schemeClr val="bg1"/>
                </a:solidFill>
                <a:latin typeface="微软雅黑" panose="020B0503020204020204" pitchFamily="34" charset="-122"/>
                <a:ea typeface="微软雅黑" panose="020B0503020204020204" pitchFamily="34" charset="-122"/>
              </a:rPr>
              <a:t>/</a:t>
            </a:r>
            <a:r>
              <a:rPr lang="en-US" altLang="zh-CN" sz="2000" spc="200" dirty="0" err="1">
                <a:solidFill>
                  <a:schemeClr val="bg1"/>
                </a:solidFill>
                <a:latin typeface="微软雅黑" panose="020B0503020204020204" pitchFamily="34" charset="-122"/>
                <a:ea typeface="微软雅黑" panose="020B0503020204020204" pitchFamily="34" charset="-122"/>
              </a:rPr>
              <a:t>onload</a:t>
            </a:r>
            <a:r>
              <a:rPr lang="zh-CN" altLang="en-US" sz="2000" spc="200" dirty="0">
                <a:solidFill>
                  <a:schemeClr val="bg1"/>
                </a:solidFill>
                <a:latin typeface="微软雅黑" panose="020B0503020204020204" pitchFamily="34" charset="-122"/>
                <a:ea typeface="微软雅黑" panose="020B0503020204020204" pitchFamily="34" charset="-122"/>
              </a:rPr>
              <a:t>装卸数据</a:t>
            </a:r>
          </a:p>
        </p:txBody>
      </p:sp>
      <p:sp>
        <p:nvSpPr>
          <p:cNvPr id="27" name="文本框 55"/>
          <p:cNvSpPr txBox="1">
            <a:spLocks noChangeArrowheads="1"/>
          </p:cNvSpPr>
          <p:nvPr/>
        </p:nvSpPr>
        <p:spPr bwMode="auto">
          <a:xfrm>
            <a:off x="4378960" y="4793536"/>
            <a:ext cx="4236720" cy="338554"/>
          </a:xfrm>
          <a:prstGeom prst="rect">
            <a:avLst/>
          </a:prstGeom>
          <a:noFill/>
          <a:ln w="9525">
            <a:noFill/>
            <a:miter lim="800000"/>
          </a:ln>
        </p:spPr>
        <p:txBody>
          <a:bodyPr wrap="square">
            <a:spAutoFit/>
          </a:bodyPr>
          <a:lstStyle/>
          <a:p>
            <a:pPr algn="ctr"/>
            <a:r>
              <a:rPr lang="en-US" altLang="zh-CN" sz="1600" spc="200" dirty="0">
                <a:solidFill>
                  <a:schemeClr val="bg1"/>
                </a:solidFill>
                <a:latin typeface="微软雅黑" panose="020B0503020204020204" pitchFamily="34" charset="-122"/>
                <a:ea typeface="微软雅黑" panose="020B0503020204020204" pitchFamily="34" charset="-122"/>
              </a:rPr>
              <a:t> </a:t>
            </a:r>
            <a:r>
              <a:rPr lang="en-US" altLang="zh-CN" sz="1600" spc="200" dirty="0" err="1">
                <a:solidFill>
                  <a:schemeClr val="bg1"/>
                </a:solidFill>
                <a:latin typeface="微软雅黑" panose="020B0503020204020204" pitchFamily="34" charset="-122"/>
                <a:ea typeface="微软雅黑" panose="020B0503020204020204" pitchFamily="34" charset="-122"/>
              </a:rPr>
              <a:t>dbexport</a:t>
            </a:r>
            <a:r>
              <a:rPr lang="en-US" altLang="zh-CN" sz="1600" spc="200" dirty="0">
                <a:solidFill>
                  <a:schemeClr val="bg1"/>
                </a:solidFill>
                <a:latin typeface="微软雅黑" panose="020B0503020204020204" pitchFamily="34" charset="-122"/>
                <a:ea typeface="微软雅黑" panose="020B0503020204020204" pitchFamily="34" charset="-122"/>
              </a:rPr>
              <a:t>/</a:t>
            </a:r>
            <a:r>
              <a:rPr lang="en-US" altLang="zh-CN" sz="1600" spc="200" dirty="0" err="1">
                <a:solidFill>
                  <a:schemeClr val="bg1"/>
                </a:solidFill>
                <a:latin typeface="微软雅黑" panose="020B0503020204020204" pitchFamily="34" charset="-122"/>
                <a:ea typeface="微软雅黑" panose="020B0503020204020204" pitchFamily="34" charset="-122"/>
              </a:rPr>
              <a:t>dbimport</a:t>
            </a:r>
            <a:r>
              <a:rPr lang="zh-CN" altLang="en-US" sz="1600" spc="200" dirty="0">
                <a:solidFill>
                  <a:schemeClr val="bg1"/>
                </a:solidFill>
                <a:latin typeface="微软雅黑" panose="020B0503020204020204" pitchFamily="34" charset="-122"/>
                <a:ea typeface="微软雅黑" panose="020B0503020204020204" pitchFamily="34" charset="-122"/>
              </a:rPr>
              <a:t>整库装卸数据</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1714" name="Rectangle 2"/>
          <p:cNvSpPr>
            <a:spLocks noGrp="1" noChangeArrowheads="1"/>
          </p:cNvSpPr>
          <p:nvPr>
            <p:ph type="title"/>
          </p:nvPr>
        </p:nvSpPr>
        <p:spPr/>
        <p:txBody>
          <a:bodyPr/>
          <a:lstStyle/>
          <a:p>
            <a:r>
              <a:rPr lang="en-US" altLang="zh-CN" dirty="0" err="1">
                <a:cs typeface="宋体" panose="02010600030101010101" pitchFamily="2" charset="-122"/>
              </a:rPr>
              <a:t>d</a:t>
            </a:r>
            <a:r>
              <a:rPr lang="en-US" altLang="zh-CN" b="1" dirty="0" err="1">
                <a:cs typeface="宋体" panose="02010600030101010101" pitchFamily="2" charset="-122"/>
              </a:rPr>
              <a:t>bload</a:t>
            </a:r>
            <a:r>
              <a:rPr lang="en-US" altLang="zh-CN" b="1" dirty="0">
                <a:cs typeface="宋体" panose="02010600030101010101" pitchFamily="2" charset="-122"/>
              </a:rPr>
              <a:t> - </a:t>
            </a:r>
            <a:r>
              <a:rPr lang="zh-CN" altLang="en-US" b="1" dirty="0">
                <a:cs typeface="宋体" panose="02010600030101010101" pitchFamily="2" charset="-122"/>
              </a:rPr>
              <a:t>介绍</a:t>
            </a:r>
            <a:r>
              <a:rPr lang="en-US" altLang="zh-CN" b="1" dirty="0">
                <a:cs typeface="宋体" panose="02010600030101010101" pitchFamily="2" charset="-122"/>
              </a:rPr>
              <a:t> </a:t>
            </a:r>
            <a:endParaRPr lang="zh-CN" altLang="en-US" b="1" dirty="0">
              <a:cs typeface="宋体" panose="02010600030101010101" pitchFamily="2" charset="-122"/>
            </a:endParaRPr>
          </a:p>
        </p:txBody>
      </p:sp>
      <p:sp>
        <p:nvSpPr>
          <p:cNvPr id="5" name="内容占位符 4"/>
          <p:cNvSpPr>
            <a:spLocks noGrp="1"/>
          </p:cNvSpPr>
          <p:nvPr>
            <p:ph type="body" sz="quarter" idx="10"/>
          </p:nvPr>
        </p:nvSpPr>
        <p:spPr/>
        <p:txBody>
          <a:bodyPr/>
          <a:lstStyle/>
          <a:p>
            <a:pPr>
              <a:lnSpc>
                <a:spcPct val="200000"/>
              </a:lnSpc>
            </a:pPr>
            <a:r>
              <a:rPr lang="zh-CN" altLang="en-US" dirty="0"/>
              <a:t>通过命令行方式装载数据</a:t>
            </a:r>
            <a:endParaRPr lang="en-US" altLang="zh-CN" dirty="0"/>
          </a:p>
          <a:p>
            <a:pPr>
              <a:lnSpc>
                <a:spcPct val="200000"/>
              </a:lnSpc>
            </a:pPr>
            <a:r>
              <a:rPr lang="zh-CN" altLang="en-US" dirty="0"/>
              <a:t>读取</a:t>
            </a:r>
            <a:r>
              <a:rPr lang="en-US" altLang="zh-CN" dirty="0"/>
              <a:t>ASCII</a:t>
            </a:r>
            <a:r>
              <a:rPr lang="zh-CN" altLang="en-US" dirty="0"/>
              <a:t>文件（明文），并装载到已经存在的表</a:t>
            </a:r>
            <a:endParaRPr lang="en-US" altLang="zh-CN" dirty="0"/>
          </a:p>
          <a:p>
            <a:pPr>
              <a:lnSpc>
                <a:spcPct val="200000"/>
              </a:lnSpc>
            </a:pPr>
            <a:r>
              <a:rPr lang="zh-CN" altLang="en-US" dirty="0"/>
              <a:t>装载数据前需要额外创建控制文件</a:t>
            </a:r>
            <a:endParaRPr lang="en-US" altLang="zh-CN" dirty="0"/>
          </a:p>
          <a:p>
            <a:pPr>
              <a:lnSpc>
                <a:spcPct val="200000"/>
              </a:lnSpc>
            </a:pPr>
            <a:r>
              <a:rPr lang="zh-CN" altLang="en-US" dirty="0"/>
              <a:t>使用方式灵活，但是复杂度比</a:t>
            </a:r>
            <a:r>
              <a:rPr lang="en-US" altLang="zh-CN" dirty="0"/>
              <a:t>load</a:t>
            </a:r>
            <a:r>
              <a:rPr lang="zh-CN" altLang="en-US" dirty="0"/>
              <a:t>高</a:t>
            </a:r>
            <a:endParaRPr lang="en-US" altLang="zh-CN" dirty="0"/>
          </a:p>
          <a:p>
            <a:endParaRPr lang="zh-CN"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0082" name="Rectangle 2"/>
          <p:cNvSpPr>
            <a:spLocks noGrp="1" noChangeArrowheads="1"/>
          </p:cNvSpPr>
          <p:nvPr>
            <p:ph type="title"/>
          </p:nvPr>
        </p:nvSpPr>
        <p:spPr/>
        <p:txBody>
          <a:bodyPr/>
          <a:lstStyle/>
          <a:p>
            <a:r>
              <a:rPr lang="en-US" altLang="zh-CN" dirty="0" err="1">
                <a:cs typeface="宋体" panose="02010600030101010101" pitchFamily="2" charset="-122"/>
              </a:rPr>
              <a:t>dbload</a:t>
            </a:r>
            <a:endParaRPr lang="en-US" altLang="zh-CN" dirty="0">
              <a:cs typeface="宋体" panose="02010600030101010101" pitchFamily="2" charset="-122"/>
            </a:endParaRPr>
          </a:p>
        </p:txBody>
      </p:sp>
      <p:sp>
        <p:nvSpPr>
          <p:cNvPr id="1070083" name="Rectangle 3"/>
          <p:cNvSpPr>
            <a:spLocks noGrp="1" noChangeArrowheads="1"/>
          </p:cNvSpPr>
          <p:nvPr>
            <p:ph type="body" sz="quarter" idx="10"/>
          </p:nvPr>
        </p:nvSpPr>
        <p:spPr/>
        <p:txBody>
          <a:bodyPr>
            <a:noAutofit/>
          </a:bodyPr>
          <a:lstStyle/>
          <a:p>
            <a:pPr>
              <a:buFont typeface="Wingdings" panose="05000000000000000000" charset="0"/>
              <a:buNone/>
            </a:pPr>
            <a:r>
              <a:rPr lang="zh-CN" altLang="en-US" b="1" dirty="0">
                <a:cs typeface="宋体" panose="02010600030101010101" pitchFamily="2" charset="-122"/>
              </a:rPr>
              <a:t>用法：</a:t>
            </a:r>
            <a:endParaRPr lang="en-US" altLang="zh-CN" dirty="0">
              <a:cs typeface="宋体" panose="02010600030101010101" pitchFamily="2" charset="-122"/>
            </a:endParaRPr>
          </a:p>
          <a:p>
            <a:pPr>
              <a:buFont typeface="Wingdings" panose="05000000000000000000" charset="0"/>
              <a:buNone/>
            </a:pPr>
            <a:r>
              <a:rPr lang="en-US" altLang="zh-CN" sz="1600" dirty="0" err="1">
                <a:cs typeface="宋体" panose="02010600030101010101" pitchFamily="2" charset="-122"/>
              </a:rPr>
              <a:t>dbload</a:t>
            </a:r>
            <a:r>
              <a:rPr lang="en-US" altLang="zh-CN" sz="1600" dirty="0">
                <a:cs typeface="宋体" panose="02010600030101010101" pitchFamily="2" charset="-122"/>
              </a:rPr>
              <a:t> [-d </a:t>
            </a:r>
            <a:r>
              <a:rPr lang="en-US" altLang="zh-CN" sz="1600" dirty="0" err="1">
                <a:cs typeface="宋体" panose="02010600030101010101" pitchFamily="2" charset="-122"/>
              </a:rPr>
              <a:t>dbname</a:t>
            </a:r>
            <a:r>
              <a:rPr lang="en-US" altLang="zh-CN" sz="1600" dirty="0">
                <a:cs typeface="宋体" panose="02010600030101010101" pitchFamily="2" charset="-122"/>
              </a:rPr>
              <a:t>] [-c </a:t>
            </a:r>
            <a:r>
              <a:rPr lang="en-US" altLang="zh-CN" sz="1600" dirty="0" err="1">
                <a:cs typeface="宋体" panose="02010600030101010101" pitchFamily="2" charset="-122"/>
              </a:rPr>
              <a:t>cfilname</a:t>
            </a:r>
            <a:r>
              <a:rPr lang="en-US" altLang="zh-CN" sz="1600" dirty="0">
                <a:cs typeface="宋体" panose="02010600030101010101" pitchFamily="2" charset="-122"/>
              </a:rPr>
              <a:t>] [-l </a:t>
            </a:r>
            <a:r>
              <a:rPr lang="en-US" altLang="zh-CN" sz="1600" dirty="0" err="1">
                <a:cs typeface="宋体" panose="02010600030101010101" pitchFamily="2" charset="-122"/>
              </a:rPr>
              <a:t>logfile</a:t>
            </a:r>
            <a:r>
              <a:rPr lang="en-US" altLang="zh-CN" sz="1600" dirty="0">
                <a:cs typeface="宋体" panose="02010600030101010101" pitchFamily="2" charset="-122"/>
              </a:rPr>
              <a:t>] [-e </a:t>
            </a:r>
            <a:r>
              <a:rPr lang="en-US" altLang="zh-CN" sz="1600" dirty="0" err="1">
                <a:cs typeface="宋体" panose="02010600030101010101" pitchFamily="2" charset="-122"/>
              </a:rPr>
              <a:t>errnum</a:t>
            </a:r>
            <a:r>
              <a:rPr lang="en-US" altLang="zh-CN" sz="1600" dirty="0">
                <a:cs typeface="宋体" panose="02010600030101010101" pitchFamily="2" charset="-122"/>
              </a:rPr>
              <a:t>] [-n </a:t>
            </a:r>
            <a:r>
              <a:rPr lang="en-US" altLang="zh-CN" sz="1600" dirty="0" err="1">
                <a:cs typeface="宋体" panose="02010600030101010101" pitchFamily="2" charset="-122"/>
              </a:rPr>
              <a:t>nnum</a:t>
            </a:r>
            <a:r>
              <a:rPr lang="en-US" altLang="zh-CN" sz="1600" dirty="0">
                <a:cs typeface="宋体" panose="02010600030101010101" pitchFamily="2" charset="-122"/>
              </a:rPr>
              <a:t>]</a:t>
            </a:r>
          </a:p>
          <a:p>
            <a:pPr>
              <a:buFont typeface="Wingdings" panose="05000000000000000000" charset="0"/>
              <a:buNone/>
            </a:pPr>
            <a:r>
              <a:rPr lang="en-US" altLang="zh-CN" sz="1600" dirty="0">
                <a:cs typeface="宋体" panose="02010600030101010101" pitchFamily="2" charset="-122"/>
              </a:rPr>
              <a:t>        [-</a:t>
            </a:r>
            <a:r>
              <a:rPr lang="en-US" altLang="zh-CN" sz="1600" dirty="0" err="1">
                <a:cs typeface="宋体" panose="02010600030101010101" pitchFamily="2" charset="-122"/>
              </a:rPr>
              <a:t>i</a:t>
            </a:r>
            <a:r>
              <a:rPr lang="en-US" altLang="zh-CN" sz="1600" dirty="0">
                <a:cs typeface="宋体" panose="02010600030101010101" pitchFamily="2" charset="-122"/>
              </a:rPr>
              <a:t> </a:t>
            </a:r>
            <a:r>
              <a:rPr lang="en-US" altLang="zh-CN" sz="1600" dirty="0" err="1">
                <a:cs typeface="宋体" panose="02010600030101010101" pitchFamily="2" charset="-122"/>
              </a:rPr>
              <a:t>inum</a:t>
            </a:r>
            <a:r>
              <a:rPr lang="en-US" altLang="zh-CN" sz="1600" dirty="0">
                <a:cs typeface="宋体" panose="02010600030101010101" pitchFamily="2" charset="-122"/>
              </a:rPr>
              <a:t>] [-s] [-p] [-r | -k] [-X]</a:t>
            </a:r>
          </a:p>
          <a:p>
            <a:pPr>
              <a:buNone/>
            </a:pPr>
            <a:r>
              <a:rPr lang="en-US" altLang="zh-CN" sz="1600" dirty="0">
                <a:cs typeface="宋体" panose="02010600030101010101" pitchFamily="2" charset="-122"/>
              </a:rPr>
              <a:t>        -d      </a:t>
            </a:r>
            <a:r>
              <a:rPr lang="zh-CN" altLang="en-US" sz="1600" b="1" dirty="0">
                <a:cs typeface="宋体" panose="02010600030101010101" pitchFamily="2" charset="-122"/>
              </a:rPr>
              <a:t>数据库名</a:t>
            </a:r>
          </a:p>
          <a:p>
            <a:pPr>
              <a:buNone/>
            </a:pPr>
            <a:r>
              <a:rPr lang="en-US" altLang="zh-CN" sz="1600" dirty="0">
                <a:cs typeface="宋体" panose="02010600030101010101" pitchFamily="2" charset="-122"/>
              </a:rPr>
              <a:t>        -c    </a:t>
            </a:r>
            <a:r>
              <a:rPr lang="en-US" altLang="zh-CN" sz="1600" b="1" dirty="0">
                <a:cs typeface="宋体" panose="02010600030101010101" pitchFamily="2" charset="-122"/>
              </a:rPr>
              <a:t>  </a:t>
            </a:r>
            <a:r>
              <a:rPr lang="zh-CN" altLang="en-US" sz="1600" b="1" dirty="0">
                <a:cs typeface="宋体" panose="02010600030101010101" pitchFamily="2" charset="-122"/>
              </a:rPr>
              <a:t>命令文件名（也叫控制文件名）</a:t>
            </a:r>
          </a:p>
          <a:p>
            <a:pPr>
              <a:buNone/>
            </a:pPr>
            <a:r>
              <a:rPr lang="en-US" altLang="zh-CN" sz="1600" dirty="0">
                <a:cs typeface="宋体" panose="02010600030101010101" pitchFamily="2" charset="-122"/>
              </a:rPr>
              <a:t>        -l     </a:t>
            </a:r>
            <a:r>
              <a:rPr lang="en-US" altLang="zh-CN" sz="1600" b="1" dirty="0">
                <a:cs typeface="宋体" panose="02010600030101010101" pitchFamily="2" charset="-122"/>
              </a:rPr>
              <a:t> </a:t>
            </a:r>
            <a:r>
              <a:rPr lang="zh-CN" altLang="en-US" sz="1600" b="1" dirty="0">
                <a:cs typeface="宋体" panose="02010600030101010101" pitchFamily="2" charset="-122"/>
              </a:rPr>
              <a:t>保存导入过程中失败的记录</a:t>
            </a:r>
          </a:p>
          <a:p>
            <a:pPr>
              <a:buNone/>
            </a:pPr>
            <a:r>
              <a:rPr lang="en-US" altLang="zh-CN" sz="1600" dirty="0">
                <a:cs typeface="宋体" panose="02010600030101010101" pitchFamily="2" charset="-122"/>
              </a:rPr>
              <a:t>        -e      </a:t>
            </a:r>
            <a:r>
              <a:rPr lang="zh-CN" altLang="en-US" sz="1600" dirty="0">
                <a:cs typeface="宋体" panose="02010600030101010101" pitchFamily="2" charset="-122"/>
              </a:rPr>
              <a:t>导入失败多少条记录后退出</a:t>
            </a:r>
          </a:p>
          <a:p>
            <a:pPr>
              <a:buNone/>
            </a:pPr>
            <a:r>
              <a:rPr lang="en-US" altLang="zh-CN" sz="1600" dirty="0">
                <a:cs typeface="宋体" panose="02010600030101010101" pitchFamily="2" charset="-122"/>
              </a:rPr>
              <a:t>        -s      </a:t>
            </a:r>
            <a:r>
              <a:rPr lang="zh-CN" altLang="en-US" sz="1600" dirty="0">
                <a:cs typeface="宋体" panose="02010600030101010101" pitchFamily="2" charset="-122"/>
              </a:rPr>
              <a:t>仅检查语法，不真正执行任务</a:t>
            </a:r>
          </a:p>
          <a:p>
            <a:pPr>
              <a:buNone/>
            </a:pPr>
            <a:r>
              <a:rPr lang="en-US" altLang="zh-CN" sz="1600" dirty="0">
                <a:cs typeface="宋体" panose="02010600030101010101" pitchFamily="2" charset="-122"/>
              </a:rPr>
              <a:t>        -n      </a:t>
            </a:r>
            <a:r>
              <a:rPr lang="zh-CN" altLang="en-US" sz="1600" b="1" dirty="0">
                <a:cs typeface="宋体" panose="02010600030101010101" pitchFamily="2" charset="-122"/>
              </a:rPr>
              <a:t>批量提交记录数定义</a:t>
            </a:r>
          </a:p>
          <a:p>
            <a:pPr>
              <a:buNone/>
            </a:pPr>
            <a:r>
              <a:rPr lang="en-US" altLang="zh-CN" sz="1600" dirty="0">
                <a:cs typeface="宋体" panose="02010600030101010101" pitchFamily="2" charset="-122"/>
              </a:rPr>
              <a:t>        -p      </a:t>
            </a:r>
            <a:r>
              <a:rPr lang="zh-CN" altLang="en-US" sz="1600" dirty="0">
                <a:cs typeface="宋体" panose="02010600030101010101" pitchFamily="2" charset="-122"/>
              </a:rPr>
              <a:t>失败情况时提示：提交或者放弃（和</a:t>
            </a:r>
            <a:r>
              <a:rPr lang="en-US" altLang="zh-CN" sz="1600" dirty="0">
                <a:cs typeface="宋体" panose="02010600030101010101" pitchFamily="2" charset="-122"/>
              </a:rPr>
              <a:t>-e</a:t>
            </a:r>
            <a:r>
              <a:rPr lang="zh-CN" altLang="en-US" sz="1600" dirty="0">
                <a:cs typeface="宋体" panose="02010600030101010101" pitchFamily="2" charset="-122"/>
              </a:rPr>
              <a:t>参数配合使用）</a:t>
            </a:r>
          </a:p>
          <a:p>
            <a:pPr>
              <a:buNone/>
            </a:pPr>
            <a:r>
              <a:rPr lang="en-US" altLang="zh-CN" sz="1600" dirty="0">
                <a:cs typeface="宋体" panose="02010600030101010101" pitchFamily="2" charset="-122"/>
              </a:rPr>
              <a:t>        -</a:t>
            </a:r>
            <a:r>
              <a:rPr lang="en-US" altLang="zh-CN" sz="1600" dirty="0" err="1">
                <a:cs typeface="宋体" panose="02010600030101010101" pitchFamily="2" charset="-122"/>
              </a:rPr>
              <a:t>i</a:t>
            </a:r>
            <a:r>
              <a:rPr lang="en-US" altLang="zh-CN" sz="1600" dirty="0">
                <a:cs typeface="宋体" panose="02010600030101010101" pitchFamily="2" charset="-122"/>
              </a:rPr>
              <a:t>      </a:t>
            </a:r>
            <a:r>
              <a:rPr lang="zh-CN" altLang="en-US" sz="1600" dirty="0">
                <a:cs typeface="宋体" panose="02010600030101010101" pitchFamily="2" charset="-122"/>
              </a:rPr>
              <a:t>从文件第几行开始，默认为第一行记录</a:t>
            </a:r>
          </a:p>
          <a:p>
            <a:pPr>
              <a:buNone/>
            </a:pPr>
            <a:r>
              <a:rPr lang="en-US" altLang="zh-CN" sz="1600" dirty="0">
                <a:cs typeface="宋体" panose="02010600030101010101" pitchFamily="2" charset="-122"/>
              </a:rPr>
              <a:t>        -r      </a:t>
            </a:r>
            <a:r>
              <a:rPr lang="zh-CN" altLang="en-US" sz="1600" dirty="0">
                <a:cs typeface="宋体" panose="02010600030101010101" pitchFamily="2" charset="-122"/>
              </a:rPr>
              <a:t>导入过程对表不加排他锁</a:t>
            </a:r>
          </a:p>
          <a:p>
            <a:pPr>
              <a:buNone/>
            </a:pPr>
            <a:r>
              <a:rPr lang="en-US" altLang="zh-CN" sz="1600" dirty="0">
                <a:cs typeface="宋体" panose="02010600030101010101" pitchFamily="2" charset="-122"/>
              </a:rPr>
              <a:t>        -X      </a:t>
            </a:r>
            <a:r>
              <a:rPr lang="zh-CN" altLang="en-US" sz="1600" dirty="0">
                <a:cs typeface="宋体" panose="02010600030101010101" pitchFamily="2" charset="-122"/>
              </a:rPr>
              <a:t>识别</a:t>
            </a:r>
            <a:r>
              <a:rPr lang="en-US" altLang="zh-CN" sz="1600" dirty="0">
                <a:cs typeface="宋体" panose="02010600030101010101" pitchFamily="2" charset="-122"/>
              </a:rPr>
              <a:t>16</a:t>
            </a:r>
            <a:r>
              <a:rPr lang="zh-CN" altLang="en-US" sz="1600" dirty="0">
                <a:cs typeface="宋体" panose="02010600030101010101" pitchFamily="2" charset="-122"/>
              </a:rPr>
              <a:t>进制数据</a:t>
            </a:r>
          </a:p>
          <a:p>
            <a:pPr>
              <a:buNone/>
            </a:pPr>
            <a:r>
              <a:rPr lang="en-US" altLang="zh-CN" sz="1600" dirty="0">
                <a:cs typeface="宋体" panose="02010600030101010101" pitchFamily="2" charset="-122"/>
              </a:rPr>
              <a:t>        -k     </a:t>
            </a:r>
            <a:r>
              <a:rPr lang="zh-CN" altLang="en-US" sz="1600" dirty="0">
                <a:cs typeface="宋体" panose="02010600030101010101" pitchFamily="2" charset="-122"/>
              </a:rPr>
              <a:t>导入过程对表加排他锁</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lstStyle/>
          <a:p>
            <a:r>
              <a:rPr lang="en-US" altLang="zh-CN" dirty="0" err="1">
                <a:cs typeface="宋体" panose="02010600030101010101" pitchFamily="2" charset="-122"/>
              </a:rPr>
              <a:t>dbload</a:t>
            </a:r>
            <a:endParaRPr lang="en-US" altLang="zh-CN" dirty="0">
              <a:cs typeface="宋体" panose="02010600030101010101" pitchFamily="2" charset="-122"/>
            </a:endParaRPr>
          </a:p>
        </p:txBody>
      </p:sp>
      <p:sp>
        <p:nvSpPr>
          <p:cNvPr id="1072131" name="Rectangle 3"/>
          <p:cNvSpPr>
            <a:spLocks noGrp="1" noChangeArrowheads="1"/>
          </p:cNvSpPr>
          <p:nvPr>
            <p:ph type="body" sz="quarter" idx="10"/>
          </p:nvPr>
        </p:nvSpPr>
        <p:spPr>
          <a:xfrm>
            <a:off x="755650" y="1343104"/>
            <a:ext cx="10718800" cy="4888767"/>
          </a:xfrm>
        </p:spPr>
        <p:txBody>
          <a:bodyPr/>
          <a:lstStyle/>
          <a:p>
            <a:r>
              <a:rPr lang="zh-CN" altLang="en-US" dirty="0">
                <a:cs typeface="宋体" panose="02010600030101010101" pitchFamily="2" charset="-122"/>
              </a:rPr>
              <a:t>命令文件</a:t>
            </a:r>
          </a:p>
          <a:p>
            <a:pPr>
              <a:buFont typeface="Wingdings" panose="05000000000000000000" charset="0"/>
              <a:buNone/>
            </a:pPr>
            <a:r>
              <a:rPr lang="en-US" altLang="zh-CN" sz="1600" dirty="0">
                <a:cs typeface="宋体" panose="02010600030101010101" pitchFamily="2" charset="-122"/>
              </a:rPr>
              <a:t>   FILE filename DELIMITER ‘|’ </a:t>
            </a:r>
            <a:r>
              <a:rPr lang="en-US" altLang="zh-CN" sz="1600" dirty="0" err="1">
                <a:cs typeface="宋体" panose="02010600030101010101" pitchFamily="2" charset="-122"/>
              </a:rPr>
              <a:t>nfields</a:t>
            </a:r>
            <a:endParaRPr lang="en-US" altLang="zh-CN" sz="1600" dirty="0">
              <a:cs typeface="宋体" panose="02010600030101010101" pitchFamily="2" charset="-122"/>
            </a:endParaRPr>
          </a:p>
          <a:p>
            <a:pPr>
              <a:buFont typeface="Wingdings" panose="05000000000000000000" charset="0"/>
              <a:buNone/>
            </a:pPr>
            <a:r>
              <a:rPr lang="en-US" altLang="zh-CN" sz="1600" dirty="0">
                <a:cs typeface="宋体" panose="02010600030101010101" pitchFamily="2" charset="-122"/>
              </a:rPr>
              <a:t>   INSERT INTO </a:t>
            </a:r>
            <a:r>
              <a:rPr lang="en-US" altLang="zh-CN" sz="1600" dirty="0" err="1">
                <a:cs typeface="宋体" panose="02010600030101010101" pitchFamily="2" charset="-122"/>
              </a:rPr>
              <a:t>tablename</a:t>
            </a:r>
            <a:r>
              <a:rPr lang="en-US" altLang="zh-CN" sz="1600" dirty="0">
                <a:cs typeface="宋体" panose="02010600030101010101" pitchFamily="2" charset="-122"/>
              </a:rPr>
              <a:t> [(column) values (f01,f02,…)]</a:t>
            </a:r>
          </a:p>
          <a:p>
            <a:endParaRPr lang="en-US" altLang="zh-CN" sz="1600" dirty="0">
              <a:cs typeface="宋体" panose="02010600030101010101" pitchFamily="2" charset="-122"/>
            </a:endParaRPr>
          </a:p>
          <a:p>
            <a:pPr marL="465455" lvl="1" indent="0">
              <a:lnSpc>
                <a:spcPct val="150000"/>
              </a:lnSpc>
            </a:pPr>
            <a:r>
              <a:rPr lang="en-US" altLang="zh-CN" dirty="0">
                <a:cs typeface="宋体" panose="02010600030101010101" pitchFamily="2" charset="-122"/>
              </a:rPr>
              <a:t>Filename </a:t>
            </a:r>
            <a:r>
              <a:rPr lang="zh-CN" altLang="en-US" dirty="0">
                <a:cs typeface="宋体" panose="02010600030101010101" pitchFamily="2" charset="-122"/>
              </a:rPr>
              <a:t>定义输入文件名</a:t>
            </a:r>
          </a:p>
          <a:p>
            <a:pPr marL="465455" lvl="1" indent="0">
              <a:lnSpc>
                <a:spcPct val="150000"/>
              </a:lnSpc>
            </a:pPr>
            <a:r>
              <a:rPr lang="en-US" altLang="zh-CN" dirty="0">
                <a:cs typeface="宋体" panose="02010600030101010101" pitchFamily="2" charset="-122"/>
              </a:rPr>
              <a:t>‘|’ </a:t>
            </a:r>
            <a:r>
              <a:rPr lang="zh-CN" altLang="en-US" dirty="0">
                <a:cs typeface="宋体" panose="02010600030101010101" pitchFamily="2" charset="-122"/>
              </a:rPr>
              <a:t>分隔符号，这里为“</a:t>
            </a:r>
            <a:r>
              <a:rPr lang="en-US" altLang="zh-CN" dirty="0">
                <a:cs typeface="宋体" panose="02010600030101010101" pitchFamily="2" charset="-122"/>
              </a:rPr>
              <a:t>|”</a:t>
            </a:r>
            <a:r>
              <a:rPr lang="zh-CN" altLang="en-US" dirty="0">
                <a:cs typeface="宋体" panose="02010600030101010101" pitchFamily="2" charset="-122"/>
              </a:rPr>
              <a:t>，可以定义为其他的符号</a:t>
            </a:r>
          </a:p>
          <a:p>
            <a:pPr marL="465455" lvl="1" indent="0">
              <a:lnSpc>
                <a:spcPct val="150000"/>
              </a:lnSpc>
            </a:pPr>
            <a:r>
              <a:rPr lang="en-US" altLang="zh-CN" dirty="0" err="1">
                <a:cs typeface="宋体" panose="02010600030101010101" pitchFamily="2" charset="-122"/>
              </a:rPr>
              <a:t>nfields</a:t>
            </a:r>
            <a:r>
              <a:rPr lang="en-US" altLang="zh-CN" dirty="0">
                <a:cs typeface="宋体" panose="02010600030101010101" pitchFamily="2" charset="-122"/>
              </a:rPr>
              <a:t> </a:t>
            </a:r>
            <a:r>
              <a:rPr lang="zh-CN" altLang="en-US" dirty="0">
                <a:cs typeface="宋体" panose="02010600030101010101" pitchFamily="2" charset="-122"/>
              </a:rPr>
              <a:t>定义每行记录的列数</a:t>
            </a:r>
          </a:p>
          <a:p>
            <a:pPr marL="465455" lvl="1" indent="0">
              <a:lnSpc>
                <a:spcPct val="150000"/>
              </a:lnSpc>
            </a:pPr>
            <a:r>
              <a:rPr lang="en-US" altLang="zh-CN" dirty="0" err="1">
                <a:cs typeface="宋体" panose="02010600030101010101" pitchFamily="2" charset="-122"/>
              </a:rPr>
              <a:t>tablename</a:t>
            </a:r>
            <a:r>
              <a:rPr lang="en-US" altLang="zh-CN" dirty="0">
                <a:cs typeface="宋体" panose="02010600030101010101" pitchFamily="2" charset="-122"/>
              </a:rPr>
              <a:t> </a:t>
            </a:r>
            <a:r>
              <a:rPr lang="zh-CN" altLang="en-US" dirty="0">
                <a:cs typeface="宋体" panose="02010600030101010101" pitchFamily="2" charset="-122"/>
              </a:rPr>
              <a:t>定义导入的目的表</a:t>
            </a:r>
          </a:p>
          <a:p>
            <a:pPr marL="465455" lvl="1" indent="0">
              <a:lnSpc>
                <a:spcPct val="150000"/>
              </a:lnSpc>
            </a:pPr>
            <a:r>
              <a:rPr lang="en-US" altLang="zh-CN" dirty="0">
                <a:cs typeface="宋体" panose="02010600030101010101" pitchFamily="2" charset="-122"/>
              </a:rPr>
              <a:t>[(column) values] </a:t>
            </a:r>
            <a:r>
              <a:rPr lang="zh-CN" altLang="en-US" dirty="0">
                <a:cs typeface="宋体" panose="02010600030101010101" pitchFamily="2" charset="-122"/>
              </a:rPr>
              <a:t>为可选项 </a:t>
            </a:r>
            <a:r>
              <a:rPr lang="en-US" altLang="zh-CN" dirty="0">
                <a:cs typeface="宋体" panose="02010600030101010101" pitchFamily="2" charset="-122"/>
              </a:rPr>
              <a:t>f01</a:t>
            </a:r>
            <a:r>
              <a:rPr lang="zh-CN" altLang="en-US" dirty="0">
                <a:cs typeface="宋体" panose="02010600030101010101" pitchFamily="2" charset="-122"/>
              </a:rPr>
              <a:t>为文件的第一列，依次类推</a:t>
            </a:r>
            <a:endParaRPr lang="en-US" altLang="zh-CN" dirty="0">
              <a:cs typeface="宋体" panose="02010600030101010101" pitchFamily="2"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9058" name="Rectangle 2"/>
          <p:cNvSpPr>
            <a:spLocks noGrp="1" noChangeArrowheads="1"/>
          </p:cNvSpPr>
          <p:nvPr>
            <p:ph type="title"/>
          </p:nvPr>
        </p:nvSpPr>
        <p:spPr/>
        <p:txBody>
          <a:bodyPr/>
          <a:lstStyle/>
          <a:p>
            <a:r>
              <a:rPr lang="zh-CN" altLang="en-US" dirty="0">
                <a:cs typeface="宋体" panose="02010600030101010101" pitchFamily="2" charset="-122"/>
              </a:rPr>
              <a:t>举例说明</a:t>
            </a:r>
          </a:p>
        </p:txBody>
      </p:sp>
      <p:sp>
        <p:nvSpPr>
          <p:cNvPr id="1069059" name="Rectangle 3"/>
          <p:cNvSpPr>
            <a:spLocks noGrp="1" noChangeArrowheads="1"/>
          </p:cNvSpPr>
          <p:nvPr>
            <p:ph type="body" sz="quarter" idx="10"/>
          </p:nvPr>
        </p:nvSpPr>
        <p:spPr/>
        <p:txBody>
          <a:bodyPr/>
          <a:lstStyle/>
          <a:p>
            <a:pPr>
              <a:lnSpc>
                <a:spcPct val="150000"/>
              </a:lnSpc>
            </a:pPr>
            <a:r>
              <a:rPr lang="zh-CN" altLang="en-US" dirty="0">
                <a:cs typeface="宋体" panose="02010600030101010101" pitchFamily="2" charset="-122"/>
              </a:rPr>
              <a:t>导入说明</a:t>
            </a:r>
          </a:p>
          <a:p>
            <a:pPr lvl="1">
              <a:buNone/>
            </a:pPr>
            <a:r>
              <a:rPr lang="zh-CN" altLang="en-US" dirty="0">
                <a:cs typeface="宋体" panose="02010600030101010101" pitchFamily="2" charset="-122"/>
              </a:rPr>
              <a:t>数据库名：</a:t>
            </a:r>
            <a:r>
              <a:rPr lang="en-US" altLang="zh-CN" dirty="0" err="1">
                <a:cs typeface="宋体" panose="02010600030101010101" pitchFamily="2" charset="-122"/>
              </a:rPr>
              <a:t>demodb</a:t>
            </a:r>
            <a:r>
              <a:rPr lang="en-US" altLang="zh-CN" dirty="0">
                <a:cs typeface="宋体" panose="02010600030101010101" pitchFamily="2" charset="-122"/>
              </a:rPr>
              <a:t>                        </a:t>
            </a:r>
            <a:r>
              <a:rPr lang="zh-CN" altLang="en-US" dirty="0">
                <a:cs typeface="宋体" panose="02010600030101010101" pitchFamily="2" charset="-122"/>
              </a:rPr>
              <a:t>控制文件名：</a:t>
            </a:r>
            <a:r>
              <a:rPr lang="en-US" altLang="zh-CN" dirty="0">
                <a:cs typeface="宋体" panose="02010600030101010101" pitchFamily="2" charset="-122"/>
              </a:rPr>
              <a:t>load_tab.ctl</a:t>
            </a:r>
          </a:p>
          <a:p>
            <a:pPr lvl="1">
              <a:buNone/>
            </a:pPr>
            <a:r>
              <a:rPr lang="zh-CN" altLang="en-US" dirty="0">
                <a:cs typeface="宋体" panose="02010600030101010101" pitchFamily="2" charset="-122"/>
              </a:rPr>
              <a:t>错误日志文件名：</a:t>
            </a:r>
            <a:r>
              <a:rPr lang="en-US" altLang="zh-CN" dirty="0">
                <a:cs typeface="宋体" panose="02010600030101010101" pitchFamily="2" charset="-122"/>
              </a:rPr>
              <a:t>error.log              </a:t>
            </a:r>
            <a:r>
              <a:rPr lang="zh-CN" altLang="en-US" dirty="0">
                <a:cs typeface="宋体" panose="02010600030101010101" pitchFamily="2" charset="-122"/>
              </a:rPr>
              <a:t>每次提交的数据条数：</a:t>
            </a:r>
            <a:r>
              <a:rPr lang="en-US" altLang="zh-CN" dirty="0">
                <a:cs typeface="宋体" panose="02010600030101010101" pitchFamily="2" charset="-122"/>
              </a:rPr>
              <a:t>100000</a:t>
            </a:r>
          </a:p>
          <a:p>
            <a:pPr lvl="1">
              <a:buNone/>
            </a:pPr>
            <a:r>
              <a:rPr lang="zh-CN" altLang="en-US" dirty="0">
                <a:cs typeface="宋体" panose="02010600030101010101" pitchFamily="2" charset="-122"/>
              </a:rPr>
              <a:t>数据文件名：</a:t>
            </a:r>
            <a:r>
              <a:rPr lang="en-US" altLang="zh-CN" dirty="0" err="1">
                <a:cs typeface="宋体" panose="02010600030101010101" pitchFamily="2" charset="-122"/>
              </a:rPr>
              <a:t>tab.unl</a:t>
            </a:r>
            <a:r>
              <a:rPr lang="en-US" altLang="zh-CN" dirty="0">
                <a:cs typeface="宋体" panose="02010600030101010101" pitchFamily="2" charset="-122"/>
              </a:rPr>
              <a:t>                        </a:t>
            </a:r>
            <a:r>
              <a:rPr lang="zh-CN" altLang="en-US" dirty="0">
                <a:cs typeface="宋体" panose="02010600030101010101" pitchFamily="2" charset="-122"/>
              </a:rPr>
              <a:t>数据字段分隔符： “｜”</a:t>
            </a:r>
          </a:p>
          <a:p>
            <a:pPr lvl="1">
              <a:buNone/>
            </a:pPr>
            <a:r>
              <a:rPr lang="zh-CN" altLang="en-US" dirty="0">
                <a:cs typeface="宋体" panose="02010600030101010101" pitchFamily="2" charset="-122"/>
              </a:rPr>
              <a:t>每行数据的字段数据</a:t>
            </a:r>
            <a:r>
              <a:rPr lang="en-US" altLang="zh-CN" dirty="0">
                <a:cs typeface="宋体" panose="02010600030101010101" pitchFamily="2" charset="-122"/>
              </a:rPr>
              <a:t>: 14                    </a:t>
            </a:r>
            <a:r>
              <a:rPr lang="zh-CN" altLang="en-US" dirty="0">
                <a:cs typeface="宋体" panose="02010600030101010101" pitchFamily="2" charset="-122"/>
              </a:rPr>
              <a:t>要插入的数据表名：</a:t>
            </a:r>
            <a:r>
              <a:rPr lang="en-US" altLang="zh-CN" dirty="0">
                <a:cs typeface="宋体" panose="02010600030101010101" pitchFamily="2" charset="-122"/>
              </a:rPr>
              <a:t>tab</a:t>
            </a:r>
          </a:p>
          <a:p>
            <a:pPr>
              <a:lnSpc>
                <a:spcPct val="150000"/>
              </a:lnSpc>
            </a:pPr>
            <a:r>
              <a:rPr lang="zh-CN" altLang="en-US" dirty="0">
                <a:cs typeface="宋体" panose="02010600030101010101" pitchFamily="2" charset="-122"/>
              </a:rPr>
              <a:t>应用命令如下：</a:t>
            </a:r>
          </a:p>
          <a:p>
            <a:pPr lvl="1">
              <a:lnSpc>
                <a:spcPct val="150000"/>
              </a:lnSpc>
              <a:buFont typeface="Webdings" panose="05030102010509060703" charset="0"/>
              <a:buNone/>
            </a:pPr>
            <a:r>
              <a:rPr lang="en-US" altLang="zh-CN" dirty="0" err="1">
                <a:ea typeface="宋体" panose="02010600030101010101" pitchFamily="2" charset="-122"/>
                <a:cs typeface="宋体" panose="02010600030101010101" pitchFamily="2" charset="-122"/>
              </a:rPr>
              <a:t>dbload</a:t>
            </a:r>
            <a:r>
              <a:rPr lang="en-US" altLang="zh-CN" dirty="0">
                <a:ea typeface="宋体" panose="02010600030101010101" pitchFamily="2" charset="-122"/>
                <a:cs typeface="宋体" panose="02010600030101010101" pitchFamily="2" charset="-122"/>
              </a:rPr>
              <a:t> -d </a:t>
            </a:r>
            <a:r>
              <a:rPr lang="en-US" altLang="zh-CN" dirty="0" err="1">
                <a:ea typeface="宋体" panose="02010600030101010101" pitchFamily="2" charset="-122"/>
                <a:cs typeface="宋体" panose="02010600030101010101" pitchFamily="2" charset="-122"/>
              </a:rPr>
              <a:t>demodb</a:t>
            </a:r>
            <a:r>
              <a:rPr lang="en-US" altLang="zh-CN" dirty="0">
                <a:ea typeface="宋体" panose="02010600030101010101" pitchFamily="2" charset="-122"/>
                <a:cs typeface="宋体" panose="02010600030101010101" pitchFamily="2" charset="-122"/>
              </a:rPr>
              <a:t> -c load_tab.ctl -l error.log -n 100000;</a:t>
            </a:r>
            <a:endParaRPr lang="en-US" altLang="zh-CN" dirty="0">
              <a:cs typeface="宋体" panose="02010600030101010101" pitchFamily="2" charset="-122"/>
            </a:endParaRPr>
          </a:p>
          <a:p>
            <a:pPr>
              <a:lnSpc>
                <a:spcPct val="150000"/>
              </a:lnSpc>
            </a:pPr>
            <a:r>
              <a:rPr lang="zh-CN" altLang="en-US" dirty="0">
                <a:cs typeface="宋体" panose="02010600030101010101" pitchFamily="2" charset="-122"/>
              </a:rPr>
              <a:t>控制文件</a:t>
            </a:r>
            <a:r>
              <a:rPr lang="en-US" altLang="zh-CN" dirty="0">
                <a:cs typeface="宋体" panose="02010600030101010101" pitchFamily="2" charset="-122"/>
              </a:rPr>
              <a:t>Load_tab.ctl </a:t>
            </a:r>
            <a:r>
              <a:rPr lang="zh-CN" altLang="en-US" dirty="0">
                <a:cs typeface="宋体" panose="02010600030101010101" pitchFamily="2" charset="-122"/>
              </a:rPr>
              <a:t>内容：</a:t>
            </a:r>
            <a:endParaRPr lang="zh-CN" altLang="en-US" sz="1600" b="1" dirty="0">
              <a:cs typeface="宋体" panose="02010600030101010101" pitchFamily="2" charset="-122"/>
            </a:endParaRPr>
          </a:p>
          <a:p>
            <a:pPr>
              <a:buFont typeface="Wingdings" panose="05000000000000000000" charset="0"/>
              <a:buNone/>
            </a:pPr>
            <a:r>
              <a:rPr lang="zh-CN" altLang="en-US" sz="1600" dirty="0">
                <a:cs typeface="宋体" panose="02010600030101010101" pitchFamily="2" charset="-122"/>
              </a:rPr>
              <a:t>      </a:t>
            </a:r>
            <a:r>
              <a:rPr lang="en-US" altLang="zh-CN" sz="1600" dirty="0">
                <a:cs typeface="宋体" panose="02010600030101010101" pitchFamily="2" charset="-122"/>
              </a:rPr>
              <a:t>-------------------------------------------</a:t>
            </a:r>
          </a:p>
          <a:p>
            <a:pPr lvl="1">
              <a:buFont typeface="Webdings" panose="05030102010509060703" charset="0"/>
              <a:buNone/>
            </a:pPr>
            <a:r>
              <a:rPr lang="en-US" altLang="zh-CN" dirty="0">
                <a:ea typeface="宋体" panose="02010600030101010101" pitchFamily="2" charset="-122"/>
                <a:cs typeface="宋体" panose="02010600030101010101" pitchFamily="2" charset="-122"/>
              </a:rPr>
              <a:t>file “tab.unl" delimiter "|" 14 ;</a:t>
            </a:r>
          </a:p>
          <a:p>
            <a:pPr lvl="1">
              <a:buFont typeface="Webdings" panose="05030102010509060703" charset="0"/>
              <a:buNone/>
            </a:pPr>
            <a:r>
              <a:rPr lang="en-US" altLang="zh-CN" dirty="0">
                <a:ea typeface="宋体" panose="02010600030101010101" pitchFamily="2" charset="-122"/>
                <a:cs typeface="宋体" panose="02010600030101010101" pitchFamily="2" charset="-122"/>
              </a:rPr>
              <a:t>insert into tab;</a:t>
            </a:r>
            <a:endParaRPr lang="zh-CN" altLang="en-US" dirty="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7250" name="Rectangle 2"/>
          <p:cNvSpPr>
            <a:spLocks noGrp="1" noChangeArrowheads="1"/>
          </p:cNvSpPr>
          <p:nvPr>
            <p:ph type="title"/>
          </p:nvPr>
        </p:nvSpPr>
        <p:spPr/>
        <p:txBody>
          <a:bodyPr/>
          <a:lstStyle/>
          <a:p>
            <a:r>
              <a:rPr lang="en-US" altLang="zh-CN" dirty="0" err="1">
                <a:cs typeface="宋体" panose="02010600030101010101" pitchFamily="2" charset="-122"/>
              </a:rPr>
              <a:t>dbload</a:t>
            </a:r>
            <a:r>
              <a:rPr lang="zh-CN" altLang="en-US" dirty="0">
                <a:cs typeface="宋体" panose="02010600030101010101" pitchFamily="2" charset="-122"/>
              </a:rPr>
              <a:t>优缺点</a:t>
            </a:r>
            <a:endParaRPr lang="en-US" altLang="zh-CN" dirty="0">
              <a:cs typeface="宋体" panose="02010600030101010101" pitchFamily="2" charset="-122"/>
            </a:endParaRPr>
          </a:p>
        </p:txBody>
      </p:sp>
      <p:sp>
        <p:nvSpPr>
          <p:cNvPr id="1077251" name="Rectangle 3"/>
          <p:cNvSpPr>
            <a:spLocks noGrp="1" noChangeArrowheads="1"/>
          </p:cNvSpPr>
          <p:nvPr>
            <p:ph type="body" sz="quarter" idx="10"/>
          </p:nvPr>
        </p:nvSpPr>
        <p:spPr>
          <a:xfrm>
            <a:off x="755650" y="1153912"/>
            <a:ext cx="10718800" cy="4888767"/>
          </a:xfrm>
        </p:spPr>
        <p:txBody>
          <a:bodyPr/>
          <a:lstStyle/>
          <a:p>
            <a:pPr>
              <a:lnSpc>
                <a:spcPct val="150000"/>
              </a:lnSpc>
              <a:buNone/>
            </a:pPr>
            <a:r>
              <a:rPr lang="zh-CN" altLang="en-US" b="1" dirty="0">
                <a:cs typeface="宋体" panose="02010600030101010101" pitchFamily="2" charset="-122"/>
              </a:rPr>
              <a:t>优点</a:t>
            </a:r>
          </a:p>
          <a:p>
            <a:pPr>
              <a:lnSpc>
                <a:spcPct val="150000"/>
              </a:lnSpc>
              <a:buFont typeface="Arial" panose="020B0604020202020204" pitchFamily="34" charset="0"/>
              <a:buChar char="•"/>
            </a:pPr>
            <a:r>
              <a:rPr lang="zh-CN" altLang="en-US" sz="1600" dirty="0">
                <a:cs typeface="宋体" panose="02010600030101010101" pitchFamily="2" charset="-122"/>
                <a:sym typeface="+mn-ea"/>
              </a:rPr>
              <a:t>由于有容错能力，可以用来重复导入数据，已有记录保留不变，只增加新增记录</a:t>
            </a:r>
            <a:endParaRPr lang="zh-CN" altLang="en-US" sz="1600" dirty="0">
              <a:cs typeface="宋体" panose="02010600030101010101" pitchFamily="2" charset="-122"/>
            </a:endParaRPr>
          </a:p>
          <a:p>
            <a:pPr>
              <a:lnSpc>
                <a:spcPct val="150000"/>
              </a:lnSpc>
              <a:buFont typeface="Arial" panose="020B0604020202020204" pitchFamily="34" charset="0"/>
              <a:buChar char="•"/>
            </a:pPr>
            <a:r>
              <a:rPr lang="zh-CN" altLang="en-US" sz="1600" dirty="0"/>
              <a:t>可以指定分批提交记录数，从而能有效处理大数据量的表的导入</a:t>
            </a:r>
          </a:p>
          <a:p>
            <a:pPr>
              <a:lnSpc>
                <a:spcPct val="150000"/>
              </a:lnSpc>
              <a:buFont typeface="Arial" panose="020B0604020202020204" pitchFamily="34" charset="0"/>
              <a:buChar char="•"/>
            </a:pPr>
            <a:r>
              <a:rPr lang="zh-CN" altLang="en-US" sz="1600" dirty="0"/>
              <a:t>对导入失败数据进行记录到指定文件中，可以帮助使用者快速找到有问题的记录信息</a:t>
            </a:r>
          </a:p>
          <a:p>
            <a:pPr>
              <a:lnSpc>
                <a:spcPct val="150000"/>
              </a:lnSpc>
              <a:buFont typeface="Arial" panose="020B0604020202020204" pitchFamily="34" charset="0"/>
              <a:buChar char="•"/>
            </a:pPr>
            <a:r>
              <a:rPr lang="zh-CN" altLang="en-US" sz="1600" dirty="0"/>
              <a:t>可以指定文件记录开始行信息</a:t>
            </a:r>
          </a:p>
          <a:p>
            <a:pPr>
              <a:lnSpc>
                <a:spcPct val="150000"/>
              </a:lnSpc>
              <a:buFont typeface="Arial" panose="020B0604020202020204" pitchFamily="34" charset="0"/>
              <a:buChar char="•"/>
            </a:pPr>
            <a:r>
              <a:rPr lang="zh-CN" altLang="en-US" sz="1600" dirty="0"/>
              <a:t>通过命令文件，灵活定义导入文件数据的格式</a:t>
            </a:r>
            <a:endParaRPr lang="en-US" altLang="zh-CN" sz="1600" dirty="0"/>
          </a:p>
          <a:p>
            <a:pPr>
              <a:lnSpc>
                <a:spcPct val="150000"/>
              </a:lnSpc>
            </a:pPr>
            <a:endParaRPr lang="zh-CN" altLang="en-US" sz="1600" dirty="0">
              <a:cs typeface="宋体" panose="02010600030101010101" pitchFamily="2" charset="-122"/>
            </a:endParaRPr>
          </a:p>
          <a:p>
            <a:pPr>
              <a:buNone/>
            </a:pPr>
            <a:r>
              <a:rPr lang="zh-CN" altLang="en-US" b="1" dirty="0">
                <a:cs typeface="宋体" panose="02010600030101010101" pitchFamily="2" charset="-122"/>
              </a:rPr>
              <a:t>缺点</a:t>
            </a:r>
            <a:endParaRPr lang="en-US" altLang="zh-CN" b="1" dirty="0">
              <a:cs typeface="宋体" panose="02010600030101010101" pitchFamily="2" charset="-122"/>
            </a:endParaRPr>
          </a:p>
          <a:p>
            <a:pPr>
              <a:lnSpc>
                <a:spcPct val="150000"/>
              </a:lnSpc>
              <a:buFont typeface="Arial" panose="020B0604020202020204" pitchFamily="34" charset="0"/>
              <a:buChar char="•"/>
            </a:pPr>
            <a:r>
              <a:rPr lang="zh-CN" altLang="en-US" sz="1600" dirty="0"/>
              <a:t>装载数据效率较低，不如</a:t>
            </a:r>
            <a:r>
              <a:rPr lang="en-US" altLang="zh-CN" sz="1600" dirty="0"/>
              <a:t>unload/load</a:t>
            </a:r>
          </a:p>
          <a:p>
            <a:pPr>
              <a:lnSpc>
                <a:spcPct val="150000"/>
              </a:lnSpc>
              <a:buFont typeface="Arial" panose="020B0604020202020204" pitchFamily="34" charset="0"/>
              <a:buChar char="•"/>
            </a:pPr>
            <a:r>
              <a:rPr lang="zh-CN" altLang="en-US" sz="1600" dirty="0"/>
              <a:t>需要创建命令文件，因此用法比</a:t>
            </a:r>
            <a:r>
              <a:rPr lang="en-US" altLang="zh-CN" sz="1600" dirty="0"/>
              <a:t>unload/load</a:t>
            </a:r>
            <a:r>
              <a:rPr lang="zh-CN" altLang="en-US" sz="1600" dirty="0"/>
              <a:t>复杂</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目录</a:t>
            </a:r>
          </a:p>
        </p:txBody>
      </p:sp>
      <p:sp>
        <p:nvSpPr>
          <p:cNvPr id="4" name="矩形 3"/>
          <p:cNvSpPr/>
          <p:nvPr/>
        </p:nvSpPr>
        <p:spPr bwMode="auto">
          <a:xfrm>
            <a:off x="3339148" y="1960880"/>
            <a:ext cx="722312" cy="66294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bwMode="auto">
          <a:xfrm>
            <a:off x="4202748" y="1960880"/>
            <a:ext cx="4570412" cy="66294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矩形 5"/>
          <p:cNvSpPr/>
          <p:nvPr/>
        </p:nvSpPr>
        <p:spPr bwMode="auto">
          <a:xfrm>
            <a:off x="3339148" y="2578100"/>
            <a:ext cx="722312" cy="4571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p:cNvSpPr/>
          <p:nvPr/>
        </p:nvSpPr>
        <p:spPr bwMode="auto">
          <a:xfrm>
            <a:off x="4202748" y="2578100"/>
            <a:ext cx="4570412" cy="4571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文本框 3"/>
          <p:cNvSpPr txBox="1">
            <a:spLocks noChangeArrowheads="1"/>
          </p:cNvSpPr>
          <p:nvPr/>
        </p:nvSpPr>
        <p:spPr bwMode="auto">
          <a:xfrm>
            <a:off x="3470385" y="2073245"/>
            <a:ext cx="441146" cy="400110"/>
          </a:xfrm>
          <a:prstGeom prst="rect">
            <a:avLst/>
          </a:prstGeom>
          <a:noFill/>
          <a:ln w="9525">
            <a:noFill/>
            <a:miter lim="800000"/>
          </a:ln>
        </p:spPr>
        <p:txBody>
          <a:bodyPr wrap="none">
            <a:spAutoFit/>
          </a:bodyPr>
          <a:lstStyle/>
          <a:p>
            <a:r>
              <a:rPr lang="zh-CN" altLang="en-US" sz="2000" b="1">
                <a:solidFill>
                  <a:schemeClr val="bg1"/>
                </a:solidFill>
                <a:latin typeface="微软雅黑" panose="020B0503020204020204" pitchFamily="34" charset="-122"/>
                <a:ea typeface="微软雅黑" panose="020B0503020204020204" pitchFamily="34" charset="-122"/>
              </a:rPr>
              <a:t>一</a:t>
            </a:r>
          </a:p>
        </p:txBody>
      </p:sp>
      <p:sp>
        <p:nvSpPr>
          <p:cNvPr id="9" name="矩形 8"/>
          <p:cNvSpPr/>
          <p:nvPr/>
        </p:nvSpPr>
        <p:spPr bwMode="auto">
          <a:xfrm>
            <a:off x="3339148" y="2854960"/>
            <a:ext cx="722312" cy="66421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矩形 9"/>
          <p:cNvSpPr/>
          <p:nvPr/>
        </p:nvSpPr>
        <p:spPr bwMode="auto">
          <a:xfrm>
            <a:off x="4202748" y="2854960"/>
            <a:ext cx="4570412" cy="66421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矩形 10"/>
          <p:cNvSpPr/>
          <p:nvPr/>
        </p:nvSpPr>
        <p:spPr bwMode="auto">
          <a:xfrm>
            <a:off x="3339148" y="3473450"/>
            <a:ext cx="722312" cy="4571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矩形 11"/>
          <p:cNvSpPr/>
          <p:nvPr/>
        </p:nvSpPr>
        <p:spPr bwMode="auto">
          <a:xfrm>
            <a:off x="4202748" y="3473450"/>
            <a:ext cx="4570412" cy="4571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文本框 48"/>
          <p:cNvSpPr txBox="1">
            <a:spLocks noChangeArrowheads="1"/>
          </p:cNvSpPr>
          <p:nvPr/>
        </p:nvSpPr>
        <p:spPr bwMode="auto">
          <a:xfrm>
            <a:off x="3470385" y="2968595"/>
            <a:ext cx="441146" cy="400110"/>
          </a:xfrm>
          <a:prstGeom prst="rect">
            <a:avLst/>
          </a:prstGeom>
          <a:noFill/>
          <a:ln w="9525">
            <a:noFill/>
            <a:miter lim="800000"/>
          </a:ln>
        </p:spPr>
        <p:txBody>
          <a:bodyPr wrap="none">
            <a:spAutoFit/>
          </a:bodyPr>
          <a:lstStyle/>
          <a:p>
            <a:r>
              <a:rPr lang="zh-CN" altLang="en-US" sz="2000" b="1">
                <a:solidFill>
                  <a:schemeClr val="bg1"/>
                </a:solidFill>
                <a:latin typeface="微软雅黑" panose="020B0503020204020204" pitchFamily="34" charset="-122"/>
                <a:ea typeface="微软雅黑" panose="020B0503020204020204" pitchFamily="34" charset="-122"/>
              </a:rPr>
              <a:t>二</a:t>
            </a:r>
          </a:p>
        </p:txBody>
      </p:sp>
      <p:sp>
        <p:nvSpPr>
          <p:cNvPr id="14" name="矩形 13"/>
          <p:cNvSpPr/>
          <p:nvPr/>
        </p:nvSpPr>
        <p:spPr bwMode="auto">
          <a:xfrm>
            <a:off x="3339148" y="3749040"/>
            <a:ext cx="722312" cy="665480"/>
          </a:xfrm>
          <a:prstGeom prst="rect">
            <a:avLst/>
          </a:prstGeom>
          <a:solidFill>
            <a:srgbClr val="DE12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矩形 14"/>
          <p:cNvSpPr/>
          <p:nvPr/>
        </p:nvSpPr>
        <p:spPr bwMode="auto">
          <a:xfrm>
            <a:off x="4202748" y="3749040"/>
            <a:ext cx="4570412" cy="665480"/>
          </a:xfrm>
          <a:prstGeom prst="rect">
            <a:avLst/>
          </a:prstGeom>
          <a:solidFill>
            <a:srgbClr val="DE12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矩形 15"/>
          <p:cNvSpPr/>
          <p:nvPr/>
        </p:nvSpPr>
        <p:spPr bwMode="auto">
          <a:xfrm>
            <a:off x="3339148" y="4368800"/>
            <a:ext cx="722312"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矩形 16"/>
          <p:cNvSpPr/>
          <p:nvPr/>
        </p:nvSpPr>
        <p:spPr bwMode="auto">
          <a:xfrm>
            <a:off x="4202748" y="4368800"/>
            <a:ext cx="4570412"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文本框 54"/>
          <p:cNvSpPr txBox="1">
            <a:spLocks noChangeArrowheads="1"/>
          </p:cNvSpPr>
          <p:nvPr/>
        </p:nvSpPr>
        <p:spPr bwMode="auto">
          <a:xfrm>
            <a:off x="3470385" y="3863945"/>
            <a:ext cx="441146" cy="400110"/>
          </a:xfrm>
          <a:prstGeom prst="rect">
            <a:avLst/>
          </a:prstGeom>
          <a:noFill/>
          <a:ln w="9525">
            <a:noFill/>
            <a:miter lim="800000"/>
          </a:ln>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三</a:t>
            </a:r>
          </a:p>
        </p:txBody>
      </p:sp>
      <p:sp>
        <p:nvSpPr>
          <p:cNvPr id="19" name="矩形 18"/>
          <p:cNvSpPr/>
          <p:nvPr/>
        </p:nvSpPr>
        <p:spPr bwMode="auto">
          <a:xfrm>
            <a:off x="3339148" y="4643120"/>
            <a:ext cx="722312" cy="65659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矩形 19"/>
          <p:cNvSpPr/>
          <p:nvPr/>
        </p:nvSpPr>
        <p:spPr bwMode="auto">
          <a:xfrm>
            <a:off x="4202748" y="4643120"/>
            <a:ext cx="4570412" cy="65659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矩形 20"/>
          <p:cNvSpPr/>
          <p:nvPr/>
        </p:nvSpPr>
        <p:spPr bwMode="auto">
          <a:xfrm>
            <a:off x="3339148" y="5253990"/>
            <a:ext cx="722312" cy="45719"/>
          </a:xfrm>
          <a:prstGeom prst="rect">
            <a:avLst/>
          </a:prstGeom>
          <a:solidFill>
            <a:srgbClr val="5A56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矩形 21"/>
          <p:cNvSpPr/>
          <p:nvPr/>
        </p:nvSpPr>
        <p:spPr bwMode="auto">
          <a:xfrm>
            <a:off x="4202748" y="5253990"/>
            <a:ext cx="4570412" cy="45719"/>
          </a:xfrm>
          <a:prstGeom prst="rect">
            <a:avLst/>
          </a:prstGeom>
          <a:solidFill>
            <a:srgbClr val="5A56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文本框 60"/>
          <p:cNvSpPr txBox="1">
            <a:spLocks noChangeArrowheads="1"/>
          </p:cNvSpPr>
          <p:nvPr/>
        </p:nvSpPr>
        <p:spPr bwMode="auto">
          <a:xfrm>
            <a:off x="3470385" y="4749135"/>
            <a:ext cx="441146" cy="400110"/>
          </a:xfrm>
          <a:prstGeom prst="rect">
            <a:avLst/>
          </a:prstGeom>
          <a:noFill/>
          <a:ln w="9525">
            <a:noFill/>
            <a:miter lim="800000"/>
          </a:ln>
        </p:spPr>
        <p:txBody>
          <a:bodyPr wrap="none">
            <a:spAutoFit/>
          </a:bodyPr>
          <a:lstStyle/>
          <a:p>
            <a:r>
              <a:rPr lang="zh-CN" altLang="en-US" sz="2000" b="1">
                <a:solidFill>
                  <a:schemeClr val="bg1"/>
                </a:solidFill>
                <a:latin typeface="微软雅黑" panose="020B0503020204020204" pitchFamily="34" charset="-122"/>
                <a:ea typeface="微软雅黑" panose="020B0503020204020204" pitchFamily="34" charset="-122"/>
              </a:rPr>
              <a:t>四</a:t>
            </a:r>
          </a:p>
        </p:txBody>
      </p:sp>
      <p:sp>
        <p:nvSpPr>
          <p:cNvPr id="24" name="文本框 55"/>
          <p:cNvSpPr txBox="1">
            <a:spLocks noChangeArrowheads="1"/>
          </p:cNvSpPr>
          <p:nvPr/>
        </p:nvSpPr>
        <p:spPr bwMode="auto">
          <a:xfrm>
            <a:off x="4378960" y="2080394"/>
            <a:ext cx="4236720" cy="400110"/>
          </a:xfrm>
          <a:prstGeom prst="rect">
            <a:avLst/>
          </a:prstGeom>
          <a:noFill/>
          <a:ln w="9525">
            <a:noFill/>
            <a:miter lim="800000"/>
          </a:ln>
        </p:spPr>
        <p:txBody>
          <a:bodyPr wrap="square">
            <a:spAutoFit/>
          </a:bodyPr>
          <a:lstStyle/>
          <a:p>
            <a:pPr algn="ctr"/>
            <a:r>
              <a:rPr lang="en-US" altLang="zh-CN" sz="2000" spc="200" dirty="0">
                <a:solidFill>
                  <a:schemeClr val="bg1"/>
                </a:solidFill>
                <a:latin typeface="微软雅黑" panose="020B0503020204020204" pitchFamily="34" charset="-122"/>
                <a:ea typeface="微软雅黑" panose="020B0503020204020204" pitchFamily="34" charset="-122"/>
              </a:rPr>
              <a:t> unload/load</a:t>
            </a:r>
            <a:r>
              <a:rPr lang="zh-CN" altLang="en-US" sz="2000" spc="200" dirty="0">
                <a:solidFill>
                  <a:schemeClr val="bg1"/>
                </a:solidFill>
                <a:latin typeface="微软雅黑" panose="020B0503020204020204" pitchFamily="34" charset="-122"/>
                <a:ea typeface="微软雅黑" panose="020B0503020204020204" pitchFamily="34" charset="-122"/>
              </a:rPr>
              <a:t>装卸数据 </a:t>
            </a:r>
          </a:p>
        </p:txBody>
      </p:sp>
      <p:sp>
        <p:nvSpPr>
          <p:cNvPr id="25" name="文本框 55"/>
          <p:cNvSpPr txBox="1">
            <a:spLocks noChangeArrowheads="1"/>
          </p:cNvSpPr>
          <p:nvPr/>
        </p:nvSpPr>
        <p:spPr bwMode="auto">
          <a:xfrm>
            <a:off x="4378960" y="2965584"/>
            <a:ext cx="4236720" cy="400110"/>
          </a:xfrm>
          <a:prstGeom prst="rect">
            <a:avLst/>
          </a:prstGeom>
          <a:noFill/>
          <a:ln w="9525">
            <a:noFill/>
            <a:miter lim="800000"/>
          </a:ln>
        </p:spPr>
        <p:txBody>
          <a:bodyPr wrap="square">
            <a:spAutoFit/>
          </a:bodyPr>
          <a:lstStyle/>
          <a:p>
            <a:pPr algn="ctr"/>
            <a:r>
              <a:rPr lang="en-US" altLang="zh-CN" sz="2000" spc="200" dirty="0">
                <a:solidFill>
                  <a:schemeClr val="bg1"/>
                </a:solidFill>
                <a:latin typeface="微软雅黑" panose="020B0503020204020204" pitchFamily="34" charset="-122"/>
                <a:ea typeface="微软雅黑" panose="020B0503020204020204" pitchFamily="34" charset="-122"/>
              </a:rPr>
              <a:t> </a:t>
            </a:r>
            <a:r>
              <a:rPr lang="en-US" altLang="zh-CN" sz="2000" spc="200" dirty="0" err="1">
                <a:solidFill>
                  <a:schemeClr val="bg1"/>
                </a:solidFill>
                <a:latin typeface="微软雅黑" panose="020B0503020204020204" pitchFamily="34" charset="-122"/>
                <a:ea typeface="微软雅黑" panose="020B0503020204020204" pitchFamily="34" charset="-122"/>
              </a:rPr>
              <a:t>dbload</a:t>
            </a:r>
            <a:r>
              <a:rPr lang="zh-CN" altLang="en-US" sz="2000" spc="200" dirty="0">
                <a:solidFill>
                  <a:schemeClr val="bg1"/>
                </a:solidFill>
                <a:latin typeface="微软雅黑" panose="020B0503020204020204" pitchFamily="34" charset="-122"/>
                <a:ea typeface="微软雅黑" panose="020B0503020204020204" pitchFamily="34" charset="-122"/>
              </a:rPr>
              <a:t>装载数据</a:t>
            </a:r>
          </a:p>
        </p:txBody>
      </p:sp>
      <p:sp>
        <p:nvSpPr>
          <p:cNvPr id="26" name="文本框 55"/>
          <p:cNvSpPr txBox="1">
            <a:spLocks noChangeArrowheads="1"/>
          </p:cNvSpPr>
          <p:nvPr/>
        </p:nvSpPr>
        <p:spPr bwMode="auto">
          <a:xfrm>
            <a:off x="4378960" y="3871208"/>
            <a:ext cx="4236720" cy="400110"/>
          </a:xfrm>
          <a:prstGeom prst="rect">
            <a:avLst/>
          </a:prstGeom>
          <a:noFill/>
          <a:ln w="9525">
            <a:noFill/>
            <a:miter lim="800000"/>
          </a:ln>
        </p:spPr>
        <p:txBody>
          <a:bodyPr wrap="square">
            <a:spAutoFit/>
          </a:bodyPr>
          <a:lstStyle/>
          <a:p>
            <a:pPr algn="ctr"/>
            <a:r>
              <a:rPr lang="en-US" altLang="zh-CN" sz="2000" spc="200" dirty="0">
                <a:solidFill>
                  <a:schemeClr val="bg1"/>
                </a:solidFill>
                <a:latin typeface="微软雅黑" panose="020B0503020204020204" pitchFamily="34" charset="-122"/>
                <a:ea typeface="微软雅黑" panose="020B0503020204020204" pitchFamily="34" charset="-122"/>
              </a:rPr>
              <a:t> </a:t>
            </a:r>
            <a:r>
              <a:rPr lang="en-US" altLang="zh-CN" sz="2000" spc="200" dirty="0" err="1">
                <a:solidFill>
                  <a:schemeClr val="bg1"/>
                </a:solidFill>
                <a:latin typeface="微软雅黑" panose="020B0503020204020204" pitchFamily="34" charset="-122"/>
                <a:ea typeface="微软雅黑" panose="020B0503020204020204" pitchFamily="34" charset="-122"/>
              </a:rPr>
              <a:t>onunload</a:t>
            </a:r>
            <a:r>
              <a:rPr lang="en-US" altLang="zh-CN" sz="2000" spc="200" dirty="0">
                <a:solidFill>
                  <a:schemeClr val="bg1"/>
                </a:solidFill>
                <a:latin typeface="微软雅黑" panose="020B0503020204020204" pitchFamily="34" charset="-122"/>
                <a:ea typeface="微软雅黑" panose="020B0503020204020204" pitchFamily="34" charset="-122"/>
              </a:rPr>
              <a:t>/</a:t>
            </a:r>
            <a:r>
              <a:rPr lang="en-US" altLang="zh-CN" sz="2000" spc="200" dirty="0" err="1">
                <a:solidFill>
                  <a:schemeClr val="bg1"/>
                </a:solidFill>
                <a:latin typeface="微软雅黑" panose="020B0503020204020204" pitchFamily="34" charset="-122"/>
                <a:ea typeface="微软雅黑" panose="020B0503020204020204" pitchFamily="34" charset="-122"/>
              </a:rPr>
              <a:t>onload</a:t>
            </a:r>
            <a:r>
              <a:rPr lang="zh-CN" altLang="en-US" sz="2000" spc="200" dirty="0">
                <a:solidFill>
                  <a:schemeClr val="bg1"/>
                </a:solidFill>
                <a:latin typeface="微软雅黑" panose="020B0503020204020204" pitchFamily="34" charset="-122"/>
                <a:ea typeface="微软雅黑" panose="020B0503020204020204" pitchFamily="34" charset="-122"/>
              </a:rPr>
              <a:t>装卸数据</a:t>
            </a:r>
          </a:p>
        </p:txBody>
      </p:sp>
      <p:sp>
        <p:nvSpPr>
          <p:cNvPr id="27" name="文本框 55"/>
          <p:cNvSpPr txBox="1">
            <a:spLocks noChangeArrowheads="1"/>
          </p:cNvSpPr>
          <p:nvPr/>
        </p:nvSpPr>
        <p:spPr bwMode="auto">
          <a:xfrm>
            <a:off x="4378960" y="4793536"/>
            <a:ext cx="4236720" cy="338554"/>
          </a:xfrm>
          <a:prstGeom prst="rect">
            <a:avLst/>
          </a:prstGeom>
          <a:noFill/>
          <a:ln w="9525">
            <a:noFill/>
            <a:miter lim="800000"/>
          </a:ln>
        </p:spPr>
        <p:txBody>
          <a:bodyPr wrap="square">
            <a:spAutoFit/>
          </a:bodyPr>
          <a:lstStyle/>
          <a:p>
            <a:pPr algn="ctr"/>
            <a:r>
              <a:rPr lang="en-US" altLang="zh-CN" sz="1600" spc="200" dirty="0">
                <a:solidFill>
                  <a:schemeClr val="bg1"/>
                </a:solidFill>
                <a:latin typeface="微软雅黑" panose="020B0503020204020204" pitchFamily="34" charset="-122"/>
                <a:ea typeface="微软雅黑" panose="020B0503020204020204" pitchFamily="34" charset="-122"/>
              </a:rPr>
              <a:t> </a:t>
            </a:r>
            <a:r>
              <a:rPr lang="en-US" altLang="zh-CN" sz="1600" spc="200" dirty="0" err="1">
                <a:solidFill>
                  <a:schemeClr val="bg1"/>
                </a:solidFill>
                <a:latin typeface="微软雅黑" panose="020B0503020204020204" pitchFamily="34" charset="-122"/>
                <a:ea typeface="微软雅黑" panose="020B0503020204020204" pitchFamily="34" charset="-122"/>
              </a:rPr>
              <a:t>dbexport</a:t>
            </a:r>
            <a:r>
              <a:rPr lang="en-US" altLang="zh-CN" sz="1600" spc="200" dirty="0">
                <a:solidFill>
                  <a:schemeClr val="bg1"/>
                </a:solidFill>
                <a:latin typeface="微软雅黑" panose="020B0503020204020204" pitchFamily="34" charset="-122"/>
                <a:ea typeface="微软雅黑" panose="020B0503020204020204" pitchFamily="34" charset="-122"/>
              </a:rPr>
              <a:t>/</a:t>
            </a:r>
            <a:r>
              <a:rPr lang="en-US" altLang="zh-CN" sz="1600" spc="200" dirty="0" err="1">
                <a:solidFill>
                  <a:schemeClr val="bg1"/>
                </a:solidFill>
                <a:latin typeface="微软雅黑" panose="020B0503020204020204" pitchFamily="34" charset="-122"/>
                <a:ea typeface="微软雅黑" panose="020B0503020204020204" pitchFamily="34" charset="-122"/>
              </a:rPr>
              <a:t>dbimport</a:t>
            </a:r>
            <a:r>
              <a:rPr lang="zh-CN" altLang="en-US" sz="1600" spc="200" dirty="0">
                <a:solidFill>
                  <a:schemeClr val="bg1"/>
                </a:solidFill>
                <a:latin typeface="微软雅黑" panose="020B0503020204020204" pitchFamily="34" charset="-122"/>
                <a:ea typeface="微软雅黑" panose="020B0503020204020204" pitchFamily="34" charset="-122"/>
              </a:rPr>
              <a:t>整库装卸数据</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effectLst>
                  <a:outerShdw blurRad="38100" dist="38100" dir="2700000" algn="tl">
                    <a:srgbClr val="DDDDDD"/>
                  </a:outerShdw>
                </a:effectLst>
                <a:latin typeface="Arial" panose="020B0604020202020204" pitchFamily="34" charset="0"/>
              </a:rPr>
              <a:t>数据装载、卸载技术简介</a:t>
            </a:r>
            <a:endParaRPr kumimoji="1" lang="zh-CN" altLang="en-US" dirty="0"/>
          </a:p>
        </p:txBody>
      </p:sp>
      <p:sp>
        <p:nvSpPr>
          <p:cNvPr id="3" name="内容占位符 2"/>
          <p:cNvSpPr>
            <a:spLocks noGrp="1"/>
          </p:cNvSpPr>
          <p:nvPr>
            <p:ph type="body" sz="quarter" idx="10"/>
          </p:nvPr>
        </p:nvSpPr>
        <p:spPr/>
        <p:txBody>
          <a:bodyPr>
            <a:normAutofit fontScale="85000" lnSpcReduction="20000"/>
          </a:bodyPr>
          <a:lstStyle/>
          <a:p>
            <a:pPr>
              <a:lnSpc>
                <a:spcPct val="150000"/>
              </a:lnSpc>
            </a:pPr>
            <a:r>
              <a:rPr kumimoji="1" lang="zh-CN" altLang="en-US" sz="2800" dirty="0">
                <a:latin typeface="微软雅黑" panose="020B0503020204020204" pitchFamily="34" charset="-122"/>
                <a:ea typeface="微软雅黑" panose="020B0503020204020204" pitchFamily="34" charset="-122"/>
                <a:cs typeface="微软雅黑" panose="020B0503020204020204" pitchFamily="34" charset="-122"/>
              </a:rPr>
              <a:t>结构化数据</a:t>
            </a:r>
            <a:r>
              <a:rPr kumimoji="1" lang="en-US" altLang="zh-CN" sz="2800" dirty="0">
                <a:latin typeface="微软雅黑" panose="020B0503020204020204" pitchFamily="34" charset="-122"/>
                <a:ea typeface="微软雅黑" panose="020B0503020204020204" pitchFamily="34" charset="-122"/>
                <a:cs typeface="微软雅黑" panose="020B0503020204020204" pitchFamily="34" charset="-122"/>
              </a:rPr>
              <a:t> </a:t>
            </a:r>
          </a:p>
          <a:p>
            <a:pPr lvl="1">
              <a:lnSpc>
                <a:spcPct val="120000"/>
              </a:lnSpc>
            </a:pPr>
            <a:r>
              <a:rPr kumimoji="1" lang="zh-CN" altLang="en-US" sz="2100" dirty="0"/>
              <a:t>表</a:t>
            </a:r>
            <a:r>
              <a:rPr kumimoji="1" lang="en-US" altLang="zh-CN" sz="2100" dirty="0"/>
              <a:t>(table)</a:t>
            </a:r>
            <a:r>
              <a:rPr kumimoji="1" lang="zh-CN" altLang="en-US" sz="2100" dirty="0"/>
              <a:t>，行</a:t>
            </a:r>
            <a:r>
              <a:rPr kumimoji="1" lang="en-US" altLang="zh-CN" sz="2100" dirty="0"/>
              <a:t>(row)</a:t>
            </a:r>
            <a:r>
              <a:rPr kumimoji="1" lang="zh-CN" altLang="en-US" sz="2100" dirty="0"/>
              <a:t>，列</a:t>
            </a:r>
            <a:r>
              <a:rPr kumimoji="1" lang="en-US" altLang="zh-CN" sz="2100" dirty="0"/>
              <a:t>(column)</a:t>
            </a:r>
            <a:r>
              <a:rPr kumimoji="1" lang="zh-CN" altLang="en-US" sz="2100" dirty="0"/>
              <a:t>的逻辑结构显示</a:t>
            </a:r>
            <a:endParaRPr kumimoji="1" lang="en-US" altLang="zh-CN" sz="2100" dirty="0"/>
          </a:p>
          <a:p>
            <a:pPr lvl="1">
              <a:lnSpc>
                <a:spcPct val="120000"/>
              </a:lnSpc>
            </a:pPr>
            <a:r>
              <a:rPr kumimoji="1" lang="zh-CN" altLang="en-US" sz="2100" dirty="0"/>
              <a:t>页</a:t>
            </a:r>
            <a:r>
              <a:rPr kumimoji="1" lang="en-US" altLang="zh-CN" sz="2100" dirty="0"/>
              <a:t>(page), </a:t>
            </a:r>
            <a:r>
              <a:rPr kumimoji="1" lang="zh-CN" altLang="en-US" sz="2100" dirty="0"/>
              <a:t>块</a:t>
            </a:r>
            <a:r>
              <a:rPr kumimoji="1" lang="en-US" altLang="zh-CN" sz="2100" dirty="0"/>
              <a:t>(block) </a:t>
            </a:r>
            <a:r>
              <a:rPr kumimoji="1" lang="zh-CN" altLang="en-US" sz="2100" dirty="0"/>
              <a:t>的物理结构存在</a:t>
            </a:r>
            <a:endParaRPr kumimoji="1" lang="en-US" altLang="zh-CN" sz="2100" dirty="0"/>
          </a:p>
          <a:p>
            <a:pPr>
              <a:lnSpc>
                <a:spcPct val="150000"/>
              </a:lnSpc>
            </a:pPr>
            <a:r>
              <a:rPr kumimoji="1" lang="en-US" altLang="zh-CN" sz="2800" dirty="0"/>
              <a:t>UNIX </a:t>
            </a:r>
            <a:r>
              <a:rPr kumimoji="1" lang="zh-CN" altLang="en-US" sz="2800" dirty="0"/>
              <a:t>或</a:t>
            </a:r>
            <a:r>
              <a:rPr kumimoji="1" lang="en-US" altLang="zh-CN" sz="2800" dirty="0"/>
              <a:t> LINUX </a:t>
            </a:r>
            <a:r>
              <a:rPr kumimoji="1" lang="zh-CN" altLang="en-US" sz="2800" dirty="0"/>
              <a:t>的数据是以</a:t>
            </a:r>
            <a:r>
              <a:rPr kumimoji="1" lang="en-US" altLang="zh-CN" sz="2800" dirty="0"/>
              <a:t> </a:t>
            </a:r>
            <a:r>
              <a:rPr kumimoji="1" lang="zh-CN" altLang="en-US" sz="2800" dirty="0"/>
              <a:t>档案</a:t>
            </a:r>
            <a:r>
              <a:rPr kumimoji="1" lang="en-US" altLang="zh-CN" sz="2800" dirty="0"/>
              <a:t>(file)</a:t>
            </a:r>
            <a:r>
              <a:rPr kumimoji="1" lang="zh-CN" altLang="en-US" sz="2800" dirty="0"/>
              <a:t>的形式存在。</a:t>
            </a:r>
            <a:endParaRPr kumimoji="1" lang="en-US" altLang="zh-CN" sz="2800" dirty="0"/>
          </a:p>
          <a:p>
            <a:pPr lvl="1">
              <a:lnSpc>
                <a:spcPct val="120000"/>
              </a:lnSpc>
            </a:pPr>
            <a:r>
              <a:rPr kumimoji="1" lang="en-US" altLang="zh-CN" sz="2100" dirty="0"/>
              <a:t>LOAD</a:t>
            </a:r>
            <a:r>
              <a:rPr kumimoji="1" lang="zh-CN" altLang="en-US" sz="2100" dirty="0"/>
              <a:t>－将档案</a:t>
            </a:r>
            <a:r>
              <a:rPr kumimoji="1" lang="en-US" altLang="zh-CN" sz="2100" dirty="0"/>
              <a:t>(file)</a:t>
            </a:r>
            <a:r>
              <a:rPr kumimoji="1" lang="zh-CN" altLang="en-US" sz="2100" dirty="0"/>
              <a:t>里的数据</a:t>
            </a:r>
            <a:r>
              <a:rPr kumimoji="1" lang="en-US" altLang="zh-CN" sz="2100" dirty="0"/>
              <a:t> </a:t>
            </a:r>
            <a:r>
              <a:rPr kumimoji="1" lang="zh-CN" altLang="en-US" sz="2100" dirty="0"/>
              <a:t>加载到关系型数据库</a:t>
            </a:r>
            <a:endParaRPr kumimoji="1" lang="en-US" altLang="zh-CN" sz="2100" dirty="0"/>
          </a:p>
          <a:p>
            <a:pPr lvl="1">
              <a:lnSpc>
                <a:spcPct val="120000"/>
              </a:lnSpc>
            </a:pPr>
            <a:r>
              <a:rPr kumimoji="1" lang="en-US" altLang="zh-CN" sz="2100" dirty="0"/>
              <a:t>UNLOAD </a:t>
            </a:r>
            <a:r>
              <a:rPr kumimoji="1" lang="zh-CN" altLang="en-US" sz="2100" dirty="0"/>
              <a:t>－将加载到关系型数据库卸载成档案</a:t>
            </a:r>
            <a:r>
              <a:rPr kumimoji="1" lang="en-US" altLang="zh-CN" sz="2100" dirty="0"/>
              <a:t>(file)</a:t>
            </a:r>
          </a:p>
          <a:p>
            <a:pPr>
              <a:lnSpc>
                <a:spcPct val="150000"/>
              </a:lnSpc>
            </a:pPr>
            <a:r>
              <a:rPr kumimoji="1" lang="zh-CN" altLang="en-US" sz="2800" dirty="0"/>
              <a:t>方法</a:t>
            </a:r>
            <a:r>
              <a:rPr kumimoji="1" lang="en-US" altLang="zh-CN" sz="2800" dirty="0"/>
              <a:t> </a:t>
            </a:r>
            <a:r>
              <a:rPr kumimoji="1" lang="zh-CN" altLang="en-US" sz="2800" dirty="0"/>
              <a:t>多种</a:t>
            </a:r>
            <a:endParaRPr kumimoji="1" lang="en-US" altLang="zh-CN" sz="2800" dirty="0"/>
          </a:p>
          <a:p>
            <a:pPr lvl="1">
              <a:lnSpc>
                <a:spcPct val="120000"/>
              </a:lnSpc>
            </a:pPr>
            <a:r>
              <a:rPr kumimoji="1" lang="en-US" altLang="zh-CN" sz="2100" dirty="0">
                <a:latin typeface="微软雅黑" panose="020B0503020204020204" pitchFamily="34" charset="-122"/>
                <a:ea typeface="微软雅黑" panose="020B0503020204020204" pitchFamily="34" charset="-122"/>
                <a:cs typeface="微软雅黑" panose="020B0503020204020204" pitchFamily="34" charset="-122"/>
              </a:rPr>
              <a:t>SQL </a:t>
            </a:r>
            <a:r>
              <a:rPr kumimoji="1" lang="zh-CN" altLang="en-US" sz="2100" dirty="0">
                <a:latin typeface="微软雅黑" panose="020B0503020204020204" pitchFamily="34" charset="-122"/>
                <a:ea typeface="微软雅黑" panose="020B0503020204020204" pitchFamily="34" charset="-122"/>
                <a:cs typeface="微软雅黑" panose="020B0503020204020204" pitchFamily="34" charset="-122"/>
              </a:rPr>
              <a:t>－</a:t>
            </a:r>
            <a:r>
              <a:rPr kumimoji="1" lang="en-US" altLang="zh-CN" sz="2100" dirty="0">
                <a:latin typeface="微软雅黑" panose="020B0503020204020204" pitchFamily="34" charset="-122"/>
                <a:ea typeface="微软雅黑" panose="020B0503020204020204" pitchFamily="34" charset="-122"/>
                <a:cs typeface="微软雅黑" panose="020B0503020204020204" pitchFamily="34" charset="-122"/>
              </a:rPr>
              <a:t> LOAD</a:t>
            </a:r>
            <a:r>
              <a:rPr kumimoji="1" lang="zh-CN" altLang="en-US" sz="2100" dirty="0">
                <a:latin typeface="微软雅黑" panose="020B0503020204020204" pitchFamily="34" charset="-122"/>
                <a:ea typeface="微软雅黑" panose="020B0503020204020204" pitchFamily="34" charset="-122"/>
                <a:cs typeface="微软雅黑" panose="020B0503020204020204" pitchFamily="34" charset="-122"/>
              </a:rPr>
              <a:t>，</a:t>
            </a:r>
            <a:r>
              <a:rPr kumimoji="1" lang="en-US" altLang="zh-CN" sz="2100" dirty="0">
                <a:latin typeface="微软雅黑" panose="020B0503020204020204" pitchFamily="34" charset="-122"/>
                <a:ea typeface="微软雅黑" panose="020B0503020204020204" pitchFamily="34" charset="-122"/>
                <a:cs typeface="微软雅黑" panose="020B0503020204020204" pitchFamily="34" charset="-122"/>
              </a:rPr>
              <a:t>UNLOAD</a:t>
            </a:r>
          </a:p>
          <a:p>
            <a:pPr lvl="1">
              <a:lnSpc>
                <a:spcPct val="120000"/>
              </a:lnSpc>
            </a:pPr>
            <a:r>
              <a:rPr kumimoji="1" lang="en-US" altLang="zh-CN" sz="2100" dirty="0">
                <a:latin typeface="微软雅黑" panose="020B0503020204020204" pitchFamily="34" charset="-122"/>
                <a:ea typeface="微软雅黑" panose="020B0503020204020204" pitchFamily="34" charset="-122"/>
                <a:cs typeface="微软雅黑" panose="020B0503020204020204" pitchFamily="34" charset="-122"/>
              </a:rPr>
              <a:t>Utility </a:t>
            </a:r>
            <a:r>
              <a:rPr kumimoji="1" lang="zh-CN" altLang="en-US" sz="2100" dirty="0">
                <a:latin typeface="微软雅黑" panose="020B0503020204020204" pitchFamily="34" charset="-122"/>
                <a:ea typeface="微软雅黑" panose="020B0503020204020204" pitchFamily="34" charset="-122"/>
                <a:cs typeface="微软雅黑" panose="020B0503020204020204" pitchFamily="34" charset="-122"/>
              </a:rPr>
              <a:t>－</a:t>
            </a:r>
            <a:r>
              <a:rPr kumimoji="1" lang="en-US" altLang="zh-CN" sz="2100" dirty="0">
                <a:latin typeface="微软雅黑" panose="020B0503020204020204" pitchFamily="34" charset="-122"/>
                <a:ea typeface="微软雅黑" panose="020B0503020204020204" pitchFamily="34" charset="-122"/>
                <a:cs typeface="微软雅黑" panose="020B0503020204020204" pitchFamily="34" charset="-122"/>
              </a:rPr>
              <a:t> </a:t>
            </a:r>
            <a:r>
              <a:rPr kumimoji="1" lang="en-US" altLang="zh-CN" sz="2100" dirty="0" err="1">
                <a:latin typeface="微软雅黑" panose="020B0503020204020204" pitchFamily="34" charset="-122"/>
                <a:ea typeface="微软雅黑" panose="020B0503020204020204" pitchFamily="34" charset="-122"/>
                <a:cs typeface="微软雅黑" panose="020B0503020204020204" pitchFamily="34" charset="-122"/>
              </a:rPr>
              <a:t>dbload</a:t>
            </a:r>
            <a:endParaRPr kumimoji="1" lang="en-US" altLang="zh-CN" sz="2100" dirty="0">
              <a:latin typeface="微软雅黑" panose="020B0503020204020204" pitchFamily="34" charset="-122"/>
              <a:ea typeface="微软雅黑" panose="020B0503020204020204" pitchFamily="34" charset="-122"/>
              <a:cs typeface="微软雅黑" panose="020B0503020204020204" pitchFamily="34" charset="-122"/>
            </a:endParaRPr>
          </a:p>
          <a:p>
            <a:pPr lvl="1">
              <a:lnSpc>
                <a:spcPct val="120000"/>
              </a:lnSpc>
            </a:pPr>
            <a:r>
              <a:rPr kumimoji="1" lang="zh-CN" altLang="en-US" sz="2100" dirty="0">
                <a:latin typeface="微软雅黑" panose="020B0503020204020204" pitchFamily="34" charset="-122"/>
                <a:ea typeface="微软雅黑" panose="020B0503020204020204" pitchFamily="34" charset="-122"/>
                <a:cs typeface="微软雅黑" panose="020B0503020204020204" pitchFamily="34" charset="-122"/>
              </a:rPr>
              <a:t>多线程</a:t>
            </a:r>
            <a:r>
              <a:rPr kumimoji="1" lang="en-US" altLang="zh-CN" sz="2100" dirty="0">
                <a:latin typeface="微软雅黑" panose="020B0503020204020204" pitchFamily="34" charset="-122"/>
                <a:ea typeface="微软雅黑" panose="020B0503020204020204" pitchFamily="34" charset="-122"/>
                <a:cs typeface="微软雅黑" panose="020B0503020204020204" pitchFamily="34" charset="-122"/>
              </a:rPr>
              <a:t> </a:t>
            </a:r>
            <a:r>
              <a:rPr kumimoji="1" lang="zh-CN" altLang="en-US" sz="2100" dirty="0">
                <a:latin typeface="微软雅黑" panose="020B0503020204020204" pitchFamily="34" charset="-122"/>
                <a:ea typeface="微软雅黑" panose="020B0503020204020204" pitchFamily="34" charset="-122"/>
                <a:cs typeface="微软雅黑" panose="020B0503020204020204" pitchFamily="34" charset="-122"/>
              </a:rPr>
              <a:t>－外部表</a:t>
            </a:r>
            <a:r>
              <a:rPr kumimoji="1" lang="en-US" altLang="zh-CN" sz="2100" dirty="0">
                <a:latin typeface="微软雅黑" panose="020B0503020204020204" pitchFamily="34" charset="-122"/>
                <a:ea typeface="微软雅黑" panose="020B0503020204020204" pitchFamily="34" charset="-122"/>
                <a:cs typeface="微软雅黑" panose="020B0503020204020204" pitchFamily="34" charset="-122"/>
              </a:rPr>
              <a:t>(external table)</a:t>
            </a:r>
          </a:p>
          <a:p>
            <a:pPr marL="228600" lvl="1">
              <a:lnSpc>
                <a:spcPct val="150000"/>
              </a:lnSpc>
              <a:spcBef>
                <a:spcPts val="1000"/>
              </a:spcBef>
              <a:buSzPct val="100000"/>
              <a:buBlip>
                <a:blip r:embed="rId3"/>
              </a:buBlip>
            </a:pPr>
            <a:r>
              <a:rPr kumimoji="1" lang="zh-CN" altLang="en-US" sz="2800" dirty="0"/>
              <a:t>考虑因素</a:t>
            </a:r>
            <a:r>
              <a:rPr kumimoji="1" lang="en-US" altLang="zh-CN" sz="2800" dirty="0"/>
              <a:t> </a:t>
            </a:r>
            <a:r>
              <a:rPr kumimoji="1" lang="zh-CN" altLang="en-US" sz="2800" dirty="0"/>
              <a:t>－卸载粒度，卸载速度，锁，隔离级别，裸表</a:t>
            </a:r>
            <a:endParaRPr kumimoji="1" lang="en-US" altLang="zh-CN"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1234" name="Rectangle 2"/>
          <p:cNvSpPr>
            <a:spLocks noGrp="1" noChangeArrowheads="1"/>
          </p:cNvSpPr>
          <p:nvPr>
            <p:ph type="title"/>
          </p:nvPr>
        </p:nvSpPr>
        <p:spPr/>
        <p:txBody>
          <a:bodyPr/>
          <a:lstStyle/>
          <a:p>
            <a:r>
              <a:rPr lang="en-US" altLang="zh-CN" b="1" dirty="0" err="1">
                <a:cs typeface="宋体" panose="02010600030101010101" pitchFamily="2" charset="-122"/>
              </a:rPr>
              <a:t>onunload/onload</a:t>
            </a:r>
            <a:r>
              <a:rPr lang="en-US" altLang="zh-CN" b="1" dirty="0">
                <a:cs typeface="宋体" panose="02010600030101010101" pitchFamily="2" charset="-122"/>
              </a:rPr>
              <a:t> –</a:t>
            </a:r>
            <a:r>
              <a:rPr lang="zh-CN" altLang="en-US" b="1" dirty="0">
                <a:cs typeface="宋体" panose="02010600030101010101" pitchFamily="2" charset="-122"/>
              </a:rPr>
              <a:t> 介绍</a:t>
            </a:r>
          </a:p>
        </p:txBody>
      </p:sp>
      <p:sp>
        <p:nvSpPr>
          <p:cNvPr id="8" name="内容占位符 7"/>
          <p:cNvSpPr>
            <a:spLocks noGrp="1"/>
          </p:cNvSpPr>
          <p:nvPr>
            <p:ph type="body" sz="quarter" idx="10"/>
          </p:nvPr>
        </p:nvSpPr>
        <p:spPr/>
        <p:txBody>
          <a:bodyPr/>
          <a:lstStyle/>
          <a:p>
            <a:r>
              <a:rPr lang="en-US" altLang="zh-CN" dirty="0" err="1"/>
              <a:t>onunload/onload</a:t>
            </a:r>
            <a:r>
              <a:rPr lang="zh-CN" altLang="en-US" dirty="0"/>
              <a:t>迁移数据需要在相同的操作系统平台以及相同的操作系统版本之间进行</a:t>
            </a:r>
            <a:endParaRPr lang="en-US" altLang="zh-CN" dirty="0"/>
          </a:p>
          <a:p>
            <a:r>
              <a:rPr lang="en-US" altLang="zh-CN" dirty="0" err="1"/>
              <a:t>onunload/onload</a:t>
            </a:r>
            <a:r>
              <a:rPr lang="zh-CN" altLang="en-US" dirty="0"/>
              <a:t>提供同平台下的高速迁移</a:t>
            </a:r>
            <a:endParaRPr lang="en-US" altLang="zh-CN" dirty="0"/>
          </a:p>
          <a:p>
            <a:r>
              <a:rPr lang="zh-CN" altLang="en-US" dirty="0"/>
              <a:t>卸载内容</a:t>
            </a:r>
          </a:p>
          <a:p>
            <a:pPr marL="742950" lvl="1">
              <a:buNone/>
            </a:pPr>
            <a:r>
              <a:rPr lang="en-US" altLang="zh-CN" sz="2400" dirty="0" err="1"/>
              <a:t>onunload</a:t>
            </a:r>
            <a:r>
              <a:rPr lang="en-US" altLang="zh-CN" sz="2400" dirty="0"/>
              <a:t> </a:t>
            </a:r>
            <a:r>
              <a:rPr lang="en-US" altLang="zh-CN" sz="2400" dirty="0" err="1"/>
              <a:t>卸载迁移表数据模式、数据页、索引页信息</a:t>
            </a:r>
            <a:r>
              <a:rPr lang="zh-CN" altLang="en-US" sz="2400" dirty="0"/>
              <a:t>。</a:t>
            </a:r>
          </a:p>
          <a:p>
            <a:r>
              <a:rPr lang="zh-CN" altLang="en-US" dirty="0"/>
              <a:t>卸载粒度</a:t>
            </a:r>
          </a:p>
          <a:p>
            <a:pPr marL="742950" lvl="1">
              <a:buNone/>
            </a:pPr>
            <a:r>
              <a:rPr lang="en-US" altLang="zh-CN" sz="2400" dirty="0" err="1"/>
              <a:t>onunload</a:t>
            </a:r>
            <a:r>
              <a:rPr lang="en-US" altLang="zh-CN" sz="2400" dirty="0"/>
              <a:t> </a:t>
            </a:r>
            <a:r>
              <a:rPr lang="en-US" altLang="zh-CN" sz="2400" dirty="0" err="1"/>
              <a:t>卸载粒度为数据库级或表级</a:t>
            </a:r>
            <a:r>
              <a:rPr lang="en-US" altLang="zh-CN" sz="2400" dirty="0"/>
              <a:t>。</a:t>
            </a:r>
            <a:endParaRPr lang="zh-CN" altLang="en-US" sz="2400" dirty="0"/>
          </a:p>
          <a:p>
            <a:pPr marL="342900" indent="-342900"/>
            <a:r>
              <a:rPr lang="zh-CN" altLang="en-US" dirty="0"/>
              <a:t>输出结果</a:t>
            </a:r>
          </a:p>
          <a:p>
            <a:pPr marL="742950" lvl="1">
              <a:buNone/>
            </a:pPr>
            <a:r>
              <a:rPr lang="en-US" altLang="zh-CN" sz="2400" dirty="0" err="1"/>
              <a:t>onunload</a:t>
            </a:r>
            <a:r>
              <a:rPr lang="en-US" altLang="zh-CN" sz="2400" dirty="0"/>
              <a:t> </a:t>
            </a:r>
            <a:r>
              <a:rPr lang="zh-CN" altLang="en-US" sz="2400" dirty="0"/>
              <a:t>输出为二进制数据文件</a:t>
            </a:r>
            <a:endParaRPr lang="en-US" altLang="zh-CN" sz="2400" dirty="0"/>
          </a:p>
          <a:p>
            <a:pPr>
              <a:lnSpc>
                <a:spcPct val="150000"/>
              </a:lnSpc>
            </a:pPr>
            <a:endParaRPr lang="en-US" altLang="zh-CN" dirty="0"/>
          </a:p>
          <a:p>
            <a:endParaRPr lang="zh-CN"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1234" name="Rectangle 2"/>
          <p:cNvSpPr>
            <a:spLocks noGrp="1" noChangeArrowheads="1"/>
          </p:cNvSpPr>
          <p:nvPr>
            <p:ph type="title"/>
          </p:nvPr>
        </p:nvSpPr>
        <p:spPr/>
        <p:txBody>
          <a:bodyPr/>
          <a:lstStyle/>
          <a:p>
            <a:r>
              <a:rPr lang="en-US" altLang="zh-CN" b="1" dirty="0" err="1">
                <a:cs typeface="宋体" panose="02010600030101010101" pitchFamily="2" charset="-122"/>
              </a:rPr>
              <a:t>onunload</a:t>
            </a:r>
            <a:r>
              <a:rPr lang="en-US" altLang="zh-CN" b="1" dirty="0">
                <a:cs typeface="宋体" panose="02010600030101010101" pitchFamily="2" charset="-122"/>
              </a:rPr>
              <a:t> – </a:t>
            </a:r>
            <a:r>
              <a:rPr lang="zh-CN" altLang="en-US" b="1" dirty="0">
                <a:cs typeface="宋体" panose="02010600030101010101" pitchFamily="2" charset="-122"/>
              </a:rPr>
              <a:t>语法</a:t>
            </a:r>
          </a:p>
        </p:txBody>
      </p:sp>
      <p:sp>
        <p:nvSpPr>
          <p:cNvPr id="991235" name="Rectangle 3"/>
          <p:cNvSpPr>
            <a:spLocks noGrp="1" noChangeArrowheads="1"/>
          </p:cNvSpPr>
          <p:nvPr>
            <p:ph type="body" sz="quarter" idx="10"/>
          </p:nvPr>
        </p:nvSpPr>
        <p:spPr/>
        <p:txBody>
          <a:bodyPr/>
          <a:lstStyle/>
          <a:p>
            <a:pPr marL="342900" indent="-342900">
              <a:lnSpc>
                <a:spcPct val="200000"/>
              </a:lnSpc>
              <a:spcBef>
                <a:spcPct val="50000"/>
              </a:spcBef>
            </a:pPr>
            <a:r>
              <a:rPr lang="en-US" altLang="zh-CN" b="1" dirty="0" err="1">
                <a:cs typeface="宋体" panose="02010600030101010101" pitchFamily="2" charset="-122"/>
              </a:rPr>
              <a:t>o</a:t>
            </a:r>
            <a:r>
              <a:rPr lang="en-US" altLang="zh-CN" sz="2000" b="1" dirty="0" err="1">
                <a:cs typeface="宋体" panose="02010600030101010101" pitchFamily="2" charset="-122"/>
              </a:rPr>
              <a:t>nunload</a:t>
            </a:r>
            <a:r>
              <a:rPr lang="zh-CN" altLang="en-US" b="1" dirty="0">
                <a:cs typeface="宋体" panose="02010600030101010101" pitchFamily="2" charset="-122"/>
              </a:rPr>
              <a:t>语法</a:t>
            </a:r>
            <a:r>
              <a:rPr lang="en-US" altLang="zh-CN" dirty="0">
                <a:cs typeface="宋体" panose="02010600030101010101" pitchFamily="2" charset="-122"/>
              </a:rPr>
              <a:t>:</a:t>
            </a:r>
          </a:p>
          <a:p>
            <a:pPr marL="342900" indent="-342900">
              <a:lnSpc>
                <a:spcPct val="200000"/>
              </a:lnSpc>
              <a:spcBef>
                <a:spcPct val="50000"/>
              </a:spcBef>
              <a:buNone/>
            </a:pPr>
            <a:r>
              <a:rPr lang="en-US" altLang="zh-CN" dirty="0">
                <a:cs typeface="宋体" panose="02010600030101010101" pitchFamily="2" charset="-122"/>
              </a:rPr>
              <a:t> </a:t>
            </a:r>
            <a:r>
              <a:rPr lang="en-US" altLang="zh-CN" sz="1600" dirty="0" err="1">
                <a:cs typeface="宋体" panose="02010600030101010101" pitchFamily="2" charset="-122"/>
              </a:rPr>
              <a:t>onunload</a:t>
            </a:r>
            <a:r>
              <a:rPr lang="en-US" altLang="zh-CN" sz="1600" dirty="0">
                <a:cs typeface="宋体" panose="02010600030101010101" pitchFamily="2" charset="-122"/>
              </a:rPr>
              <a:t> [-l] [-t &lt;tape device&gt;] [-b &lt;block size&gt;] [-s &lt;tape size&gt;]</a:t>
            </a:r>
          </a:p>
          <a:p>
            <a:pPr marL="342900" indent="-342900">
              <a:lnSpc>
                <a:spcPct val="200000"/>
              </a:lnSpc>
              <a:spcBef>
                <a:spcPct val="50000"/>
              </a:spcBef>
              <a:buNone/>
            </a:pPr>
            <a:r>
              <a:rPr lang="en-US" altLang="zh-CN" sz="1600" dirty="0">
                <a:cs typeface="宋体" panose="02010600030101010101" pitchFamily="2" charset="-122"/>
              </a:rPr>
              <a:t>                &lt;database&gt;[:[&lt;owner&gt;.]&lt;table&gt;]</a:t>
            </a:r>
            <a:endParaRPr lang="en-US" altLang="zh-CN" sz="1600" b="1" dirty="0">
              <a:cs typeface="宋体" panose="02010600030101010101" pitchFamily="2" charset="-122"/>
            </a:endParaRPr>
          </a:p>
          <a:p>
            <a:pPr lvl="1" indent="-342900">
              <a:lnSpc>
                <a:spcPct val="200000"/>
              </a:lnSpc>
              <a:spcBef>
                <a:spcPct val="50000"/>
              </a:spcBef>
              <a:buNone/>
            </a:pPr>
            <a:r>
              <a:rPr lang="zh-CN" altLang="en-US" b="1" dirty="0">
                <a:cs typeface="宋体" panose="02010600030101010101" pitchFamily="2" charset="-122"/>
              </a:rPr>
              <a:t>其中：</a:t>
            </a:r>
            <a:endParaRPr lang="en-US" altLang="zh-CN" b="1" dirty="0">
              <a:cs typeface="宋体" panose="02010600030101010101" pitchFamily="2" charset="-122"/>
            </a:endParaRPr>
          </a:p>
          <a:p>
            <a:pPr lvl="1" indent="-342900">
              <a:lnSpc>
                <a:spcPct val="200000"/>
              </a:lnSpc>
              <a:spcBef>
                <a:spcPct val="50000"/>
              </a:spcBef>
            </a:pPr>
            <a:r>
              <a:rPr lang="en-US" altLang="zh-CN" dirty="0">
                <a:cs typeface="宋体" panose="02010600030101010101" pitchFamily="2" charset="-122"/>
              </a:rPr>
              <a:t>-l</a:t>
            </a:r>
            <a:r>
              <a:rPr lang="zh-CN" altLang="en-US" dirty="0">
                <a:cs typeface="宋体" panose="02010600030101010101" pitchFamily="2" charset="-122"/>
              </a:rPr>
              <a:t>表示</a:t>
            </a:r>
            <a:r>
              <a:rPr lang="en-US" altLang="zh-CN" dirty="0" err="1">
                <a:cs typeface="宋体" panose="02010600030101010101" pitchFamily="2" charset="-122"/>
              </a:rPr>
              <a:t>onunload</a:t>
            </a:r>
            <a:r>
              <a:rPr lang="zh-CN" altLang="en-US" dirty="0">
                <a:cs typeface="宋体" panose="02010600030101010101" pitchFamily="2" charset="-122"/>
              </a:rPr>
              <a:t>分别从</a:t>
            </a:r>
            <a:r>
              <a:rPr lang="en-US" altLang="zh-CN" dirty="0">
                <a:cs typeface="宋体" panose="02010600030101010101" pitchFamily="2" charset="-122"/>
              </a:rPr>
              <a:t>LTAPEDEV</a:t>
            </a:r>
            <a:r>
              <a:rPr lang="zh-CN" altLang="en-US" dirty="0">
                <a:cs typeface="宋体" panose="02010600030101010101" pitchFamily="2" charset="-122"/>
              </a:rPr>
              <a:t>、</a:t>
            </a:r>
            <a:r>
              <a:rPr lang="en-US" altLang="zh-CN" dirty="0">
                <a:cs typeface="宋体" panose="02010600030101010101" pitchFamily="2" charset="-122"/>
              </a:rPr>
              <a:t>LTAPEBLK</a:t>
            </a:r>
            <a:r>
              <a:rPr lang="zh-CN" altLang="en-US" dirty="0">
                <a:cs typeface="宋体" panose="02010600030101010101" pitchFamily="2" charset="-122"/>
              </a:rPr>
              <a:t>和</a:t>
            </a:r>
            <a:r>
              <a:rPr lang="en-US" altLang="zh-CN" dirty="0">
                <a:cs typeface="宋体" panose="02010600030101010101" pitchFamily="2" charset="-122"/>
              </a:rPr>
              <a:t>LTAPESIZE</a:t>
            </a:r>
            <a:r>
              <a:rPr lang="zh-CN" altLang="en-US" dirty="0">
                <a:cs typeface="宋体" panose="02010600030101010101" pitchFamily="2" charset="-122"/>
              </a:rPr>
              <a:t>读取磁盘设备、块大小和设备大小限制</a:t>
            </a:r>
            <a:endParaRPr lang="en-US" altLang="zh-CN" dirty="0">
              <a:cs typeface="宋体" panose="02010600030101010101" pitchFamily="2" charset="-122"/>
            </a:endParaRPr>
          </a:p>
          <a:p>
            <a:pPr lvl="1" indent="-342900">
              <a:lnSpc>
                <a:spcPct val="200000"/>
              </a:lnSpc>
              <a:spcBef>
                <a:spcPct val="50000"/>
              </a:spcBef>
            </a:pPr>
            <a:r>
              <a:rPr lang="en-US" altLang="zh-CN" dirty="0">
                <a:cs typeface="宋体" panose="02010600030101010101" pitchFamily="2" charset="-122"/>
              </a:rPr>
              <a:t>-t</a:t>
            </a:r>
            <a:r>
              <a:rPr lang="zh-CN" altLang="en-US" dirty="0">
                <a:cs typeface="宋体" panose="02010600030101010101" pitchFamily="2" charset="-122"/>
              </a:rPr>
              <a:t>指定磁盘上已经存在的文件名。此选项覆盖</a:t>
            </a:r>
            <a:r>
              <a:rPr lang="en-US" altLang="zh-CN" dirty="0">
                <a:cs typeface="宋体" panose="02010600030101010101" pitchFamily="2" charset="-122"/>
              </a:rPr>
              <a:t>TAPEDEV</a:t>
            </a:r>
            <a:r>
              <a:rPr lang="zh-CN" altLang="en-US" dirty="0">
                <a:cs typeface="宋体" panose="02010600030101010101" pitchFamily="2" charset="-122"/>
              </a:rPr>
              <a:t>或</a:t>
            </a:r>
            <a:r>
              <a:rPr lang="en-US" altLang="zh-CN" dirty="0">
                <a:cs typeface="宋体" panose="02010600030101010101" pitchFamily="2" charset="-122"/>
              </a:rPr>
              <a:t>LTAPEDEV</a:t>
            </a:r>
            <a:r>
              <a:rPr lang="zh-CN" altLang="en-US" dirty="0">
                <a:cs typeface="宋体" panose="02010600030101010101" pitchFamily="2" charset="-122"/>
              </a:rPr>
              <a:t>参数指定的设备。</a:t>
            </a:r>
            <a:endParaRPr lang="en-US" altLang="zh-CN" dirty="0">
              <a:cs typeface="宋体" panose="02010600030101010101"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1234" name="Rectangle 2"/>
          <p:cNvSpPr>
            <a:spLocks noGrp="1" noChangeArrowheads="1"/>
          </p:cNvSpPr>
          <p:nvPr>
            <p:ph type="title"/>
          </p:nvPr>
        </p:nvSpPr>
        <p:spPr/>
        <p:txBody>
          <a:bodyPr/>
          <a:lstStyle/>
          <a:p>
            <a:r>
              <a:rPr lang="en-US" altLang="zh-CN" dirty="0" err="1">
                <a:cs typeface="宋体" panose="02010600030101010101" pitchFamily="2" charset="-122"/>
              </a:rPr>
              <a:t>o</a:t>
            </a:r>
            <a:r>
              <a:rPr lang="en-US" altLang="zh-CN" b="1" dirty="0" err="1">
                <a:cs typeface="宋体" panose="02010600030101010101" pitchFamily="2" charset="-122"/>
              </a:rPr>
              <a:t>nunload</a:t>
            </a:r>
            <a:r>
              <a:rPr lang="en-US" altLang="zh-CN" b="1" dirty="0">
                <a:cs typeface="宋体" panose="02010600030101010101" pitchFamily="2" charset="-122"/>
              </a:rPr>
              <a:t> – </a:t>
            </a:r>
            <a:r>
              <a:rPr lang="zh-CN" altLang="en-US" b="1" dirty="0">
                <a:cs typeface="宋体" panose="02010600030101010101" pitchFamily="2" charset="-122"/>
              </a:rPr>
              <a:t>导出举例</a:t>
            </a:r>
          </a:p>
        </p:txBody>
      </p:sp>
      <p:sp>
        <p:nvSpPr>
          <p:cNvPr id="991235" name="Rectangle 3"/>
          <p:cNvSpPr>
            <a:spLocks noGrp="1" noChangeArrowheads="1"/>
          </p:cNvSpPr>
          <p:nvPr>
            <p:ph type="body" sz="quarter" idx="10"/>
          </p:nvPr>
        </p:nvSpPr>
        <p:spPr/>
        <p:txBody>
          <a:bodyPr/>
          <a:lstStyle/>
          <a:p>
            <a:pPr marL="342900" indent="-342900">
              <a:lnSpc>
                <a:spcPct val="150000"/>
              </a:lnSpc>
              <a:spcBef>
                <a:spcPct val="50000"/>
              </a:spcBef>
            </a:pPr>
            <a:r>
              <a:rPr lang="zh-CN" altLang="en-US" b="1" dirty="0">
                <a:cs typeface="宋体" panose="02010600030101010101" pitchFamily="2" charset="-122"/>
              </a:rPr>
              <a:t>举例：导出</a:t>
            </a:r>
            <a:r>
              <a:rPr lang="en-US" altLang="zh-CN" b="1" dirty="0" err="1">
                <a:cs typeface="宋体" panose="02010600030101010101" pitchFamily="2" charset="-122"/>
              </a:rPr>
              <a:t>testdb</a:t>
            </a:r>
            <a:r>
              <a:rPr lang="zh-CN" altLang="en-US" b="1" dirty="0">
                <a:cs typeface="宋体" panose="02010600030101010101" pitchFamily="2" charset="-122"/>
              </a:rPr>
              <a:t>数据库到</a:t>
            </a:r>
            <a:r>
              <a:rPr lang="en-US" altLang="zh-CN" b="1" dirty="0" err="1">
                <a:cs typeface="宋体" panose="02010600030101010101" pitchFamily="2" charset="-122"/>
              </a:rPr>
              <a:t>testdb.unl</a:t>
            </a:r>
            <a:r>
              <a:rPr lang="zh-CN" altLang="en-US" b="1" dirty="0">
                <a:cs typeface="宋体" panose="02010600030101010101" pitchFamily="2" charset="-122"/>
              </a:rPr>
              <a:t>文件</a:t>
            </a:r>
            <a:endParaRPr lang="en-US" altLang="zh-CN" b="1" dirty="0">
              <a:cs typeface="宋体" panose="02010600030101010101" pitchFamily="2" charset="-122"/>
            </a:endParaRPr>
          </a:p>
          <a:p>
            <a:pPr marL="1029970" lvl="2" indent="-342900">
              <a:lnSpc>
                <a:spcPct val="150000"/>
              </a:lnSpc>
              <a:spcBef>
                <a:spcPct val="50000"/>
              </a:spcBef>
              <a:buNone/>
            </a:pPr>
            <a:r>
              <a:rPr lang="en-US" altLang="zh-CN" sz="1800" dirty="0">
                <a:cs typeface="宋体" panose="02010600030101010101" pitchFamily="2" charset="-122"/>
              </a:rPr>
              <a:t>touch /home/</a:t>
            </a:r>
            <a:r>
              <a:rPr lang="en-US" altLang="zh-CN" sz="1800" dirty="0" err="1">
                <a:cs typeface="宋体" panose="02010600030101010101" pitchFamily="2" charset="-122"/>
              </a:rPr>
              <a:t>gbase/testdb.unl</a:t>
            </a:r>
            <a:endParaRPr lang="en-US" altLang="zh-CN" sz="1800" dirty="0">
              <a:cs typeface="宋体" panose="02010600030101010101" pitchFamily="2" charset="-122"/>
            </a:endParaRPr>
          </a:p>
          <a:p>
            <a:pPr marL="1029970" lvl="2" indent="-342900">
              <a:lnSpc>
                <a:spcPct val="150000"/>
              </a:lnSpc>
              <a:spcBef>
                <a:spcPct val="50000"/>
              </a:spcBef>
              <a:buNone/>
            </a:pPr>
            <a:r>
              <a:rPr lang="en-US" altLang="zh-CN" sz="1800" dirty="0" err="1">
                <a:cs typeface="宋体" panose="02010600030101010101" pitchFamily="2" charset="-122"/>
              </a:rPr>
              <a:t>onunload</a:t>
            </a:r>
            <a:r>
              <a:rPr lang="en-US" altLang="zh-CN" sz="1800" dirty="0">
                <a:cs typeface="宋体" panose="02010600030101010101" pitchFamily="2" charset="-122"/>
              </a:rPr>
              <a:t>  -t /home/</a:t>
            </a:r>
            <a:r>
              <a:rPr lang="en-US" altLang="zh-CN" sz="1800" dirty="0" err="1">
                <a:cs typeface="宋体" panose="02010600030101010101" pitchFamily="2" charset="-122"/>
              </a:rPr>
              <a:t>gbase/testdb.unl</a:t>
            </a:r>
            <a:r>
              <a:rPr lang="en-US" altLang="zh-CN" sz="1800" dirty="0">
                <a:cs typeface="宋体" panose="02010600030101010101" pitchFamily="2" charset="-122"/>
              </a:rPr>
              <a:t> </a:t>
            </a:r>
            <a:r>
              <a:rPr lang="en-US" altLang="zh-CN" sz="1800" dirty="0" err="1">
                <a:cs typeface="宋体" panose="02010600030101010101" pitchFamily="2" charset="-122"/>
              </a:rPr>
              <a:t>testdb</a:t>
            </a:r>
            <a:endParaRPr lang="en-US" altLang="zh-CN" sz="1800" dirty="0">
              <a:cs typeface="宋体" panose="02010600030101010101" pitchFamily="2" charset="-122"/>
            </a:endParaRPr>
          </a:p>
          <a:p>
            <a:pPr marL="342900" indent="-342900">
              <a:lnSpc>
                <a:spcPct val="150000"/>
              </a:lnSpc>
              <a:spcBef>
                <a:spcPct val="50000"/>
              </a:spcBef>
              <a:buNone/>
            </a:pPr>
            <a:r>
              <a:rPr lang="en-US" altLang="zh-CN" sz="1600" dirty="0">
                <a:cs typeface="宋体" panose="02010600030101010101" pitchFamily="2" charset="-122"/>
              </a:rPr>
              <a:t> </a:t>
            </a:r>
          </a:p>
          <a:p>
            <a:pPr marL="342900" indent="-342900">
              <a:lnSpc>
                <a:spcPct val="150000"/>
              </a:lnSpc>
              <a:spcBef>
                <a:spcPct val="50000"/>
              </a:spcBef>
            </a:pPr>
            <a:r>
              <a:rPr lang="zh-CN" altLang="en-US" b="1" dirty="0">
                <a:cs typeface="宋体" panose="02010600030101010101" pitchFamily="2" charset="-122"/>
              </a:rPr>
              <a:t>举例：导出</a:t>
            </a:r>
            <a:r>
              <a:rPr lang="en-US" altLang="zh-CN" b="1" dirty="0" err="1">
                <a:cs typeface="宋体" panose="02010600030101010101" pitchFamily="2" charset="-122"/>
              </a:rPr>
              <a:t>testdb</a:t>
            </a:r>
            <a:r>
              <a:rPr lang="zh-CN" altLang="en-US" b="1" dirty="0">
                <a:cs typeface="宋体" panose="02010600030101010101" pitchFamily="2" charset="-122"/>
              </a:rPr>
              <a:t>数据库中的</a:t>
            </a:r>
            <a:r>
              <a:rPr lang="en-US" altLang="zh-CN" b="1" dirty="0">
                <a:cs typeface="宋体" panose="02010600030101010101" pitchFamily="2" charset="-122"/>
              </a:rPr>
              <a:t>t</a:t>
            </a:r>
            <a:r>
              <a:rPr lang="zh-CN" altLang="en-US" b="1" dirty="0">
                <a:cs typeface="宋体" panose="02010600030101010101" pitchFamily="2" charset="-122"/>
              </a:rPr>
              <a:t>表到</a:t>
            </a:r>
            <a:r>
              <a:rPr lang="en-US" altLang="zh-CN" b="1" dirty="0" err="1">
                <a:cs typeface="宋体" panose="02010600030101010101" pitchFamily="2" charset="-122"/>
              </a:rPr>
              <a:t>t.unl</a:t>
            </a:r>
            <a:r>
              <a:rPr lang="zh-CN" altLang="en-US" b="1" dirty="0">
                <a:cs typeface="宋体" panose="02010600030101010101" pitchFamily="2" charset="-122"/>
              </a:rPr>
              <a:t>文件</a:t>
            </a:r>
            <a:endParaRPr lang="en-US" altLang="zh-CN" b="1" dirty="0">
              <a:cs typeface="宋体" panose="02010600030101010101" pitchFamily="2" charset="-122"/>
            </a:endParaRPr>
          </a:p>
          <a:p>
            <a:pPr marL="1029970" lvl="2" indent="-342900">
              <a:lnSpc>
                <a:spcPct val="150000"/>
              </a:lnSpc>
              <a:spcBef>
                <a:spcPct val="50000"/>
              </a:spcBef>
              <a:buNone/>
            </a:pPr>
            <a:r>
              <a:rPr lang="en-US" altLang="zh-CN" sz="1800" dirty="0">
                <a:cs typeface="宋体" panose="02010600030101010101" pitchFamily="2" charset="-122"/>
              </a:rPr>
              <a:t>touch /home/</a:t>
            </a:r>
            <a:r>
              <a:rPr lang="en-US" altLang="zh-CN" sz="1800" dirty="0" err="1">
                <a:cs typeface="宋体" panose="02010600030101010101" pitchFamily="2" charset="-122"/>
              </a:rPr>
              <a:t>gbase/t.unl</a:t>
            </a:r>
            <a:endParaRPr lang="en-US" altLang="zh-CN" sz="1800" dirty="0">
              <a:cs typeface="宋体" panose="02010600030101010101" pitchFamily="2" charset="-122"/>
            </a:endParaRPr>
          </a:p>
          <a:p>
            <a:pPr marL="1029970" lvl="2" indent="-342900">
              <a:lnSpc>
                <a:spcPct val="150000"/>
              </a:lnSpc>
              <a:spcBef>
                <a:spcPct val="50000"/>
              </a:spcBef>
              <a:buNone/>
            </a:pPr>
            <a:r>
              <a:rPr lang="en-US" altLang="zh-CN" sz="1800" dirty="0" err="1">
                <a:cs typeface="宋体" panose="02010600030101010101" pitchFamily="2" charset="-122"/>
              </a:rPr>
              <a:t>onunload</a:t>
            </a:r>
            <a:r>
              <a:rPr lang="en-US" altLang="zh-CN" sz="1800" dirty="0">
                <a:cs typeface="宋体" panose="02010600030101010101" pitchFamily="2" charset="-122"/>
              </a:rPr>
              <a:t>  -t /home/</a:t>
            </a:r>
            <a:r>
              <a:rPr lang="en-US" altLang="zh-CN" sz="1800" dirty="0" err="1">
                <a:cs typeface="宋体" panose="02010600030101010101" pitchFamily="2" charset="-122"/>
              </a:rPr>
              <a:t>gbase</a:t>
            </a:r>
            <a:r>
              <a:rPr lang="en-US" altLang="zh-CN" sz="1800" dirty="0">
                <a:cs typeface="宋体" panose="02010600030101010101" pitchFamily="2" charset="-122"/>
              </a:rPr>
              <a:t>/</a:t>
            </a:r>
            <a:r>
              <a:rPr lang="en-US" altLang="zh-CN" sz="1800" dirty="0" err="1">
                <a:cs typeface="宋体" panose="02010600030101010101" pitchFamily="2" charset="-122"/>
              </a:rPr>
              <a:t>t.unl</a:t>
            </a:r>
            <a:r>
              <a:rPr lang="en-US" altLang="zh-CN" sz="1800" dirty="0">
                <a:cs typeface="宋体" panose="02010600030101010101" pitchFamily="2" charset="-122"/>
              </a:rPr>
              <a:t> </a:t>
            </a:r>
            <a:r>
              <a:rPr lang="en-US" altLang="zh-CN" sz="1800" dirty="0" err="1">
                <a:cs typeface="宋体" panose="02010600030101010101" pitchFamily="2" charset="-122"/>
              </a:rPr>
              <a:t>testdb:t</a:t>
            </a:r>
            <a:r>
              <a:rPr lang="en-US" altLang="zh-CN" sz="1800" dirty="0">
                <a:cs typeface="宋体" panose="02010600030101010101" pitchFamily="2" charset="-122"/>
              </a:rPr>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1234" name="Rectangle 2"/>
          <p:cNvSpPr>
            <a:spLocks noGrp="1" noChangeArrowheads="1"/>
          </p:cNvSpPr>
          <p:nvPr>
            <p:ph type="title"/>
          </p:nvPr>
        </p:nvSpPr>
        <p:spPr/>
        <p:txBody>
          <a:bodyPr/>
          <a:lstStyle/>
          <a:p>
            <a:r>
              <a:rPr lang="en-US" altLang="zh-CN" b="1" dirty="0" err="1">
                <a:cs typeface="宋体" panose="02010600030101010101" pitchFamily="2" charset="-122"/>
              </a:rPr>
              <a:t>onload</a:t>
            </a:r>
            <a:r>
              <a:rPr lang="en-US" altLang="zh-CN" b="1" dirty="0">
                <a:cs typeface="宋体" panose="02010600030101010101" pitchFamily="2" charset="-122"/>
              </a:rPr>
              <a:t> –</a:t>
            </a:r>
            <a:r>
              <a:rPr lang="zh-CN" altLang="en-US" b="1" dirty="0">
                <a:cs typeface="宋体" panose="02010600030101010101" pitchFamily="2" charset="-122"/>
              </a:rPr>
              <a:t>语法</a:t>
            </a:r>
          </a:p>
        </p:txBody>
      </p:sp>
      <p:sp>
        <p:nvSpPr>
          <p:cNvPr id="991235" name="Rectangle 3"/>
          <p:cNvSpPr>
            <a:spLocks noGrp="1" noChangeArrowheads="1"/>
          </p:cNvSpPr>
          <p:nvPr>
            <p:ph type="body" sz="quarter" idx="10"/>
          </p:nvPr>
        </p:nvSpPr>
        <p:spPr/>
        <p:txBody>
          <a:bodyPr/>
          <a:lstStyle/>
          <a:p>
            <a:pPr>
              <a:lnSpc>
                <a:spcPct val="150000"/>
              </a:lnSpc>
              <a:spcBef>
                <a:spcPct val="50000"/>
              </a:spcBef>
              <a:buFont typeface="Arial" panose="020B0604020202020204" pitchFamily="34" charset="0"/>
              <a:buChar char="•"/>
            </a:pPr>
            <a:r>
              <a:rPr lang="en-US" altLang="zh-CN" b="1" dirty="0" err="1">
                <a:cs typeface="宋体" panose="02010600030101010101" pitchFamily="2" charset="-122"/>
              </a:rPr>
              <a:t>onload</a:t>
            </a:r>
            <a:r>
              <a:rPr lang="zh-CN" altLang="en-US" b="1" dirty="0">
                <a:cs typeface="宋体" panose="02010600030101010101" pitchFamily="2" charset="-122"/>
              </a:rPr>
              <a:t>用法</a:t>
            </a:r>
            <a:r>
              <a:rPr lang="en-US" altLang="zh-CN" dirty="0">
                <a:cs typeface="宋体" panose="02010600030101010101" pitchFamily="2" charset="-122"/>
              </a:rPr>
              <a:t>: </a:t>
            </a:r>
          </a:p>
          <a:p>
            <a:pPr lvl="1" indent="-342900">
              <a:spcBef>
                <a:spcPct val="50000"/>
              </a:spcBef>
              <a:buNone/>
            </a:pPr>
            <a:r>
              <a:rPr lang="en-US" altLang="zh-CN" dirty="0" err="1">
                <a:cs typeface="宋体" panose="02010600030101010101" pitchFamily="2" charset="-122"/>
              </a:rPr>
              <a:t>onload</a:t>
            </a:r>
            <a:r>
              <a:rPr lang="en-US" altLang="zh-CN" dirty="0">
                <a:cs typeface="宋体" panose="02010600030101010101" pitchFamily="2" charset="-122"/>
              </a:rPr>
              <a:t> [-l] [-t &lt;tape device&gt;] [-b &lt;block size&gt;] [-s &lt;tape size&gt;]</a:t>
            </a:r>
          </a:p>
          <a:p>
            <a:pPr lvl="1" indent="-342900">
              <a:spcBef>
                <a:spcPct val="50000"/>
              </a:spcBef>
              <a:buNone/>
            </a:pPr>
            <a:r>
              <a:rPr lang="en-US" altLang="zh-CN" dirty="0">
                <a:cs typeface="宋体" panose="02010600030101010101" pitchFamily="2" charset="-122"/>
              </a:rPr>
              <a:t>                [-d &lt;</a:t>
            </a:r>
            <a:r>
              <a:rPr lang="en-US" altLang="zh-CN" dirty="0" err="1">
                <a:cs typeface="宋体" panose="02010600030101010101" pitchFamily="2" charset="-122"/>
              </a:rPr>
              <a:t>DBspace</a:t>
            </a:r>
            <a:r>
              <a:rPr lang="en-US" altLang="zh-CN" dirty="0">
                <a:cs typeface="宋体" panose="02010600030101010101" pitchFamily="2" charset="-122"/>
              </a:rPr>
              <a:t>&gt;] &lt;database&gt;[:[&lt;owner&gt;.]&lt;table&gt;]</a:t>
            </a:r>
          </a:p>
          <a:p>
            <a:pPr lvl="1" indent="-342900">
              <a:spcBef>
                <a:spcPct val="50000"/>
              </a:spcBef>
              <a:buNone/>
            </a:pPr>
            <a:r>
              <a:rPr lang="en-US" altLang="zh-CN" dirty="0">
                <a:cs typeface="宋体" panose="02010600030101010101" pitchFamily="2" charset="-122"/>
              </a:rPr>
              <a:t>                [{-</a:t>
            </a:r>
            <a:r>
              <a:rPr lang="en-US" altLang="zh-CN" dirty="0" err="1">
                <a:cs typeface="宋体" panose="02010600030101010101" pitchFamily="2" charset="-122"/>
              </a:rPr>
              <a:t>i</a:t>
            </a:r>
            <a:r>
              <a:rPr lang="en-US" altLang="zh-CN" dirty="0">
                <a:cs typeface="宋体" panose="02010600030101010101" pitchFamily="2" charset="-122"/>
              </a:rPr>
              <a:t> &lt;old index name&gt; &lt;new index name&gt;}]</a:t>
            </a:r>
          </a:p>
          <a:p>
            <a:pPr lvl="1" indent="-342900">
              <a:spcBef>
                <a:spcPct val="50000"/>
              </a:spcBef>
              <a:buNone/>
            </a:pPr>
            <a:r>
              <a:rPr lang="en-US" altLang="zh-CN" dirty="0">
                <a:cs typeface="宋体" panose="02010600030101010101" pitchFamily="2" charset="-122"/>
              </a:rPr>
              <a:t>                [{-</a:t>
            </a:r>
            <a:r>
              <a:rPr lang="en-US" altLang="zh-CN" dirty="0" err="1">
                <a:cs typeface="宋体" panose="02010600030101010101" pitchFamily="2" charset="-122"/>
              </a:rPr>
              <a:t>fd</a:t>
            </a:r>
            <a:r>
              <a:rPr lang="en-US" altLang="zh-CN" dirty="0">
                <a:cs typeface="宋体" panose="02010600030101010101" pitchFamily="2" charset="-122"/>
              </a:rPr>
              <a:t> old-</a:t>
            </a:r>
            <a:r>
              <a:rPr lang="en-US" altLang="zh-CN" dirty="0" err="1">
                <a:cs typeface="宋体" panose="02010600030101010101" pitchFamily="2" charset="-122"/>
              </a:rPr>
              <a:t>DBspace</a:t>
            </a:r>
            <a:r>
              <a:rPr lang="en-US" altLang="zh-CN" dirty="0">
                <a:cs typeface="宋体" panose="02010600030101010101" pitchFamily="2" charset="-122"/>
              </a:rPr>
              <a:t>-name new-</a:t>
            </a:r>
            <a:r>
              <a:rPr lang="en-US" altLang="zh-CN" dirty="0" err="1">
                <a:cs typeface="宋体" panose="02010600030101010101" pitchFamily="2" charset="-122"/>
              </a:rPr>
              <a:t>DBspace</a:t>
            </a:r>
            <a:r>
              <a:rPr lang="en-US" altLang="zh-CN" dirty="0">
                <a:cs typeface="宋体" panose="02010600030101010101" pitchFamily="2" charset="-122"/>
              </a:rPr>
              <a:t>-name}]</a:t>
            </a:r>
          </a:p>
          <a:p>
            <a:pPr lvl="1" indent="-342900">
              <a:spcBef>
                <a:spcPct val="50000"/>
              </a:spcBef>
              <a:buNone/>
            </a:pPr>
            <a:r>
              <a:rPr lang="en-US" altLang="zh-CN" dirty="0">
                <a:cs typeface="宋体" panose="02010600030101010101" pitchFamily="2" charset="-122"/>
              </a:rPr>
              <a:t>                [{-</a:t>
            </a:r>
            <a:r>
              <a:rPr lang="en-US" altLang="zh-CN" dirty="0" err="1">
                <a:cs typeface="宋体" panose="02010600030101010101" pitchFamily="2" charset="-122"/>
              </a:rPr>
              <a:t>fi</a:t>
            </a:r>
            <a:r>
              <a:rPr lang="en-US" altLang="zh-CN" dirty="0">
                <a:cs typeface="宋体" panose="02010600030101010101" pitchFamily="2" charset="-122"/>
              </a:rPr>
              <a:t> index-name old-</a:t>
            </a:r>
            <a:r>
              <a:rPr lang="en-US" altLang="zh-CN" dirty="0" err="1">
                <a:cs typeface="宋体" panose="02010600030101010101" pitchFamily="2" charset="-122"/>
              </a:rPr>
              <a:t>DBspace</a:t>
            </a:r>
            <a:r>
              <a:rPr lang="en-US" altLang="zh-CN" dirty="0">
                <a:cs typeface="宋体" panose="02010600030101010101" pitchFamily="2" charset="-122"/>
              </a:rPr>
              <a:t>-name new-</a:t>
            </a:r>
            <a:r>
              <a:rPr lang="en-US" altLang="zh-CN" dirty="0" err="1">
                <a:cs typeface="宋体" panose="02010600030101010101" pitchFamily="2" charset="-122"/>
              </a:rPr>
              <a:t>DBspace</a:t>
            </a:r>
            <a:r>
              <a:rPr lang="en-US" altLang="zh-CN" dirty="0">
                <a:cs typeface="宋体" panose="02010600030101010101" pitchFamily="2" charset="-122"/>
              </a:rPr>
              <a:t>-name}]</a:t>
            </a:r>
          </a:p>
          <a:p>
            <a:pPr lvl="1" indent="-342900">
              <a:spcBef>
                <a:spcPct val="50000"/>
              </a:spcBef>
              <a:buNone/>
            </a:pPr>
            <a:r>
              <a:rPr lang="en-US" altLang="zh-CN" dirty="0">
                <a:cs typeface="宋体" panose="02010600030101010101" pitchFamily="2" charset="-122"/>
              </a:rPr>
              <a:t>                [{-c &lt;old constraint name&gt; &lt;new constraint name&gt;}]</a:t>
            </a:r>
          </a:p>
          <a:p>
            <a:pPr lvl="1" indent="-342900">
              <a:lnSpc>
                <a:spcPct val="150000"/>
              </a:lnSpc>
              <a:spcBef>
                <a:spcPct val="50000"/>
              </a:spcBef>
              <a:buNone/>
            </a:pPr>
            <a:r>
              <a:rPr lang="zh-CN" altLang="en-US" b="1" dirty="0">
                <a:cs typeface="宋体" panose="02010600030101010101" pitchFamily="2" charset="-122"/>
              </a:rPr>
              <a:t>其中：</a:t>
            </a:r>
            <a:endParaRPr lang="en-US" altLang="zh-CN" b="1" dirty="0">
              <a:cs typeface="宋体" panose="02010600030101010101" pitchFamily="2" charset="-122"/>
            </a:endParaRPr>
          </a:p>
          <a:p>
            <a:pPr lvl="1" indent="-342900">
              <a:spcBef>
                <a:spcPct val="50000"/>
              </a:spcBef>
              <a:buNone/>
            </a:pPr>
            <a:r>
              <a:rPr lang="en-US" altLang="zh-CN" dirty="0">
                <a:cs typeface="宋体" panose="02010600030101010101" pitchFamily="2" charset="-122"/>
              </a:rPr>
              <a:t>-l </a:t>
            </a:r>
            <a:r>
              <a:rPr lang="zh-CN" altLang="en-US" dirty="0">
                <a:cs typeface="宋体" panose="02010600030101010101" pitchFamily="2" charset="-122"/>
              </a:rPr>
              <a:t>表示</a:t>
            </a:r>
            <a:r>
              <a:rPr lang="en-US" altLang="zh-CN" dirty="0" err="1">
                <a:cs typeface="宋体" panose="02010600030101010101" pitchFamily="2" charset="-122"/>
              </a:rPr>
              <a:t>onunload</a:t>
            </a:r>
            <a:r>
              <a:rPr lang="zh-CN" altLang="en-US" dirty="0">
                <a:cs typeface="宋体" panose="02010600030101010101" pitchFamily="2" charset="-122"/>
              </a:rPr>
              <a:t>分别从</a:t>
            </a:r>
            <a:r>
              <a:rPr lang="en-US" altLang="zh-CN" dirty="0">
                <a:cs typeface="宋体" panose="02010600030101010101" pitchFamily="2" charset="-122"/>
              </a:rPr>
              <a:t>LTAPEDEV</a:t>
            </a:r>
            <a:r>
              <a:rPr lang="zh-CN" altLang="en-US" dirty="0">
                <a:cs typeface="宋体" panose="02010600030101010101" pitchFamily="2" charset="-122"/>
              </a:rPr>
              <a:t>、</a:t>
            </a:r>
            <a:r>
              <a:rPr lang="en-US" altLang="zh-CN" dirty="0">
                <a:cs typeface="宋体" panose="02010600030101010101" pitchFamily="2" charset="-122"/>
              </a:rPr>
              <a:t>LTAPEBLK</a:t>
            </a:r>
            <a:r>
              <a:rPr lang="zh-CN" altLang="en-US" dirty="0">
                <a:cs typeface="宋体" panose="02010600030101010101" pitchFamily="2" charset="-122"/>
              </a:rPr>
              <a:t>和</a:t>
            </a:r>
            <a:r>
              <a:rPr lang="en-US" altLang="zh-CN" dirty="0">
                <a:cs typeface="宋体" panose="02010600030101010101" pitchFamily="2" charset="-122"/>
              </a:rPr>
              <a:t>LTAPESIZE</a:t>
            </a:r>
            <a:r>
              <a:rPr lang="zh-CN" altLang="en-US" dirty="0">
                <a:cs typeface="宋体" panose="02010600030101010101" pitchFamily="2" charset="-122"/>
              </a:rPr>
              <a:t>读取磁盘设备、块大小和设备大小限制</a:t>
            </a:r>
            <a:endParaRPr lang="en-US" altLang="zh-CN" b="1" dirty="0">
              <a:cs typeface="宋体" panose="02010600030101010101" pitchFamily="2" charset="-122"/>
            </a:endParaRPr>
          </a:p>
          <a:p>
            <a:pPr lvl="1" indent="-342900">
              <a:spcBef>
                <a:spcPct val="50000"/>
              </a:spcBef>
              <a:buNone/>
            </a:pPr>
            <a:r>
              <a:rPr lang="en-US" altLang="zh-CN" dirty="0">
                <a:cs typeface="宋体" panose="02010600030101010101" pitchFamily="2" charset="-122"/>
              </a:rPr>
              <a:t>-t </a:t>
            </a:r>
            <a:r>
              <a:rPr lang="zh-CN" altLang="en-US" dirty="0">
                <a:cs typeface="宋体" panose="02010600030101010101" pitchFamily="2" charset="-122"/>
              </a:rPr>
              <a:t>指定数据文件名的路径</a:t>
            </a:r>
            <a:endParaRPr lang="en-US" altLang="zh-CN" sz="2000" b="1" dirty="0">
              <a:cs typeface="宋体" panose="02010600030101010101" pitchFamily="2" charset="-122"/>
            </a:endParaRPr>
          </a:p>
          <a:p>
            <a:pPr marL="342900" indent="-342900">
              <a:lnSpc>
                <a:spcPct val="80000"/>
              </a:lnSpc>
              <a:spcBef>
                <a:spcPct val="50000"/>
              </a:spcBef>
            </a:pPr>
            <a:endParaRPr lang="en-US" altLang="zh-CN" sz="2000" b="1" dirty="0">
              <a:cs typeface="宋体" panose="02010600030101010101"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82" name="Rectangle 2"/>
          <p:cNvSpPr>
            <a:spLocks noGrp="1" noChangeArrowheads="1"/>
          </p:cNvSpPr>
          <p:nvPr>
            <p:ph type="title"/>
          </p:nvPr>
        </p:nvSpPr>
        <p:spPr/>
        <p:txBody>
          <a:bodyPr/>
          <a:lstStyle/>
          <a:p>
            <a:pPr>
              <a:lnSpc>
                <a:spcPct val="100000"/>
              </a:lnSpc>
            </a:pPr>
            <a:r>
              <a:rPr lang="en-US" altLang="zh-CN" b="1" dirty="0" err="1">
                <a:latin typeface="微软雅黑" panose="020B0503020204020204" pitchFamily="34" charset="-122"/>
                <a:ea typeface="微软雅黑" panose="020B0503020204020204" pitchFamily="34" charset="-122"/>
                <a:cs typeface="微软雅黑" panose="020B0503020204020204" pitchFamily="34" charset="-122"/>
              </a:rPr>
              <a:t>onload</a:t>
            </a:r>
            <a:r>
              <a:rPr lang="en-US" altLang="zh-CN" b="1"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b="1" dirty="0">
                <a:latin typeface="微软雅黑" panose="020B0503020204020204" pitchFamily="34" charset="-122"/>
                <a:ea typeface="微软雅黑" panose="020B0503020204020204" pitchFamily="34" charset="-122"/>
                <a:cs typeface="微软雅黑" panose="020B0503020204020204" pitchFamily="34" charset="-122"/>
              </a:rPr>
              <a:t> 导入数据库举例</a:t>
            </a:r>
          </a:p>
        </p:txBody>
      </p:sp>
      <p:sp>
        <p:nvSpPr>
          <p:cNvPr id="993283" name="Rectangle 3"/>
          <p:cNvSpPr>
            <a:spLocks noGrp="1" noChangeArrowheads="1"/>
          </p:cNvSpPr>
          <p:nvPr>
            <p:ph type="body" sz="quarter" idx="10"/>
          </p:nvPr>
        </p:nvSpPr>
        <p:spPr/>
        <p:txBody>
          <a:bodyPr/>
          <a:lstStyle/>
          <a:p>
            <a:pPr marL="342900" indent="-342900">
              <a:lnSpc>
                <a:spcPct val="100000"/>
              </a:lnSpc>
              <a:spcBef>
                <a:spcPct val="50000"/>
              </a:spcBef>
              <a:buNone/>
            </a:pPr>
            <a:r>
              <a:rPr lang="zh-CN" altLang="en-US" b="1" dirty="0">
                <a:latin typeface="微软雅黑" panose="020B0503020204020204" pitchFamily="34" charset="-122"/>
                <a:ea typeface="微软雅黑" panose="020B0503020204020204" pitchFamily="34" charset="-122"/>
                <a:cs typeface="微软雅黑" panose="020B0503020204020204" pitchFamily="34" charset="-122"/>
              </a:rPr>
              <a:t>举例，导入</a:t>
            </a:r>
            <a:r>
              <a:rPr lang="en-US" altLang="zh-CN" b="1" dirty="0" err="1">
                <a:latin typeface="微软雅黑" panose="020B0503020204020204" pitchFamily="34" charset="-122"/>
                <a:ea typeface="微软雅黑" panose="020B0503020204020204" pitchFamily="34" charset="-122"/>
                <a:cs typeface="微软雅黑" panose="020B0503020204020204" pitchFamily="34" charset="-122"/>
              </a:rPr>
              <a:t>testdb</a:t>
            </a:r>
            <a:r>
              <a:rPr lang="zh-CN" altLang="en-US" b="1" dirty="0">
                <a:latin typeface="微软雅黑" panose="020B0503020204020204" pitchFamily="34" charset="-122"/>
                <a:ea typeface="微软雅黑" panose="020B0503020204020204" pitchFamily="34" charset="-122"/>
                <a:cs typeface="微软雅黑" panose="020B0503020204020204" pitchFamily="34" charset="-122"/>
              </a:rPr>
              <a:t>数据库</a:t>
            </a:r>
            <a:endParaRPr lang="en-US" altLang="zh-CN" b="1"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50000"/>
              </a:lnSpc>
              <a:spcBef>
                <a:spcPct val="50000"/>
              </a:spcBef>
            </a:pPr>
            <a:r>
              <a:rPr lang="zh-CN" altLang="en-US" sz="1800" dirty="0">
                <a:latin typeface="微软雅黑" panose="020B0503020204020204" pitchFamily="34" charset="-122"/>
                <a:ea typeface="微软雅黑" panose="020B0503020204020204" pitchFamily="34" charset="-122"/>
                <a:cs typeface="微软雅黑" panose="020B0503020204020204" pitchFamily="34" charset="-122"/>
              </a:rPr>
              <a:t>步骤一：利用</a:t>
            </a:r>
            <a:r>
              <a:rPr lang="en-US" altLang="zh-CN" sz="1800" dirty="0" err="1">
                <a:latin typeface="微软雅黑" panose="020B0503020204020204" pitchFamily="34" charset="-122"/>
                <a:ea typeface="微软雅黑" panose="020B0503020204020204" pitchFamily="34" charset="-122"/>
                <a:cs typeface="微软雅黑" panose="020B0503020204020204" pitchFamily="34" charset="-122"/>
              </a:rPr>
              <a:t>onload</a:t>
            </a:r>
            <a:r>
              <a:rPr lang="zh-CN" altLang="en-US" sz="1800" dirty="0">
                <a:latin typeface="微软雅黑" panose="020B0503020204020204" pitchFamily="34" charset="-122"/>
                <a:ea typeface="微软雅黑" panose="020B0503020204020204" pitchFamily="34" charset="-122"/>
                <a:cs typeface="微软雅黑" panose="020B0503020204020204" pitchFamily="34" charset="-122"/>
              </a:rPr>
              <a:t>工具导入数据库</a:t>
            </a:r>
            <a:endParaRPr lang="en-US" altLang="zh-CN" sz="1800"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50000"/>
              </a:lnSpc>
              <a:spcBef>
                <a:spcPct val="50000"/>
              </a:spcBef>
              <a:buNone/>
            </a:pPr>
            <a:r>
              <a:rPr lang="en-US" altLang="zh-CN" sz="1600" dirty="0" err="1">
                <a:latin typeface="微软雅黑" panose="020B0503020204020204" pitchFamily="34" charset="-122"/>
                <a:ea typeface="微软雅黑" panose="020B0503020204020204" pitchFamily="34" charset="-122"/>
                <a:cs typeface="微软雅黑" panose="020B0503020204020204" pitchFamily="34" charset="-122"/>
              </a:rPr>
              <a:t>onload</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  -t /home/</a:t>
            </a:r>
            <a:r>
              <a:rPr lang="en-US" altLang="zh-CN" sz="1600" dirty="0" err="1">
                <a:latin typeface="微软雅黑" panose="020B0503020204020204" pitchFamily="34" charset="-122"/>
                <a:ea typeface="微软雅黑" panose="020B0503020204020204" pitchFamily="34" charset="-122"/>
                <a:cs typeface="微软雅黑" panose="020B0503020204020204" pitchFamily="34" charset="-122"/>
              </a:rPr>
              <a:t>gbase</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dirty="0" err="1">
                <a:latin typeface="微软雅黑" panose="020B0503020204020204" pitchFamily="34" charset="-122"/>
                <a:ea typeface="微软雅黑" panose="020B0503020204020204" pitchFamily="34" charset="-122"/>
                <a:cs typeface="微软雅黑" panose="020B0503020204020204" pitchFamily="34" charset="-122"/>
              </a:rPr>
              <a:t>testdb.unl</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  -d dbs1 </a:t>
            </a:r>
            <a:r>
              <a:rPr lang="en-US" altLang="zh-CN" sz="1600" dirty="0" err="1">
                <a:latin typeface="微软雅黑" panose="020B0503020204020204" pitchFamily="34" charset="-122"/>
                <a:ea typeface="微软雅黑" panose="020B0503020204020204" pitchFamily="34" charset="-122"/>
                <a:cs typeface="微软雅黑" panose="020B0503020204020204" pitchFamily="34" charset="-122"/>
              </a:rPr>
              <a:t>testdb</a:t>
            </a:r>
            <a:endParaRPr lang="en-US" altLang="zh-CN" sz="1600"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50000"/>
              </a:lnSpc>
              <a:spcBef>
                <a:spcPct val="50000"/>
              </a:spcBef>
              <a:buNone/>
            </a:pPr>
            <a:r>
              <a:rPr lang="en-US" altLang="zh-CN" sz="1600" dirty="0" err="1">
                <a:latin typeface="微软雅黑" panose="020B0503020204020204" pitchFamily="34" charset="-122"/>
                <a:ea typeface="微软雅黑" panose="020B0503020204020204" pitchFamily="34" charset="-122"/>
                <a:cs typeface="微软雅黑" panose="020B0503020204020204" pitchFamily="34" charset="-122"/>
              </a:rPr>
              <a:t>onload</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程序从源文件中读取二进制数据，自动创建表结构、装载表数据及索引数据。</a:t>
            </a:r>
            <a:endParaRPr lang="en-US" altLang="zh-CN" sz="1600"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50000"/>
              </a:lnSpc>
              <a:spcBef>
                <a:spcPct val="50000"/>
              </a:spcBef>
              <a:buNone/>
            </a:pPr>
            <a:endParaRPr lang="en-US" altLang="zh-CN" sz="1600"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50000"/>
              </a:lnSpc>
              <a:spcBef>
                <a:spcPct val="50000"/>
              </a:spcBef>
            </a:pPr>
            <a:r>
              <a:rPr lang="zh-CN" altLang="en-US" sz="1800" dirty="0">
                <a:latin typeface="微软雅黑" panose="020B0503020204020204" pitchFamily="34" charset="-122"/>
                <a:ea typeface="微软雅黑" panose="020B0503020204020204" pitchFamily="34" charset="-122"/>
                <a:cs typeface="微软雅黑" panose="020B0503020204020204" pitchFamily="34" charset="-122"/>
              </a:rPr>
              <a:t>步骤二：修改</a:t>
            </a:r>
            <a:r>
              <a:rPr lang="en-US" altLang="zh-CN" sz="1800" dirty="0" err="1">
                <a:latin typeface="微软雅黑" panose="020B0503020204020204" pitchFamily="34" charset="-122"/>
                <a:ea typeface="微软雅黑" panose="020B0503020204020204" pitchFamily="34" charset="-122"/>
                <a:cs typeface="微软雅黑" panose="020B0503020204020204" pitchFamily="34" charset="-122"/>
              </a:rPr>
              <a:t>testdb</a:t>
            </a:r>
            <a:r>
              <a:rPr lang="zh-CN" altLang="en-US" sz="1800" dirty="0">
                <a:latin typeface="微软雅黑" panose="020B0503020204020204" pitchFamily="34" charset="-122"/>
                <a:ea typeface="微软雅黑" panose="020B0503020204020204" pitchFamily="34" charset="-122"/>
                <a:cs typeface="微软雅黑" panose="020B0503020204020204" pitchFamily="34" charset="-122"/>
              </a:rPr>
              <a:t>数据库的日志模式为</a:t>
            </a:r>
            <a:r>
              <a:rPr lang="en-US" altLang="zh-CN" sz="1800" dirty="0">
                <a:latin typeface="微软雅黑" panose="020B0503020204020204" pitchFamily="34" charset="-122"/>
                <a:ea typeface="微软雅黑" panose="020B0503020204020204" pitchFamily="34" charset="-122"/>
                <a:cs typeface="微软雅黑" panose="020B0503020204020204" pitchFamily="34" charset="-122"/>
              </a:rPr>
              <a:t>unbuffered</a:t>
            </a:r>
          </a:p>
          <a:p>
            <a:pPr marL="342900" indent="-342900">
              <a:lnSpc>
                <a:spcPct val="150000"/>
              </a:lnSpc>
              <a:spcBef>
                <a:spcPct val="50000"/>
              </a:spcBef>
              <a:buNone/>
            </a:pPr>
            <a:r>
              <a:rPr lang="en-US" altLang="zh-CN" sz="1600" dirty="0" err="1">
                <a:latin typeface="微软雅黑" panose="020B0503020204020204" pitchFamily="34" charset="-122"/>
                <a:ea typeface="微软雅黑" panose="020B0503020204020204" pitchFamily="34" charset="-122"/>
                <a:cs typeface="微软雅黑" panose="020B0503020204020204" pitchFamily="34" charset="-122"/>
              </a:rPr>
              <a:t>ontape</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 -s -L 0 -t /dev/null -U </a:t>
            </a:r>
            <a:r>
              <a:rPr lang="en-US" altLang="zh-CN" sz="1600" dirty="0" err="1">
                <a:latin typeface="微软雅黑" panose="020B0503020204020204" pitchFamily="34" charset="-122"/>
                <a:ea typeface="微软雅黑" panose="020B0503020204020204" pitchFamily="34" charset="-122"/>
                <a:cs typeface="微软雅黑" panose="020B0503020204020204" pitchFamily="34" charset="-122"/>
              </a:rPr>
              <a:t>testdb</a:t>
            </a:r>
            <a:endParaRPr lang="en-US" altLang="zh-CN" sz="1600"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50000"/>
              </a:lnSpc>
              <a:spcBef>
                <a:spcPct val="50000"/>
              </a:spcBef>
              <a:buNone/>
            </a:pPr>
            <a:r>
              <a:rPr lang="en-US" altLang="zh-CN" sz="1600" dirty="0" err="1">
                <a:latin typeface="微软雅黑" panose="020B0503020204020204" pitchFamily="34" charset="-122"/>
                <a:ea typeface="微软雅黑" panose="020B0503020204020204" pitchFamily="34" charset="-122"/>
                <a:cs typeface="微软雅黑" panose="020B0503020204020204" pitchFamily="34" charset="-122"/>
              </a:rPr>
              <a:t>onload</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程序生成的数据库为无日志模式，可根据需要单独进行日志模式的转换。</a:t>
            </a:r>
            <a:endParaRPr lang="en-US" altLang="zh-CN" sz="16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82" name="Rectangle 2"/>
          <p:cNvSpPr>
            <a:spLocks noGrp="1" noChangeArrowheads="1"/>
          </p:cNvSpPr>
          <p:nvPr>
            <p:ph type="title"/>
          </p:nvPr>
        </p:nvSpPr>
        <p:spPr/>
        <p:txBody>
          <a:bodyPr/>
          <a:lstStyle/>
          <a:p>
            <a:pPr>
              <a:lnSpc>
                <a:spcPct val="100000"/>
              </a:lnSpc>
            </a:pPr>
            <a:r>
              <a:rPr lang="en-US" altLang="zh-CN" b="1" dirty="0" err="1">
                <a:latin typeface="微软雅黑" panose="020B0503020204020204" pitchFamily="34" charset="-122"/>
                <a:ea typeface="微软雅黑" panose="020B0503020204020204" pitchFamily="34" charset="-122"/>
                <a:cs typeface="微软雅黑" panose="020B0503020204020204" pitchFamily="34" charset="-122"/>
              </a:rPr>
              <a:t>onload</a:t>
            </a:r>
            <a:r>
              <a:rPr lang="en-US" altLang="zh-CN" b="1"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b="1" dirty="0">
                <a:latin typeface="微软雅黑" panose="020B0503020204020204" pitchFamily="34" charset="-122"/>
                <a:ea typeface="微软雅黑" panose="020B0503020204020204" pitchFamily="34" charset="-122"/>
                <a:cs typeface="微软雅黑" panose="020B0503020204020204" pitchFamily="34" charset="-122"/>
              </a:rPr>
              <a:t> 导入表举例</a:t>
            </a:r>
          </a:p>
        </p:txBody>
      </p:sp>
      <p:sp>
        <p:nvSpPr>
          <p:cNvPr id="993283" name="Rectangle 3"/>
          <p:cNvSpPr>
            <a:spLocks noGrp="1" noChangeArrowheads="1"/>
          </p:cNvSpPr>
          <p:nvPr>
            <p:ph type="body" sz="quarter" idx="10"/>
          </p:nvPr>
        </p:nvSpPr>
        <p:spPr/>
        <p:txBody>
          <a:bodyPr/>
          <a:lstStyle/>
          <a:p>
            <a:pPr marL="342900" indent="-342900">
              <a:spcBef>
                <a:spcPct val="50000"/>
              </a:spcBef>
              <a:buNone/>
            </a:pPr>
            <a:r>
              <a:rPr lang="zh-CN" altLang="en-US" b="1" dirty="0">
                <a:latin typeface="微软雅黑" panose="020B0503020204020204" pitchFamily="34" charset="-122"/>
                <a:ea typeface="微软雅黑" panose="020B0503020204020204" pitchFamily="34" charset="-122"/>
                <a:cs typeface="微软雅黑" panose="020B0503020204020204" pitchFamily="34" charset="-122"/>
              </a:rPr>
              <a:t>举例，导入</a:t>
            </a:r>
            <a:r>
              <a:rPr lang="en-US" altLang="zh-CN" b="1" dirty="0">
                <a:latin typeface="微软雅黑" panose="020B0503020204020204" pitchFamily="34" charset="-122"/>
                <a:ea typeface="微软雅黑" panose="020B0503020204020204" pitchFamily="34" charset="-122"/>
                <a:cs typeface="微软雅黑" panose="020B0503020204020204" pitchFamily="34" charset="-122"/>
              </a:rPr>
              <a:t>t</a:t>
            </a:r>
            <a:r>
              <a:rPr lang="zh-CN" altLang="en-US" b="1" dirty="0">
                <a:latin typeface="微软雅黑" panose="020B0503020204020204" pitchFamily="34" charset="-122"/>
                <a:ea typeface="微软雅黑" panose="020B0503020204020204" pitchFamily="34" charset="-122"/>
                <a:cs typeface="微软雅黑" panose="020B0503020204020204" pitchFamily="34" charset="-122"/>
              </a:rPr>
              <a:t>表到</a:t>
            </a:r>
            <a:r>
              <a:rPr lang="en-US" altLang="zh-CN" b="1" dirty="0" err="1">
                <a:latin typeface="微软雅黑" panose="020B0503020204020204" pitchFamily="34" charset="-122"/>
                <a:ea typeface="微软雅黑" panose="020B0503020204020204" pitchFamily="34" charset="-122"/>
                <a:cs typeface="微软雅黑" panose="020B0503020204020204" pitchFamily="34" charset="-122"/>
              </a:rPr>
              <a:t>testdb</a:t>
            </a:r>
            <a:r>
              <a:rPr lang="zh-CN" altLang="en-US" b="1" dirty="0">
                <a:latin typeface="微软雅黑" panose="020B0503020204020204" pitchFamily="34" charset="-122"/>
                <a:ea typeface="微软雅黑" panose="020B0503020204020204" pitchFamily="34" charset="-122"/>
                <a:cs typeface="微软雅黑" panose="020B0503020204020204" pitchFamily="34" charset="-122"/>
              </a:rPr>
              <a:t>数据库</a:t>
            </a:r>
            <a:endParaRPr lang="en-US" altLang="zh-CN" b="1"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spcBef>
                <a:spcPct val="50000"/>
              </a:spcBef>
            </a:pPr>
            <a:r>
              <a:rPr lang="zh-CN" altLang="en-US" sz="1800" dirty="0">
                <a:latin typeface="微软雅黑" panose="020B0503020204020204" pitchFamily="34" charset="-122"/>
                <a:ea typeface="微软雅黑" panose="020B0503020204020204" pitchFamily="34" charset="-122"/>
                <a:cs typeface="微软雅黑" panose="020B0503020204020204" pitchFamily="34" charset="-122"/>
              </a:rPr>
              <a:t>步骤一：修改</a:t>
            </a:r>
            <a:r>
              <a:rPr lang="en-US" altLang="zh-CN" sz="1800" dirty="0" err="1">
                <a:latin typeface="微软雅黑" panose="020B0503020204020204" pitchFamily="34" charset="-122"/>
                <a:ea typeface="微软雅黑" panose="020B0503020204020204" pitchFamily="34" charset="-122"/>
                <a:cs typeface="微软雅黑" panose="020B0503020204020204" pitchFamily="34" charset="-122"/>
              </a:rPr>
              <a:t>testdb</a:t>
            </a:r>
            <a:r>
              <a:rPr lang="zh-CN" altLang="en-US" sz="1800" dirty="0">
                <a:latin typeface="微软雅黑" panose="020B0503020204020204" pitchFamily="34" charset="-122"/>
                <a:ea typeface="微软雅黑" panose="020B0503020204020204" pitchFamily="34" charset="-122"/>
                <a:cs typeface="微软雅黑" panose="020B0503020204020204" pitchFamily="34" charset="-122"/>
              </a:rPr>
              <a:t>库日志模式为</a:t>
            </a:r>
            <a:r>
              <a:rPr lang="en-US" altLang="zh-CN" sz="1800" dirty="0" err="1">
                <a:latin typeface="微软雅黑" panose="020B0503020204020204" pitchFamily="34" charset="-122"/>
                <a:ea typeface="微软雅黑" panose="020B0503020204020204" pitchFamily="34" charset="-122"/>
                <a:cs typeface="微软雅黑" panose="020B0503020204020204" pitchFamily="34" charset="-122"/>
              </a:rPr>
              <a:t>nolog</a:t>
            </a:r>
            <a:r>
              <a:rPr lang="zh-CN" altLang="en-US" sz="1800" dirty="0">
                <a:latin typeface="微软雅黑" panose="020B0503020204020204" pitchFamily="34" charset="-122"/>
                <a:ea typeface="微软雅黑" panose="020B0503020204020204" pitchFamily="34" charset="-122"/>
                <a:cs typeface="微软雅黑" panose="020B0503020204020204" pitchFamily="34" charset="-122"/>
              </a:rPr>
              <a:t>模式</a:t>
            </a:r>
            <a:endParaRPr lang="en-US" altLang="zh-CN" sz="1800"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spcBef>
                <a:spcPct val="50000"/>
              </a:spcBef>
              <a:buNone/>
            </a:pPr>
            <a:r>
              <a:rPr lang="en-US" altLang="zh-CN" sz="1600" dirty="0" err="1">
                <a:latin typeface="微软雅黑" panose="020B0503020204020204" pitchFamily="34" charset="-122"/>
                <a:ea typeface="微软雅黑" panose="020B0503020204020204" pitchFamily="34" charset="-122"/>
                <a:cs typeface="微软雅黑" panose="020B0503020204020204" pitchFamily="34" charset="-122"/>
              </a:rPr>
              <a:t>ondblog</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600" dirty="0" err="1">
                <a:latin typeface="微软雅黑" panose="020B0503020204020204" pitchFamily="34" charset="-122"/>
                <a:ea typeface="微软雅黑" panose="020B0503020204020204" pitchFamily="34" charset="-122"/>
                <a:cs typeface="微软雅黑" panose="020B0503020204020204" pitchFamily="34" charset="-122"/>
              </a:rPr>
              <a:t>nolog</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600" dirty="0" err="1">
                <a:latin typeface="微软雅黑" panose="020B0503020204020204" pitchFamily="34" charset="-122"/>
                <a:ea typeface="微软雅黑" panose="020B0503020204020204" pitchFamily="34" charset="-122"/>
                <a:cs typeface="微软雅黑" panose="020B0503020204020204" pitchFamily="34" charset="-122"/>
              </a:rPr>
              <a:t>testdb</a:t>
            </a:r>
            <a:endParaRPr lang="en-US" altLang="zh-CN" sz="1600"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spcBef>
                <a:spcPct val="50000"/>
              </a:spcBef>
              <a:buNone/>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使用</a:t>
            </a:r>
            <a:r>
              <a:rPr lang="en-US" altLang="zh-CN" sz="1600" dirty="0" err="1">
                <a:latin typeface="微软雅黑" panose="020B0503020204020204" pitchFamily="34" charset="-122"/>
                <a:ea typeface="微软雅黑" panose="020B0503020204020204" pitchFamily="34" charset="-122"/>
                <a:cs typeface="微软雅黑" panose="020B0503020204020204" pitchFamily="34" charset="-122"/>
              </a:rPr>
              <a:t>onload</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导入单个表的数据前，必须修改数据库日志模式为</a:t>
            </a:r>
            <a:r>
              <a:rPr lang="en-US" altLang="zh-CN" sz="1600" dirty="0" err="1">
                <a:latin typeface="微软雅黑" panose="020B0503020204020204" pitchFamily="34" charset="-122"/>
                <a:ea typeface="微软雅黑" panose="020B0503020204020204" pitchFamily="34" charset="-122"/>
                <a:cs typeface="微软雅黑" panose="020B0503020204020204" pitchFamily="34" charset="-122"/>
              </a:rPr>
              <a:t>nolog</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模式</a:t>
            </a:r>
            <a:endParaRPr lang="en-US" altLang="zh-CN" sz="1600"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spcBef>
                <a:spcPct val="50000"/>
              </a:spcBef>
              <a:buNone/>
            </a:pPr>
            <a:endParaRPr lang="en-US" altLang="zh-CN" sz="1600"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spcBef>
                <a:spcPct val="50000"/>
              </a:spcBef>
            </a:pPr>
            <a:r>
              <a:rPr lang="zh-CN" altLang="en-US" sz="1800" dirty="0">
                <a:latin typeface="微软雅黑" panose="020B0503020204020204" pitchFamily="34" charset="-122"/>
                <a:ea typeface="微软雅黑" panose="020B0503020204020204" pitchFamily="34" charset="-122"/>
                <a:cs typeface="微软雅黑" panose="020B0503020204020204" pitchFamily="34" charset="-122"/>
              </a:rPr>
              <a:t>步骤二：使用</a:t>
            </a:r>
            <a:r>
              <a:rPr lang="en-US" altLang="zh-CN" sz="1800" dirty="0" err="1">
                <a:latin typeface="微软雅黑" panose="020B0503020204020204" pitchFamily="34" charset="-122"/>
                <a:ea typeface="微软雅黑" panose="020B0503020204020204" pitchFamily="34" charset="-122"/>
                <a:cs typeface="微软雅黑" panose="020B0503020204020204" pitchFamily="34" charset="-122"/>
              </a:rPr>
              <a:t>onload</a:t>
            </a:r>
            <a:r>
              <a:rPr lang="zh-CN" altLang="en-US" sz="1800" dirty="0">
                <a:latin typeface="微软雅黑" panose="020B0503020204020204" pitchFamily="34" charset="-122"/>
                <a:ea typeface="微软雅黑" panose="020B0503020204020204" pitchFamily="34" charset="-122"/>
                <a:cs typeface="微软雅黑" panose="020B0503020204020204" pitchFamily="34" charset="-122"/>
              </a:rPr>
              <a:t>装载</a:t>
            </a:r>
            <a:r>
              <a:rPr lang="en-US" altLang="zh-CN" sz="1800" dirty="0">
                <a:latin typeface="微软雅黑" panose="020B0503020204020204" pitchFamily="34" charset="-122"/>
                <a:ea typeface="微软雅黑" panose="020B0503020204020204" pitchFamily="34" charset="-122"/>
                <a:cs typeface="微软雅黑" panose="020B0503020204020204" pitchFamily="34" charset="-122"/>
              </a:rPr>
              <a:t>t</a:t>
            </a:r>
            <a:r>
              <a:rPr lang="zh-CN" altLang="en-US" sz="1800" dirty="0">
                <a:latin typeface="微软雅黑" panose="020B0503020204020204" pitchFamily="34" charset="-122"/>
                <a:ea typeface="微软雅黑" panose="020B0503020204020204" pitchFamily="34" charset="-122"/>
                <a:cs typeface="微软雅黑" panose="020B0503020204020204" pitchFamily="34" charset="-122"/>
              </a:rPr>
              <a:t>表数据</a:t>
            </a:r>
            <a:endParaRPr lang="en-US" altLang="zh-CN" sz="1800"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00000"/>
              </a:lnSpc>
              <a:spcBef>
                <a:spcPct val="50000"/>
              </a:spcBef>
              <a:buNone/>
            </a:pPr>
            <a:r>
              <a:rPr lang="en-US" altLang="zh-CN" sz="1600" dirty="0" err="1">
                <a:latin typeface="微软雅黑" panose="020B0503020204020204" pitchFamily="34" charset="-122"/>
                <a:ea typeface="微软雅黑" panose="020B0503020204020204" pitchFamily="34" charset="-122"/>
                <a:cs typeface="微软雅黑" panose="020B0503020204020204" pitchFamily="34" charset="-122"/>
              </a:rPr>
              <a:t>onload</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  -t /home/</a:t>
            </a:r>
            <a:r>
              <a:rPr lang="en-US" altLang="zh-CN" sz="1600" dirty="0" err="1">
                <a:latin typeface="微软雅黑" panose="020B0503020204020204" pitchFamily="34" charset="-122"/>
                <a:ea typeface="微软雅黑" panose="020B0503020204020204" pitchFamily="34" charset="-122"/>
                <a:cs typeface="微软雅黑" panose="020B0503020204020204" pitchFamily="34" charset="-122"/>
              </a:rPr>
              <a:t>gbase/t.unl</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 -d dbs1  </a:t>
            </a:r>
            <a:r>
              <a:rPr lang="en-US" altLang="zh-CN" sz="1600" dirty="0" err="1">
                <a:latin typeface="微软雅黑" panose="020B0503020204020204" pitchFamily="34" charset="-122"/>
                <a:ea typeface="微软雅黑" panose="020B0503020204020204" pitchFamily="34" charset="-122"/>
                <a:cs typeface="微软雅黑" panose="020B0503020204020204" pitchFamily="34" charset="-122"/>
              </a:rPr>
              <a:t>testdb:t</a:t>
            </a:r>
            <a:endParaRPr lang="en-US" altLang="zh-CN" sz="1600"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00000"/>
              </a:lnSpc>
              <a:spcBef>
                <a:spcPct val="50000"/>
              </a:spcBef>
              <a:buNone/>
            </a:pPr>
            <a:r>
              <a:rPr lang="en-US" altLang="zh-CN" sz="1600" dirty="0" err="1">
                <a:latin typeface="微软雅黑" panose="020B0503020204020204" pitchFamily="34" charset="-122"/>
                <a:ea typeface="微软雅黑" panose="020B0503020204020204" pitchFamily="34" charset="-122"/>
                <a:cs typeface="微软雅黑" panose="020B0503020204020204" pitchFamily="34" charset="-122"/>
              </a:rPr>
              <a:t>onload</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程序从源文件中读取二进制数据，自动创建表结构、装载表数据及索引数据</a:t>
            </a:r>
            <a:endParaRPr lang="en-US" altLang="zh-CN" sz="1600"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00000"/>
              </a:lnSpc>
              <a:spcBef>
                <a:spcPct val="50000"/>
              </a:spcBef>
              <a:buNone/>
            </a:pPr>
            <a:endParaRPr lang="en-US" altLang="zh-CN" sz="1600"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spcBef>
                <a:spcPct val="50000"/>
              </a:spcBef>
            </a:pPr>
            <a:r>
              <a:rPr lang="zh-CN" altLang="en-US" sz="1800" dirty="0">
                <a:latin typeface="微软雅黑" panose="020B0503020204020204" pitchFamily="34" charset="-122"/>
                <a:ea typeface="微软雅黑" panose="020B0503020204020204" pitchFamily="34" charset="-122"/>
                <a:cs typeface="微软雅黑" panose="020B0503020204020204" pitchFamily="34" charset="-122"/>
              </a:rPr>
              <a:t>步骤三：修改</a:t>
            </a:r>
            <a:r>
              <a:rPr lang="en-US" altLang="zh-CN" sz="1800" dirty="0" err="1">
                <a:latin typeface="微软雅黑" panose="020B0503020204020204" pitchFamily="34" charset="-122"/>
                <a:ea typeface="微软雅黑" panose="020B0503020204020204" pitchFamily="34" charset="-122"/>
                <a:cs typeface="微软雅黑" panose="020B0503020204020204" pitchFamily="34" charset="-122"/>
              </a:rPr>
              <a:t>testdb</a:t>
            </a:r>
            <a:r>
              <a:rPr lang="zh-CN" altLang="en-US" sz="1800" dirty="0">
                <a:latin typeface="微软雅黑" panose="020B0503020204020204" pitchFamily="34" charset="-122"/>
                <a:ea typeface="微软雅黑" panose="020B0503020204020204" pitchFamily="34" charset="-122"/>
                <a:cs typeface="微软雅黑" panose="020B0503020204020204" pitchFamily="34" charset="-122"/>
              </a:rPr>
              <a:t>数据库日志模式为</a:t>
            </a:r>
            <a:r>
              <a:rPr lang="en-US" altLang="zh-CN" sz="1800" dirty="0" err="1">
                <a:latin typeface="微软雅黑" panose="020B0503020204020204" pitchFamily="34" charset="-122"/>
                <a:ea typeface="微软雅黑" panose="020B0503020204020204" pitchFamily="34" charset="-122"/>
                <a:cs typeface="微软雅黑" panose="020B0503020204020204" pitchFamily="34" charset="-122"/>
              </a:rPr>
              <a:t>unbuffered</a:t>
            </a:r>
            <a:endParaRPr lang="en-US" altLang="zh-CN" sz="1800"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00000"/>
              </a:lnSpc>
              <a:spcBef>
                <a:spcPct val="50000"/>
              </a:spcBef>
              <a:buNone/>
            </a:pPr>
            <a:r>
              <a:rPr lang="en-US" altLang="zh-CN" sz="1600" dirty="0" err="1">
                <a:latin typeface="微软雅黑" panose="020B0503020204020204" pitchFamily="34" charset="-122"/>
                <a:ea typeface="微软雅黑" panose="020B0503020204020204" pitchFamily="34" charset="-122"/>
                <a:cs typeface="微软雅黑" panose="020B0503020204020204" pitchFamily="34" charset="-122"/>
              </a:rPr>
              <a:t>ontape</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 -s -L 0 -t /dev/null -U </a:t>
            </a:r>
            <a:r>
              <a:rPr lang="en-US" altLang="zh-CN" sz="1600" dirty="0" err="1">
                <a:latin typeface="微软雅黑" panose="020B0503020204020204" pitchFamily="34" charset="-122"/>
                <a:ea typeface="微软雅黑" panose="020B0503020204020204" pitchFamily="34" charset="-122"/>
                <a:cs typeface="微软雅黑" panose="020B0503020204020204" pitchFamily="34" charset="-122"/>
              </a:rPr>
              <a:t>testdb</a:t>
            </a:r>
            <a:endParaRPr lang="en-US" altLang="zh-CN" sz="1600"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00000"/>
              </a:lnSpc>
              <a:spcBef>
                <a:spcPct val="50000"/>
              </a:spcBef>
              <a:buNone/>
            </a:pPr>
            <a:r>
              <a:rPr lang="en-US" altLang="zh-CN" sz="1600" dirty="0" err="1">
                <a:latin typeface="微软雅黑" panose="020B0503020204020204" pitchFamily="34" charset="-122"/>
                <a:ea typeface="微软雅黑" panose="020B0503020204020204" pitchFamily="34" charset="-122"/>
                <a:cs typeface="微软雅黑" panose="020B0503020204020204" pitchFamily="34" charset="-122"/>
              </a:rPr>
              <a:t>onload</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程序生成的数据库为无日志模式，可根据需要单独进行日志模式的转换。</a:t>
            </a:r>
            <a:endParaRPr lang="en-US" altLang="zh-CN" sz="1600"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00000"/>
              </a:lnSpc>
              <a:spcBef>
                <a:spcPct val="50000"/>
              </a:spcBef>
              <a:buNone/>
            </a:pP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7378" name="Rectangle 2"/>
          <p:cNvSpPr>
            <a:spLocks noGrp="1" noChangeArrowheads="1"/>
          </p:cNvSpPr>
          <p:nvPr>
            <p:ph type="title"/>
          </p:nvPr>
        </p:nvSpPr>
        <p:spPr/>
        <p:txBody>
          <a:bodyPr/>
          <a:lstStyle/>
          <a:p>
            <a:r>
              <a:rPr lang="en-US" altLang="zh-CN" b="1" dirty="0" err="1">
                <a:cs typeface="宋体" panose="02010600030101010101" pitchFamily="2" charset="-122"/>
              </a:rPr>
              <a:t>unonload</a:t>
            </a:r>
            <a:r>
              <a:rPr lang="en-US" altLang="zh-CN" b="1" dirty="0">
                <a:cs typeface="宋体" panose="02010600030101010101" pitchFamily="2" charset="-122"/>
              </a:rPr>
              <a:t>/</a:t>
            </a:r>
            <a:r>
              <a:rPr lang="en-US" altLang="zh-CN" b="1" dirty="0" err="1">
                <a:cs typeface="宋体" panose="02010600030101010101" pitchFamily="2" charset="-122"/>
              </a:rPr>
              <a:t>onload</a:t>
            </a:r>
            <a:r>
              <a:rPr lang="en-US" altLang="zh-CN" b="1" dirty="0">
                <a:cs typeface="宋体" panose="02010600030101010101" pitchFamily="2" charset="-122"/>
              </a:rPr>
              <a:t> –</a:t>
            </a:r>
            <a:r>
              <a:rPr lang="zh-CN" altLang="en-US" b="1" dirty="0">
                <a:cs typeface="宋体" panose="02010600030101010101" pitchFamily="2" charset="-122"/>
              </a:rPr>
              <a:t>锁情况</a:t>
            </a:r>
          </a:p>
        </p:txBody>
      </p:sp>
      <p:sp>
        <p:nvSpPr>
          <p:cNvPr id="997379" name="Rectangle 3"/>
          <p:cNvSpPr>
            <a:spLocks noGrp="1" noChangeArrowheads="1"/>
          </p:cNvSpPr>
          <p:nvPr>
            <p:ph type="body" sz="quarter" idx="10"/>
          </p:nvPr>
        </p:nvSpPr>
        <p:spPr/>
        <p:txBody>
          <a:bodyPr>
            <a:normAutofit fontScale="77500" lnSpcReduction="20000"/>
          </a:bodyPr>
          <a:lstStyle/>
          <a:p>
            <a:pPr marL="342900" indent="-342900">
              <a:lnSpc>
                <a:spcPct val="150000"/>
              </a:lnSpc>
              <a:buNone/>
            </a:pPr>
            <a:r>
              <a:rPr lang="zh-CN" altLang="en-US" sz="2900" b="1" dirty="0"/>
              <a:t>卸载表的锁定状态</a:t>
            </a:r>
          </a:p>
          <a:p>
            <a:pPr marL="342900" indent="-342900">
              <a:lnSpc>
                <a:spcPct val="150000"/>
              </a:lnSpc>
            </a:pPr>
            <a:r>
              <a:rPr lang="en-US" altLang="zh-CN" b="1" dirty="0" err="1">
                <a:cs typeface="宋体" panose="02010600030101010101" pitchFamily="2" charset="-122"/>
              </a:rPr>
              <a:t>onunload</a:t>
            </a:r>
            <a:r>
              <a:rPr lang="en-US" altLang="zh-CN" b="1" dirty="0">
                <a:cs typeface="宋体" panose="02010600030101010101" pitchFamily="2" charset="-122"/>
              </a:rPr>
              <a:t> </a:t>
            </a:r>
            <a:r>
              <a:rPr lang="zh-CN" altLang="en-US" b="1" dirty="0">
                <a:cs typeface="宋体" panose="02010600030101010101" pitchFamily="2" charset="-122"/>
              </a:rPr>
              <a:t>：</a:t>
            </a:r>
          </a:p>
          <a:p>
            <a:pPr marL="742950" lvl="1">
              <a:lnSpc>
                <a:spcPct val="150000"/>
              </a:lnSpc>
            </a:pPr>
            <a:r>
              <a:rPr lang="en-US" altLang="zh-CN" sz="2600" dirty="0" err="1">
                <a:latin typeface="微软雅黑" panose="020B0503020204020204" pitchFamily="34" charset="-122"/>
                <a:ea typeface="微软雅黑" panose="020B0503020204020204" pitchFamily="34" charset="-122"/>
                <a:cs typeface="微软雅黑" panose="020B0503020204020204" pitchFamily="34" charset="-122"/>
              </a:rPr>
              <a:t>不能对加有独占锁的表进行卸载，包括任意粒度的锁定：表级锁、行锁、页锁</a:t>
            </a:r>
            <a:r>
              <a:rPr lang="en-US" altLang="zh-CN" sz="2600" dirty="0">
                <a:latin typeface="微软雅黑" panose="020B0503020204020204" pitchFamily="34" charset="-122"/>
                <a:ea typeface="微软雅黑" panose="020B0503020204020204" pitchFamily="34" charset="-122"/>
                <a:cs typeface="微软雅黑" panose="020B0503020204020204" pitchFamily="34" charset="-122"/>
              </a:rPr>
              <a:t>。 </a:t>
            </a:r>
          </a:p>
          <a:p>
            <a:pPr marL="742950" lvl="1">
              <a:lnSpc>
                <a:spcPct val="150000"/>
              </a:lnSpc>
            </a:pPr>
            <a:r>
              <a:rPr lang="en-US" altLang="zh-CN" sz="2600" dirty="0" err="1">
                <a:latin typeface="微软雅黑" panose="020B0503020204020204" pitchFamily="34" charset="-122"/>
                <a:ea typeface="微软雅黑" panose="020B0503020204020204" pitchFamily="34" charset="-122"/>
                <a:cs typeface="微软雅黑" panose="020B0503020204020204" pitchFamily="34" charset="-122"/>
              </a:rPr>
              <a:t>卸载时对卸载表加表级共享锁</a:t>
            </a:r>
            <a:r>
              <a:rPr lang="en-US" altLang="zh-CN" sz="2600" dirty="0">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dirty="0">
              <a:cs typeface="宋体" panose="02010600030101010101" pitchFamily="2" charset="-122"/>
            </a:endParaRPr>
          </a:p>
          <a:p>
            <a:pPr marL="342900" indent="-342900">
              <a:lnSpc>
                <a:spcPct val="150000"/>
              </a:lnSpc>
              <a:buNone/>
            </a:pPr>
            <a:r>
              <a:rPr lang="zh-CN" altLang="en-US" sz="2900" b="1" dirty="0">
                <a:cs typeface="宋体" panose="02010600030101010101" pitchFamily="2" charset="-122"/>
              </a:rPr>
              <a:t>装载时对表的锁定状况</a:t>
            </a:r>
          </a:p>
          <a:p>
            <a:pPr marL="342900" indent="-342900">
              <a:lnSpc>
                <a:spcPct val="150000"/>
              </a:lnSpc>
            </a:pPr>
            <a:r>
              <a:rPr lang="en-US" altLang="zh-CN" b="1" dirty="0" err="1">
                <a:cs typeface="宋体" panose="02010600030101010101" pitchFamily="2" charset="-122"/>
              </a:rPr>
              <a:t>onload</a:t>
            </a:r>
            <a:r>
              <a:rPr lang="en-US" altLang="zh-CN" b="1" dirty="0">
                <a:cs typeface="宋体" panose="02010600030101010101" pitchFamily="2" charset="-122"/>
              </a:rPr>
              <a:t> </a:t>
            </a:r>
            <a:r>
              <a:rPr lang="zh-CN" altLang="en-US" b="1" dirty="0">
                <a:cs typeface="宋体" panose="02010600030101010101" pitchFamily="2" charset="-122"/>
              </a:rPr>
              <a:t>：</a:t>
            </a:r>
          </a:p>
          <a:p>
            <a:pPr marL="742950" lvl="1">
              <a:lnSpc>
                <a:spcPct val="150000"/>
              </a:lnSpc>
            </a:pPr>
            <a:r>
              <a:rPr lang="zh-CN" altLang="en-US" sz="2600" dirty="0">
                <a:latin typeface="微软雅黑" panose="020B0503020204020204" pitchFamily="34" charset="-122"/>
                <a:ea typeface="微软雅黑" panose="020B0503020204020204" pitchFamily="34" charset="-122"/>
                <a:cs typeface="微软雅黑" panose="020B0503020204020204" pitchFamily="34" charset="-122"/>
              </a:rPr>
              <a:t>对装载表加互斥</a:t>
            </a:r>
            <a:r>
              <a:rPr lang="zh-CN" altLang="en-US" sz="2600">
                <a:latin typeface="微软雅黑" panose="020B0503020204020204" pitchFamily="34" charset="-122"/>
                <a:ea typeface="微软雅黑" panose="020B0503020204020204" pitchFamily="34" charset="-122"/>
                <a:cs typeface="微软雅黑" panose="020B0503020204020204" pitchFamily="34" charset="-122"/>
              </a:rPr>
              <a:t>锁</a:t>
            </a:r>
            <a:r>
              <a:rPr lang="zh-CN" altLang="en-US" sz="2600" smtClean="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b="1" dirty="0">
              <a:cs typeface="宋体" panose="02010600030101010101" pitchFamily="2" charset="-122"/>
            </a:endParaRPr>
          </a:p>
          <a:p>
            <a:pPr marL="342900" indent="-342900">
              <a:lnSpc>
                <a:spcPct val="150000"/>
              </a:lnSpc>
              <a:buNone/>
            </a:pPr>
            <a:r>
              <a:rPr lang="zh-CN" altLang="en-US" sz="2900" b="1" dirty="0"/>
              <a:t>数据库日志状态</a:t>
            </a:r>
          </a:p>
          <a:p>
            <a:pPr marL="342900" indent="-342900">
              <a:lnSpc>
                <a:spcPct val="150000"/>
              </a:lnSpc>
            </a:pPr>
            <a:r>
              <a:rPr lang="en-US" altLang="zh-CN" b="1" dirty="0" err="1">
                <a:cs typeface="宋体" panose="02010600030101010101" pitchFamily="2" charset="-122"/>
              </a:rPr>
              <a:t>onload</a:t>
            </a:r>
            <a:r>
              <a:rPr lang="en-US" altLang="zh-CN" b="1" dirty="0">
                <a:cs typeface="宋体" panose="02010600030101010101" pitchFamily="2" charset="-122"/>
              </a:rPr>
              <a:t> </a:t>
            </a:r>
            <a:r>
              <a:rPr lang="zh-CN" altLang="en-US" b="1" dirty="0">
                <a:cs typeface="宋体" panose="02010600030101010101" pitchFamily="2" charset="-122"/>
              </a:rPr>
              <a:t>要求数据库必须无日志</a:t>
            </a:r>
            <a:endParaRPr lang="en-US" altLang="zh-CN" b="1" dirty="0">
              <a:cs typeface="宋体" panose="02010600030101010101" pitchFamily="2" charset="-12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目录</a:t>
            </a:r>
          </a:p>
        </p:txBody>
      </p:sp>
      <p:sp>
        <p:nvSpPr>
          <p:cNvPr id="4" name="矩形 3"/>
          <p:cNvSpPr/>
          <p:nvPr/>
        </p:nvSpPr>
        <p:spPr bwMode="auto">
          <a:xfrm>
            <a:off x="3339148" y="1960880"/>
            <a:ext cx="722312" cy="66294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bwMode="auto">
          <a:xfrm>
            <a:off x="4202748" y="1960880"/>
            <a:ext cx="4570412" cy="66294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矩形 5"/>
          <p:cNvSpPr/>
          <p:nvPr/>
        </p:nvSpPr>
        <p:spPr bwMode="auto">
          <a:xfrm>
            <a:off x="3339148" y="2578100"/>
            <a:ext cx="722312" cy="4571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p:cNvSpPr/>
          <p:nvPr/>
        </p:nvSpPr>
        <p:spPr bwMode="auto">
          <a:xfrm>
            <a:off x="4202748" y="2578100"/>
            <a:ext cx="4570412" cy="4571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文本框 3"/>
          <p:cNvSpPr txBox="1">
            <a:spLocks noChangeArrowheads="1"/>
          </p:cNvSpPr>
          <p:nvPr/>
        </p:nvSpPr>
        <p:spPr bwMode="auto">
          <a:xfrm>
            <a:off x="3470385" y="2073245"/>
            <a:ext cx="441146" cy="400110"/>
          </a:xfrm>
          <a:prstGeom prst="rect">
            <a:avLst/>
          </a:prstGeom>
          <a:noFill/>
          <a:ln w="9525">
            <a:noFill/>
            <a:miter lim="800000"/>
          </a:ln>
        </p:spPr>
        <p:txBody>
          <a:bodyPr wrap="none">
            <a:spAutoFit/>
          </a:bodyPr>
          <a:lstStyle/>
          <a:p>
            <a:r>
              <a:rPr lang="zh-CN" altLang="en-US" sz="2000" b="1">
                <a:solidFill>
                  <a:schemeClr val="bg1"/>
                </a:solidFill>
                <a:latin typeface="微软雅黑" panose="020B0503020204020204" pitchFamily="34" charset="-122"/>
                <a:ea typeface="微软雅黑" panose="020B0503020204020204" pitchFamily="34" charset="-122"/>
              </a:rPr>
              <a:t>一</a:t>
            </a:r>
          </a:p>
        </p:txBody>
      </p:sp>
      <p:sp>
        <p:nvSpPr>
          <p:cNvPr id="9" name="矩形 8"/>
          <p:cNvSpPr/>
          <p:nvPr/>
        </p:nvSpPr>
        <p:spPr bwMode="auto">
          <a:xfrm>
            <a:off x="3339148" y="2854960"/>
            <a:ext cx="722312" cy="66421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矩形 9"/>
          <p:cNvSpPr/>
          <p:nvPr/>
        </p:nvSpPr>
        <p:spPr bwMode="auto">
          <a:xfrm>
            <a:off x="4202748" y="2854960"/>
            <a:ext cx="4570412" cy="66421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矩形 10"/>
          <p:cNvSpPr/>
          <p:nvPr/>
        </p:nvSpPr>
        <p:spPr bwMode="auto">
          <a:xfrm>
            <a:off x="3339148" y="3473450"/>
            <a:ext cx="722312" cy="4571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矩形 11"/>
          <p:cNvSpPr/>
          <p:nvPr/>
        </p:nvSpPr>
        <p:spPr bwMode="auto">
          <a:xfrm>
            <a:off x="4202748" y="3473450"/>
            <a:ext cx="4570412" cy="4571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文本框 48"/>
          <p:cNvSpPr txBox="1">
            <a:spLocks noChangeArrowheads="1"/>
          </p:cNvSpPr>
          <p:nvPr/>
        </p:nvSpPr>
        <p:spPr bwMode="auto">
          <a:xfrm>
            <a:off x="3470385" y="2968595"/>
            <a:ext cx="441146" cy="400110"/>
          </a:xfrm>
          <a:prstGeom prst="rect">
            <a:avLst/>
          </a:prstGeom>
          <a:noFill/>
          <a:ln w="9525">
            <a:noFill/>
            <a:miter lim="800000"/>
          </a:ln>
        </p:spPr>
        <p:txBody>
          <a:bodyPr wrap="none">
            <a:spAutoFit/>
          </a:bodyPr>
          <a:lstStyle/>
          <a:p>
            <a:r>
              <a:rPr lang="zh-CN" altLang="en-US" sz="2000" b="1">
                <a:solidFill>
                  <a:schemeClr val="bg1"/>
                </a:solidFill>
                <a:latin typeface="微软雅黑" panose="020B0503020204020204" pitchFamily="34" charset="-122"/>
                <a:ea typeface="微软雅黑" panose="020B0503020204020204" pitchFamily="34" charset="-122"/>
              </a:rPr>
              <a:t>二</a:t>
            </a:r>
          </a:p>
        </p:txBody>
      </p:sp>
      <p:sp>
        <p:nvSpPr>
          <p:cNvPr id="14" name="矩形 13"/>
          <p:cNvSpPr/>
          <p:nvPr/>
        </p:nvSpPr>
        <p:spPr bwMode="auto">
          <a:xfrm>
            <a:off x="3339148" y="3749040"/>
            <a:ext cx="722312" cy="66548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矩形 14"/>
          <p:cNvSpPr/>
          <p:nvPr/>
        </p:nvSpPr>
        <p:spPr bwMode="auto">
          <a:xfrm>
            <a:off x="4202748" y="3749040"/>
            <a:ext cx="4570412" cy="66548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矩形 15"/>
          <p:cNvSpPr/>
          <p:nvPr/>
        </p:nvSpPr>
        <p:spPr bwMode="auto">
          <a:xfrm>
            <a:off x="3339148" y="4368800"/>
            <a:ext cx="722312" cy="45719"/>
          </a:xfrm>
          <a:prstGeom prst="rect">
            <a:avLst/>
          </a:prstGeom>
          <a:solidFill>
            <a:srgbClr val="5A56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矩形 16"/>
          <p:cNvSpPr/>
          <p:nvPr/>
        </p:nvSpPr>
        <p:spPr bwMode="auto">
          <a:xfrm>
            <a:off x="4202748" y="4368800"/>
            <a:ext cx="4570412" cy="45719"/>
          </a:xfrm>
          <a:prstGeom prst="rect">
            <a:avLst/>
          </a:prstGeom>
          <a:solidFill>
            <a:srgbClr val="5A56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文本框 54"/>
          <p:cNvSpPr txBox="1">
            <a:spLocks noChangeArrowheads="1"/>
          </p:cNvSpPr>
          <p:nvPr/>
        </p:nvSpPr>
        <p:spPr bwMode="auto">
          <a:xfrm>
            <a:off x="3470385" y="3863945"/>
            <a:ext cx="441146" cy="400110"/>
          </a:xfrm>
          <a:prstGeom prst="rect">
            <a:avLst/>
          </a:prstGeom>
          <a:noFill/>
          <a:ln w="9525">
            <a:noFill/>
            <a:miter lim="800000"/>
          </a:ln>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三</a:t>
            </a:r>
          </a:p>
        </p:txBody>
      </p:sp>
      <p:sp>
        <p:nvSpPr>
          <p:cNvPr id="19" name="矩形 18"/>
          <p:cNvSpPr/>
          <p:nvPr/>
        </p:nvSpPr>
        <p:spPr bwMode="auto">
          <a:xfrm>
            <a:off x="3339148" y="4643120"/>
            <a:ext cx="722312" cy="656590"/>
          </a:xfrm>
          <a:prstGeom prst="rect">
            <a:avLst/>
          </a:prstGeom>
          <a:solidFill>
            <a:srgbClr val="DE12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矩形 19"/>
          <p:cNvSpPr/>
          <p:nvPr/>
        </p:nvSpPr>
        <p:spPr bwMode="auto">
          <a:xfrm>
            <a:off x="4202748" y="4643120"/>
            <a:ext cx="4570412" cy="656590"/>
          </a:xfrm>
          <a:prstGeom prst="rect">
            <a:avLst/>
          </a:prstGeom>
          <a:solidFill>
            <a:srgbClr val="DE12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矩形 20"/>
          <p:cNvSpPr/>
          <p:nvPr/>
        </p:nvSpPr>
        <p:spPr bwMode="auto">
          <a:xfrm>
            <a:off x="3339148" y="5253990"/>
            <a:ext cx="722312"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矩形 21"/>
          <p:cNvSpPr/>
          <p:nvPr/>
        </p:nvSpPr>
        <p:spPr bwMode="auto">
          <a:xfrm>
            <a:off x="4202748" y="5253990"/>
            <a:ext cx="4570412"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文本框 60"/>
          <p:cNvSpPr txBox="1">
            <a:spLocks noChangeArrowheads="1"/>
          </p:cNvSpPr>
          <p:nvPr/>
        </p:nvSpPr>
        <p:spPr bwMode="auto">
          <a:xfrm>
            <a:off x="3470385" y="4749135"/>
            <a:ext cx="441146" cy="400110"/>
          </a:xfrm>
          <a:prstGeom prst="rect">
            <a:avLst/>
          </a:prstGeom>
          <a:noFill/>
          <a:ln w="9525">
            <a:noFill/>
            <a:miter lim="800000"/>
          </a:ln>
        </p:spPr>
        <p:txBody>
          <a:bodyPr wrap="none">
            <a:spAutoFit/>
          </a:bodyPr>
          <a:lstStyle/>
          <a:p>
            <a:r>
              <a:rPr lang="zh-CN" altLang="en-US" sz="2000" b="1">
                <a:solidFill>
                  <a:schemeClr val="bg1"/>
                </a:solidFill>
                <a:latin typeface="微软雅黑" panose="020B0503020204020204" pitchFamily="34" charset="-122"/>
                <a:ea typeface="微软雅黑" panose="020B0503020204020204" pitchFamily="34" charset="-122"/>
              </a:rPr>
              <a:t>四</a:t>
            </a:r>
          </a:p>
        </p:txBody>
      </p:sp>
      <p:sp>
        <p:nvSpPr>
          <p:cNvPr id="24" name="文本框 55"/>
          <p:cNvSpPr txBox="1">
            <a:spLocks noChangeArrowheads="1"/>
          </p:cNvSpPr>
          <p:nvPr/>
        </p:nvSpPr>
        <p:spPr bwMode="auto">
          <a:xfrm>
            <a:off x="4378960" y="2080394"/>
            <a:ext cx="4236720" cy="400110"/>
          </a:xfrm>
          <a:prstGeom prst="rect">
            <a:avLst/>
          </a:prstGeom>
          <a:noFill/>
          <a:ln w="9525">
            <a:noFill/>
            <a:miter lim="800000"/>
          </a:ln>
        </p:spPr>
        <p:txBody>
          <a:bodyPr wrap="square">
            <a:spAutoFit/>
          </a:bodyPr>
          <a:lstStyle/>
          <a:p>
            <a:pPr algn="ctr"/>
            <a:r>
              <a:rPr lang="en-US" altLang="zh-CN" sz="2000" spc="200" dirty="0">
                <a:solidFill>
                  <a:schemeClr val="bg1"/>
                </a:solidFill>
                <a:latin typeface="微软雅黑" panose="020B0503020204020204" pitchFamily="34" charset="-122"/>
                <a:ea typeface="微软雅黑" panose="020B0503020204020204" pitchFamily="34" charset="-122"/>
              </a:rPr>
              <a:t> unload/load</a:t>
            </a:r>
            <a:r>
              <a:rPr lang="zh-CN" altLang="en-US" sz="2000" spc="200" dirty="0">
                <a:solidFill>
                  <a:schemeClr val="bg1"/>
                </a:solidFill>
                <a:latin typeface="微软雅黑" panose="020B0503020204020204" pitchFamily="34" charset="-122"/>
                <a:ea typeface="微软雅黑" panose="020B0503020204020204" pitchFamily="34" charset="-122"/>
              </a:rPr>
              <a:t>装卸数据 </a:t>
            </a:r>
          </a:p>
        </p:txBody>
      </p:sp>
      <p:sp>
        <p:nvSpPr>
          <p:cNvPr id="25" name="文本框 55"/>
          <p:cNvSpPr txBox="1">
            <a:spLocks noChangeArrowheads="1"/>
          </p:cNvSpPr>
          <p:nvPr/>
        </p:nvSpPr>
        <p:spPr bwMode="auto">
          <a:xfrm>
            <a:off x="4378960" y="2965584"/>
            <a:ext cx="4236720" cy="400110"/>
          </a:xfrm>
          <a:prstGeom prst="rect">
            <a:avLst/>
          </a:prstGeom>
          <a:noFill/>
          <a:ln w="9525">
            <a:noFill/>
            <a:miter lim="800000"/>
          </a:ln>
        </p:spPr>
        <p:txBody>
          <a:bodyPr wrap="square">
            <a:spAutoFit/>
          </a:bodyPr>
          <a:lstStyle/>
          <a:p>
            <a:pPr algn="ctr"/>
            <a:r>
              <a:rPr lang="en-US" altLang="zh-CN" sz="2000" spc="200" dirty="0">
                <a:solidFill>
                  <a:schemeClr val="bg1"/>
                </a:solidFill>
                <a:latin typeface="微软雅黑" panose="020B0503020204020204" pitchFamily="34" charset="-122"/>
                <a:ea typeface="微软雅黑" panose="020B0503020204020204" pitchFamily="34" charset="-122"/>
              </a:rPr>
              <a:t> </a:t>
            </a:r>
            <a:r>
              <a:rPr lang="en-US" altLang="zh-CN" sz="2000" spc="200" dirty="0" err="1">
                <a:solidFill>
                  <a:schemeClr val="bg1"/>
                </a:solidFill>
                <a:latin typeface="微软雅黑" panose="020B0503020204020204" pitchFamily="34" charset="-122"/>
                <a:ea typeface="微软雅黑" panose="020B0503020204020204" pitchFamily="34" charset="-122"/>
              </a:rPr>
              <a:t>dbload</a:t>
            </a:r>
            <a:r>
              <a:rPr lang="zh-CN" altLang="en-US" sz="2000" spc="200" dirty="0">
                <a:solidFill>
                  <a:schemeClr val="bg1"/>
                </a:solidFill>
                <a:latin typeface="微软雅黑" panose="020B0503020204020204" pitchFamily="34" charset="-122"/>
                <a:ea typeface="微软雅黑" panose="020B0503020204020204" pitchFamily="34" charset="-122"/>
              </a:rPr>
              <a:t>装载数据</a:t>
            </a:r>
          </a:p>
        </p:txBody>
      </p:sp>
      <p:sp>
        <p:nvSpPr>
          <p:cNvPr id="26" name="文本框 55"/>
          <p:cNvSpPr txBox="1">
            <a:spLocks noChangeArrowheads="1"/>
          </p:cNvSpPr>
          <p:nvPr/>
        </p:nvSpPr>
        <p:spPr bwMode="auto">
          <a:xfrm>
            <a:off x="4378960" y="3871208"/>
            <a:ext cx="4236720" cy="400110"/>
          </a:xfrm>
          <a:prstGeom prst="rect">
            <a:avLst/>
          </a:prstGeom>
          <a:noFill/>
          <a:ln w="9525">
            <a:noFill/>
            <a:miter lim="800000"/>
          </a:ln>
        </p:spPr>
        <p:txBody>
          <a:bodyPr wrap="square">
            <a:spAutoFit/>
          </a:bodyPr>
          <a:lstStyle/>
          <a:p>
            <a:pPr algn="ctr"/>
            <a:r>
              <a:rPr lang="en-US" altLang="zh-CN" sz="2000" spc="200" dirty="0">
                <a:solidFill>
                  <a:schemeClr val="bg1"/>
                </a:solidFill>
                <a:latin typeface="微软雅黑" panose="020B0503020204020204" pitchFamily="34" charset="-122"/>
                <a:ea typeface="微软雅黑" panose="020B0503020204020204" pitchFamily="34" charset="-122"/>
              </a:rPr>
              <a:t> </a:t>
            </a:r>
            <a:r>
              <a:rPr lang="en-US" altLang="zh-CN" sz="2000" spc="200" dirty="0" err="1">
                <a:solidFill>
                  <a:schemeClr val="bg1"/>
                </a:solidFill>
                <a:latin typeface="微软雅黑" panose="020B0503020204020204" pitchFamily="34" charset="-122"/>
                <a:ea typeface="微软雅黑" panose="020B0503020204020204" pitchFamily="34" charset="-122"/>
              </a:rPr>
              <a:t>onunload</a:t>
            </a:r>
            <a:r>
              <a:rPr lang="en-US" altLang="zh-CN" sz="2000" spc="200" dirty="0">
                <a:solidFill>
                  <a:schemeClr val="bg1"/>
                </a:solidFill>
                <a:latin typeface="微软雅黑" panose="020B0503020204020204" pitchFamily="34" charset="-122"/>
                <a:ea typeface="微软雅黑" panose="020B0503020204020204" pitchFamily="34" charset="-122"/>
              </a:rPr>
              <a:t>/</a:t>
            </a:r>
            <a:r>
              <a:rPr lang="en-US" altLang="zh-CN" sz="2000" spc="200" dirty="0" err="1">
                <a:solidFill>
                  <a:schemeClr val="bg1"/>
                </a:solidFill>
                <a:latin typeface="微软雅黑" panose="020B0503020204020204" pitchFamily="34" charset="-122"/>
                <a:ea typeface="微软雅黑" panose="020B0503020204020204" pitchFamily="34" charset="-122"/>
              </a:rPr>
              <a:t>onload</a:t>
            </a:r>
            <a:r>
              <a:rPr lang="zh-CN" altLang="en-US" sz="2000" spc="200" dirty="0">
                <a:solidFill>
                  <a:schemeClr val="bg1"/>
                </a:solidFill>
                <a:latin typeface="微软雅黑" panose="020B0503020204020204" pitchFamily="34" charset="-122"/>
                <a:ea typeface="微软雅黑" panose="020B0503020204020204" pitchFamily="34" charset="-122"/>
              </a:rPr>
              <a:t>装卸数据</a:t>
            </a:r>
          </a:p>
        </p:txBody>
      </p:sp>
      <p:sp>
        <p:nvSpPr>
          <p:cNvPr id="27" name="文本框 55"/>
          <p:cNvSpPr txBox="1">
            <a:spLocks noChangeArrowheads="1"/>
          </p:cNvSpPr>
          <p:nvPr/>
        </p:nvSpPr>
        <p:spPr bwMode="auto">
          <a:xfrm>
            <a:off x="4378960" y="4793536"/>
            <a:ext cx="4236720" cy="338554"/>
          </a:xfrm>
          <a:prstGeom prst="rect">
            <a:avLst/>
          </a:prstGeom>
          <a:noFill/>
          <a:ln w="9525">
            <a:noFill/>
            <a:miter lim="800000"/>
          </a:ln>
        </p:spPr>
        <p:txBody>
          <a:bodyPr wrap="square">
            <a:spAutoFit/>
          </a:bodyPr>
          <a:lstStyle/>
          <a:p>
            <a:pPr algn="ctr"/>
            <a:r>
              <a:rPr lang="en-US" altLang="zh-CN" sz="1600" spc="200" dirty="0">
                <a:solidFill>
                  <a:schemeClr val="bg1"/>
                </a:solidFill>
                <a:latin typeface="微软雅黑" panose="020B0503020204020204" pitchFamily="34" charset="-122"/>
                <a:ea typeface="微软雅黑" panose="020B0503020204020204" pitchFamily="34" charset="-122"/>
              </a:rPr>
              <a:t> </a:t>
            </a:r>
            <a:r>
              <a:rPr lang="en-US" altLang="zh-CN" sz="1600" spc="200" dirty="0" err="1">
                <a:solidFill>
                  <a:schemeClr val="bg1"/>
                </a:solidFill>
                <a:latin typeface="微软雅黑" panose="020B0503020204020204" pitchFamily="34" charset="-122"/>
                <a:ea typeface="微软雅黑" panose="020B0503020204020204" pitchFamily="34" charset="-122"/>
              </a:rPr>
              <a:t>dbexport</a:t>
            </a:r>
            <a:r>
              <a:rPr lang="en-US" altLang="zh-CN" sz="1600" spc="200" dirty="0">
                <a:solidFill>
                  <a:schemeClr val="bg1"/>
                </a:solidFill>
                <a:latin typeface="微软雅黑" panose="020B0503020204020204" pitchFamily="34" charset="-122"/>
                <a:ea typeface="微软雅黑" panose="020B0503020204020204" pitchFamily="34" charset="-122"/>
              </a:rPr>
              <a:t>/</a:t>
            </a:r>
            <a:r>
              <a:rPr lang="en-US" altLang="zh-CN" sz="1600" spc="200" dirty="0" err="1">
                <a:solidFill>
                  <a:schemeClr val="bg1"/>
                </a:solidFill>
                <a:latin typeface="微软雅黑" panose="020B0503020204020204" pitchFamily="34" charset="-122"/>
                <a:ea typeface="微软雅黑" panose="020B0503020204020204" pitchFamily="34" charset="-122"/>
              </a:rPr>
              <a:t>dbimport</a:t>
            </a:r>
            <a:r>
              <a:rPr lang="zh-CN" altLang="en-US" sz="1600" spc="200" dirty="0">
                <a:solidFill>
                  <a:schemeClr val="bg1"/>
                </a:solidFill>
                <a:latin typeface="微软雅黑" panose="020B0503020204020204" pitchFamily="34" charset="-122"/>
                <a:ea typeface="微软雅黑" panose="020B0503020204020204" pitchFamily="34" charset="-122"/>
              </a:rPr>
              <a:t>整库装卸数据</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986" name="Rectangle 2"/>
          <p:cNvSpPr>
            <a:spLocks noGrp="1" noChangeArrowheads="1"/>
          </p:cNvSpPr>
          <p:nvPr>
            <p:ph type="title"/>
          </p:nvPr>
        </p:nvSpPr>
        <p:spPr/>
        <p:txBody>
          <a:bodyPr/>
          <a:lstStyle/>
          <a:p>
            <a:r>
              <a:rPr lang="en-US" altLang="zh-CN" dirty="0" err="1">
                <a:cs typeface="宋体" panose="02010600030101010101" pitchFamily="2" charset="-122"/>
              </a:rPr>
              <a:t>dbexport/dbimport</a:t>
            </a:r>
            <a:r>
              <a:rPr lang="en-US" altLang="zh-CN" dirty="0">
                <a:cs typeface="宋体" panose="02010600030101010101" pitchFamily="2" charset="-122"/>
              </a:rPr>
              <a:t> - </a:t>
            </a:r>
            <a:r>
              <a:rPr lang="zh-CN" altLang="en-US" dirty="0">
                <a:cs typeface="宋体" panose="02010600030101010101" pitchFamily="2" charset="-122"/>
              </a:rPr>
              <a:t>介绍</a:t>
            </a:r>
            <a:endParaRPr lang="en-US" altLang="zh-CN" dirty="0">
              <a:cs typeface="宋体" panose="02010600030101010101" pitchFamily="2" charset="-122"/>
            </a:endParaRPr>
          </a:p>
        </p:txBody>
      </p:sp>
      <p:sp>
        <p:nvSpPr>
          <p:cNvPr id="1065987" name="Rectangle 3"/>
          <p:cNvSpPr>
            <a:spLocks noGrp="1" noChangeArrowheads="1"/>
          </p:cNvSpPr>
          <p:nvPr>
            <p:ph type="body" sz="quarter" idx="10"/>
          </p:nvPr>
        </p:nvSpPr>
        <p:spPr/>
        <p:txBody>
          <a:bodyPr>
            <a:normAutofit fontScale="92500"/>
          </a:bodyPr>
          <a:lstStyle/>
          <a:p>
            <a:pPr>
              <a:lnSpc>
                <a:spcPct val="200000"/>
              </a:lnSpc>
            </a:pPr>
            <a:r>
              <a:rPr lang="en-US" altLang="zh-CN" dirty="0" err="1">
                <a:cs typeface="宋体" panose="02010600030101010101" pitchFamily="2" charset="-122"/>
              </a:rPr>
              <a:t>dbexport</a:t>
            </a:r>
            <a:r>
              <a:rPr lang="zh-CN" altLang="en-US" dirty="0">
                <a:cs typeface="宋体" panose="02010600030101010101" pitchFamily="2" charset="-122"/>
              </a:rPr>
              <a:t>一次性导出整个数据库中所有表数据到</a:t>
            </a:r>
            <a:r>
              <a:rPr lang="en-US" altLang="zh-CN" dirty="0">
                <a:cs typeface="宋体" panose="02010600030101010101" pitchFamily="2" charset="-122"/>
              </a:rPr>
              <a:t>ASCII</a:t>
            </a:r>
            <a:r>
              <a:rPr lang="zh-CN" altLang="en-US" dirty="0">
                <a:cs typeface="宋体" panose="02010600030101010101" pitchFamily="2" charset="-122"/>
              </a:rPr>
              <a:t>文件（明文）</a:t>
            </a:r>
            <a:endParaRPr lang="en-US" altLang="zh-CN" dirty="0">
              <a:cs typeface="宋体" panose="02010600030101010101" pitchFamily="2" charset="-122"/>
            </a:endParaRPr>
          </a:p>
          <a:p>
            <a:pPr>
              <a:lnSpc>
                <a:spcPct val="200000"/>
              </a:lnSpc>
            </a:pPr>
            <a:r>
              <a:rPr lang="en-US" altLang="zh-CN" dirty="0" err="1">
                <a:cs typeface="宋体" panose="02010600030101010101" pitchFamily="2" charset="-122"/>
              </a:rPr>
              <a:t>dbexport</a:t>
            </a:r>
            <a:r>
              <a:rPr lang="zh-CN" altLang="en-US" dirty="0">
                <a:cs typeface="宋体" panose="02010600030101010101" pitchFamily="2" charset="-122"/>
              </a:rPr>
              <a:t>导出过程中自动创建模式文件（文件中包含创建所有对象的</a:t>
            </a:r>
            <a:r>
              <a:rPr lang="en-US" altLang="zh-CN" dirty="0">
                <a:cs typeface="宋体" panose="02010600030101010101" pitchFamily="2" charset="-122"/>
              </a:rPr>
              <a:t>DDL</a:t>
            </a:r>
            <a:r>
              <a:rPr lang="zh-CN" altLang="en-US" dirty="0">
                <a:cs typeface="宋体" panose="02010600030101010101" pitchFamily="2" charset="-122"/>
              </a:rPr>
              <a:t>语句）</a:t>
            </a:r>
            <a:endParaRPr lang="en-US" altLang="zh-CN" dirty="0">
              <a:cs typeface="宋体" panose="02010600030101010101" pitchFamily="2" charset="-122"/>
            </a:endParaRPr>
          </a:p>
          <a:p>
            <a:pPr>
              <a:lnSpc>
                <a:spcPct val="200000"/>
              </a:lnSpc>
            </a:pPr>
            <a:r>
              <a:rPr lang="zh-CN" altLang="en-US" dirty="0">
                <a:cs typeface="宋体" panose="02010600030101010101" pitchFamily="2" charset="-122"/>
              </a:rPr>
              <a:t>通过</a:t>
            </a:r>
            <a:r>
              <a:rPr lang="en-US" altLang="zh-CN" dirty="0" err="1">
                <a:cs typeface="宋体" panose="02010600030101010101" pitchFamily="2" charset="-122"/>
              </a:rPr>
              <a:t>dbexport</a:t>
            </a:r>
            <a:r>
              <a:rPr lang="zh-CN" altLang="en-US" dirty="0">
                <a:cs typeface="宋体" panose="02010600030101010101" pitchFamily="2" charset="-122"/>
              </a:rPr>
              <a:t>导出的数据，可以通过</a:t>
            </a:r>
            <a:r>
              <a:rPr lang="en-US" altLang="zh-CN" dirty="0" err="1">
                <a:cs typeface="宋体" panose="02010600030101010101" pitchFamily="2" charset="-122"/>
              </a:rPr>
              <a:t>dbimport</a:t>
            </a:r>
            <a:r>
              <a:rPr lang="zh-CN" altLang="en-US" dirty="0">
                <a:cs typeface="宋体" panose="02010600030101010101" pitchFamily="2" charset="-122"/>
              </a:rPr>
              <a:t>一次性导入</a:t>
            </a:r>
            <a:endParaRPr lang="en-US" altLang="zh-CN" dirty="0">
              <a:cs typeface="宋体" panose="02010600030101010101" pitchFamily="2" charset="-122"/>
            </a:endParaRPr>
          </a:p>
          <a:p>
            <a:pPr>
              <a:lnSpc>
                <a:spcPct val="200000"/>
              </a:lnSpc>
            </a:pPr>
            <a:r>
              <a:rPr lang="en-US" altLang="zh-CN" dirty="0" err="1">
                <a:cs typeface="宋体" panose="02010600030101010101" pitchFamily="2" charset="-122"/>
              </a:rPr>
              <a:t>dbexport</a:t>
            </a:r>
            <a:r>
              <a:rPr lang="zh-CN" altLang="en-US" dirty="0">
                <a:cs typeface="宋体" panose="02010600030101010101" pitchFamily="2" charset="-122"/>
              </a:rPr>
              <a:t>导出过程中会锁住整个数据库（应用程序不能连接数据库）</a:t>
            </a:r>
            <a:endParaRPr lang="en-US" altLang="zh-CN" dirty="0">
              <a:cs typeface="宋体" panose="02010600030101010101" pitchFamily="2" charset="-122"/>
            </a:endParaRPr>
          </a:p>
          <a:p>
            <a:pPr>
              <a:lnSpc>
                <a:spcPct val="200000"/>
              </a:lnSpc>
            </a:pPr>
            <a:r>
              <a:rPr lang="en-US" altLang="zh-CN" dirty="0" err="1">
                <a:cs typeface="宋体" panose="02010600030101010101" pitchFamily="2" charset="-122"/>
              </a:rPr>
              <a:t>dbimport</a:t>
            </a:r>
            <a:r>
              <a:rPr lang="zh-CN" altLang="en-US" dirty="0">
                <a:cs typeface="宋体" panose="02010600030101010101" pitchFamily="2" charset="-122"/>
              </a:rPr>
              <a:t>一次性导入</a:t>
            </a:r>
            <a:r>
              <a:rPr lang="en-US" altLang="zh-CN" dirty="0" err="1">
                <a:cs typeface="宋体" panose="02010600030101010101" pitchFamily="2" charset="-122"/>
              </a:rPr>
              <a:t>dbexport</a:t>
            </a:r>
            <a:r>
              <a:rPr lang="zh-CN" altLang="en-US" dirty="0">
                <a:cs typeface="宋体" panose="02010600030101010101" pitchFamily="2" charset="-122"/>
              </a:rPr>
              <a:t>程序导出的数据</a:t>
            </a:r>
            <a:endParaRPr lang="en-US" altLang="zh-CN" dirty="0">
              <a:cs typeface="宋体" panose="02010600030101010101" pitchFamily="2" charset="-122"/>
            </a:endParaRPr>
          </a:p>
          <a:p>
            <a:pPr>
              <a:lnSpc>
                <a:spcPct val="200000"/>
              </a:lnSpc>
            </a:pPr>
            <a:r>
              <a:rPr lang="en-US" altLang="zh-CN" dirty="0" err="1">
                <a:cs typeface="宋体" panose="02010600030101010101" pitchFamily="2" charset="-122"/>
              </a:rPr>
              <a:t>dbimport</a:t>
            </a:r>
            <a:r>
              <a:rPr lang="zh-CN" altLang="en-US" dirty="0">
                <a:cs typeface="宋体" panose="02010600030101010101" pitchFamily="2" charset="-122"/>
              </a:rPr>
              <a:t>导入数据的同时自动从模式文件中创建数据库对象</a:t>
            </a:r>
            <a:endParaRPr lang="en-US" altLang="zh-CN" dirty="0">
              <a:cs typeface="宋体" panose="02010600030101010101" pitchFamily="2" charset="-122"/>
            </a:endParaRPr>
          </a:p>
          <a:p>
            <a:pPr>
              <a:lnSpc>
                <a:spcPct val="150000"/>
              </a:lnSpc>
            </a:pPr>
            <a:endParaRPr lang="en-US" altLang="zh-CN" dirty="0">
              <a:cs typeface="宋体" panose="02010600030101010101" pitchFamily="2" charset="-12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986" name="Rectangle 2"/>
          <p:cNvSpPr>
            <a:spLocks noGrp="1" noChangeArrowheads="1"/>
          </p:cNvSpPr>
          <p:nvPr>
            <p:ph type="title"/>
          </p:nvPr>
        </p:nvSpPr>
        <p:spPr/>
        <p:txBody>
          <a:bodyPr/>
          <a:lstStyle/>
          <a:p>
            <a:r>
              <a:rPr lang="en-US" altLang="zh-CN" dirty="0" err="1">
                <a:cs typeface="宋体" panose="02010600030101010101" pitchFamily="2" charset="-122"/>
              </a:rPr>
              <a:t>dbexport</a:t>
            </a:r>
            <a:r>
              <a:rPr lang="en-US" altLang="zh-CN" dirty="0">
                <a:cs typeface="宋体" panose="02010600030101010101" pitchFamily="2" charset="-122"/>
              </a:rPr>
              <a:t> – </a:t>
            </a:r>
            <a:r>
              <a:rPr lang="zh-CN" altLang="en-US" dirty="0">
                <a:cs typeface="宋体" panose="02010600030101010101" pitchFamily="2" charset="-122"/>
              </a:rPr>
              <a:t>语法</a:t>
            </a:r>
            <a:endParaRPr lang="en-US" altLang="zh-CN" dirty="0">
              <a:cs typeface="宋体" panose="02010600030101010101" pitchFamily="2" charset="-122"/>
            </a:endParaRPr>
          </a:p>
        </p:txBody>
      </p:sp>
      <p:sp>
        <p:nvSpPr>
          <p:cNvPr id="1065987" name="Rectangle 3"/>
          <p:cNvSpPr>
            <a:spLocks noGrp="1" noChangeArrowheads="1"/>
          </p:cNvSpPr>
          <p:nvPr>
            <p:ph type="body" sz="quarter" idx="10"/>
          </p:nvPr>
        </p:nvSpPr>
        <p:spPr/>
        <p:txBody>
          <a:bodyPr>
            <a:normAutofit fontScale="77500" lnSpcReduction="20000"/>
          </a:bodyPr>
          <a:lstStyle/>
          <a:p>
            <a:pPr>
              <a:lnSpc>
                <a:spcPct val="150000"/>
              </a:lnSpc>
              <a:buFont typeface="Wingdings" panose="05000000000000000000" charset="0"/>
              <a:buNone/>
            </a:pPr>
            <a:r>
              <a:rPr lang="en-US" altLang="zh-CN" dirty="0" err="1">
                <a:cs typeface="宋体" panose="02010600030101010101" pitchFamily="2" charset="-122"/>
              </a:rPr>
              <a:t>dbexport</a:t>
            </a:r>
            <a:r>
              <a:rPr lang="en-US" altLang="zh-CN" dirty="0">
                <a:cs typeface="宋体" panose="02010600030101010101" pitchFamily="2" charset="-122"/>
              </a:rPr>
              <a:t> &lt;database&gt; [-X] [-c] [-q] [-d] </a:t>
            </a:r>
            <a:r>
              <a:rPr lang="en-US" altLang="zh-CN" dirty="0">
                <a:solidFill>
                  <a:srgbClr val="FF0000"/>
                </a:solidFill>
                <a:cs typeface="宋体" panose="02010600030101010101" pitchFamily="2" charset="-122"/>
              </a:rPr>
              <a:t>[-</a:t>
            </a:r>
            <a:r>
              <a:rPr lang="en-US" altLang="zh-CN" dirty="0" err="1">
                <a:solidFill>
                  <a:srgbClr val="FF0000"/>
                </a:solidFill>
                <a:cs typeface="宋体" panose="02010600030101010101" pitchFamily="2" charset="-122"/>
              </a:rPr>
              <a:t>ss</a:t>
            </a:r>
            <a:r>
              <a:rPr lang="en-US" altLang="zh-CN" dirty="0">
                <a:solidFill>
                  <a:srgbClr val="FF0000"/>
                </a:solidFill>
                <a:cs typeface="宋体" panose="02010600030101010101" pitchFamily="2" charset="-122"/>
              </a:rPr>
              <a:t>] </a:t>
            </a:r>
            <a:r>
              <a:rPr lang="en-US" altLang="zh-CN" dirty="0">
                <a:cs typeface="宋体" panose="02010600030101010101" pitchFamily="2" charset="-122"/>
              </a:rPr>
              <a:t>[{ -o &lt;directory&gt; | -t &lt;</a:t>
            </a:r>
            <a:r>
              <a:rPr lang="en-US" altLang="zh-CN" dirty="0" err="1">
                <a:cs typeface="宋体" panose="02010600030101010101" pitchFamily="2" charset="-122"/>
              </a:rPr>
              <a:t>tapedevice</a:t>
            </a:r>
            <a:r>
              <a:rPr lang="en-US" altLang="zh-CN" dirty="0">
                <a:cs typeface="宋体" panose="02010600030101010101" pitchFamily="2" charset="-122"/>
              </a:rPr>
              <a:t>&gt;</a:t>
            </a:r>
          </a:p>
          <a:p>
            <a:pPr>
              <a:lnSpc>
                <a:spcPct val="150000"/>
              </a:lnSpc>
              <a:buFont typeface="Wingdings" panose="05000000000000000000" charset="0"/>
              <a:buNone/>
            </a:pPr>
            <a:r>
              <a:rPr lang="en-US" altLang="zh-CN" dirty="0">
                <a:cs typeface="宋体" panose="02010600030101010101" pitchFamily="2" charset="-122"/>
              </a:rPr>
              <a:t>    -b &lt;</a:t>
            </a:r>
            <a:r>
              <a:rPr lang="en-US" altLang="zh-CN" dirty="0" err="1">
                <a:cs typeface="宋体" panose="02010600030101010101" pitchFamily="2" charset="-122"/>
              </a:rPr>
              <a:t>blocksize</a:t>
            </a:r>
            <a:r>
              <a:rPr lang="en-US" altLang="zh-CN" dirty="0">
                <a:cs typeface="宋体" panose="02010600030101010101" pitchFamily="2" charset="-122"/>
              </a:rPr>
              <a:t>&gt; -s &lt;</a:t>
            </a:r>
            <a:r>
              <a:rPr lang="en-US" altLang="zh-CN" dirty="0" err="1">
                <a:cs typeface="宋体" panose="02010600030101010101" pitchFamily="2" charset="-122"/>
              </a:rPr>
              <a:t>tapesize</a:t>
            </a:r>
            <a:r>
              <a:rPr lang="en-US" altLang="zh-CN" dirty="0">
                <a:cs typeface="宋体" panose="02010600030101010101" pitchFamily="2" charset="-122"/>
              </a:rPr>
              <a:t>&gt; [-f &lt;</a:t>
            </a:r>
            <a:r>
              <a:rPr lang="en-US" altLang="zh-CN" dirty="0" err="1">
                <a:cs typeface="宋体" panose="02010600030101010101" pitchFamily="2" charset="-122"/>
              </a:rPr>
              <a:t>sql</a:t>
            </a:r>
            <a:r>
              <a:rPr lang="en-US" altLang="zh-CN" dirty="0">
                <a:cs typeface="宋体" panose="02010600030101010101" pitchFamily="2" charset="-122"/>
              </a:rPr>
              <a:t>-command-file&gt;] }]</a:t>
            </a:r>
          </a:p>
          <a:p>
            <a:pPr>
              <a:lnSpc>
                <a:spcPct val="150000"/>
              </a:lnSpc>
              <a:buFont typeface="Wingdings" panose="05000000000000000000" charset="0"/>
              <a:buNone/>
            </a:pPr>
            <a:endParaRPr lang="en-US" altLang="zh-CN" dirty="0">
              <a:cs typeface="宋体" panose="02010600030101010101" pitchFamily="2" charset="-122"/>
            </a:endParaRPr>
          </a:p>
          <a:p>
            <a:pPr>
              <a:lnSpc>
                <a:spcPct val="170000"/>
              </a:lnSpc>
            </a:pPr>
            <a:r>
              <a:rPr lang="zh-CN" altLang="en-US" sz="3100" dirty="0">
                <a:cs typeface="宋体" panose="02010600030101010101" pitchFamily="2" charset="-122"/>
              </a:rPr>
              <a:t>其中主要选项说明如下：</a:t>
            </a:r>
          </a:p>
          <a:p>
            <a:pPr lvl="1">
              <a:lnSpc>
                <a:spcPct val="120000"/>
              </a:lnSpc>
            </a:pPr>
            <a:r>
              <a:rPr lang="en-US" altLang="zh-CN" sz="2300" dirty="0">
                <a:cs typeface="宋体" panose="02010600030101010101" pitchFamily="2" charset="-122"/>
              </a:rPr>
              <a:t>-c  </a:t>
            </a:r>
            <a:r>
              <a:rPr lang="zh-CN" altLang="en-US" sz="2300" dirty="0">
                <a:cs typeface="宋体" panose="02010600030101010101" pitchFamily="2" charset="-122"/>
              </a:rPr>
              <a:t>如果没有发生致命错误，则输出全部信息</a:t>
            </a:r>
          </a:p>
          <a:p>
            <a:pPr lvl="1">
              <a:lnSpc>
                <a:spcPct val="120000"/>
              </a:lnSpc>
            </a:pPr>
            <a:r>
              <a:rPr lang="en-US" altLang="zh-CN" sz="2300" dirty="0">
                <a:cs typeface="宋体" panose="02010600030101010101" pitchFamily="2" charset="-122"/>
              </a:rPr>
              <a:t>-d  </a:t>
            </a:r>
            <a:r>
              <a:rPr lang="zh-CN" altLang="en-US" sz="2300" dirty="0">
                <a:cs typeface="宋体" panose="02010600030101010101" pitchFamily="2" charset="-122"/>
              </a:rPr>
              <a:t>仅输出</a:t>
            </a:r>
            <a:r>
              <a:rPr lang="en-US" altLang="zh-CN" sz="2300" dirty="0">
                <a:cs typeface="宋体" panose="02010600030101010101" pitchFamily="2" charset="-122"/>
              </a:rPr>
              <a:t>blob</a:t>
            </a:r>
            <a:r>
              <a:rPr lang="zh-CN" altLang="en-US" sz="2300" dirty="0">
                <a:cs typeface="宋体" panose="02010600030101010101" pitchFamily="2" charset="-122"/>
              </a:rPr>
              <a:t>描述符，不输出</a:t>
            </a:r>
            <a:r>
              <a:rPr lang="en-US" altLang="zh-CN" sz="2300" dirty="0">
                <a:cs typeface="宋体" panose="02010600030101010101" pitchFamily="2" charset="-122"/>
              </a:rPr>
              <a:t>blob</a:t>
            </a:r>
            <a:r>
              <a:rPr lang="zh-CN" altLang="en-US" sz="2300" dirty="0">
                <a:cs typeface="宋体" panose="02010600030101010101" pitchFamily="2" charset="-122"/>
              </a:rPr>
              <a:t>数据</a:t>
            </a:r>
            <a:endParaRPr lang="en-US" altLang="zh-CN" sz="2300" dirty="0">
              <a:cs typeface="宋体" panose="02010600030101010101" pitchFamily="2" charset="-122"/>
            </a:endParaRPr>
          </a:p>
          <a:p>
            <a:pPr lvl="1">
              <a:lnSpc>
                <a:spcPct val="120000"/>
              </a:lnSpc>
            </a:pPr>
            <a:r>
              <a:rPr lang="en-US" altLang="zh-CN" sz="2300" dirty="0">
                <a:solidFill>
                  <a:srgbClr val="FF0000"/>
                </a:solidFill>
                <a:cs typeface="宋体" panose="02010600030101010101" pitchFamily="2" charset="-122"/>
              </a:rPr>
              <a:t>-</a:t>
            </a:r>
            <a:r>
              <a:rPr lang="en-US" altLang="zh-CN" sz="2300" dirty="0" err="1">
                <a:solidFill>
                  <a:srgbClr val="FF0000"/>
                </a:solidFill>
                <a:cs typeface="宋体" panose="02010600030101010101" pitchFamily="2" charset="-122"/>
              </a:rPr>
              <a:t>ss</a:t>
            </a:r>
            <a:r>
              <a:rPr lang="en-US" altLang="zh-CN" sz="2300" dirty="0">
                <a:solidFill>
                  <a:srgbClr val="FF0000"/>
                </a:solidFill>
                <a:cs typeface="宋体" panose="02010600030101010101" pitchFamily="2" charset="-122"/>
              </a:rPr>
              <a:t> </a:t>
            </a:r>
            <a:r>
              <a:rPr lang="zh-CN" altLang="en-US" sz="2300" dirty="0">
                <a:solidFill>
                  <a:srgbClr val="FF0000"/>
                </a:solidFill>
                <a:cs typeface="宋体" panose="02010600030101010101" pitchFamily="2" charset="-122"/>
              </a:rPr>
              <a:t>对指定数据库中的所有表生成详细的属性。</a:t>
            </a:r>
          </a:p>
          <a:p>
            <a:pPr lvl="1">
              <a:lnSpc>
                <a:spcPct val="120000"/>
              </a:lnSpc>
            </a:pPr>
            <a:r>
              <a:rPr lang="en-US" altLang="zh-CN" sz="2300" dirty="0">
                <a:cs typeface="宋体" panose="02010600030101010101" pitchFamily="2" charset="-122"/>
              </a:rPr>
              <a:t>-q  </a:t>
            </a:r>
            <a:r>
              <a:rPr lang="zh-CN" altLang="en-US" sz="2300" dirty="0">
                <a:cs typeface="宋体" panose="02010600030101010101" pitchFamily="2" charset="-122"/>
              </a:rPr>
              <a:t>在标准输出设备上不显示错误信息，警告和所生成的</a:t>
            </a:r>
            <a:r>
              <a:rPr lang="en-US" altLang="zh-CN" sz="2300" dirty="0">
                <a:cs typeface="宋体" panose="02010600030101010101" pitchFamily="2" charset="-122"/>
              </a:rPr>
              <a:t>SQL</a:t>
            </a:r>
            <a:r>
              <a:rPr lang="zh-CN" altLang="en-US" sz="2300" dirty="0">
                <a:cs typeface="宋体" panose="02010600030101010101" pitchFamily="2" charset="-122"/>
              </a:rPr>
              <a:t>数据定义语句</a:t>
            </a:r>
          </a:p>
          <a:p>
            <a:pPr lvl="1">
              <a:lnSpc>
                <a:spcPct val="120000"/>
              </a:lnSpc>
            </a:pPr>
            <a:r>
              <a:rPr lang="en-US" altLang="zh-CN" sz="2300" dirty="0">
                <a:cs typeface="宋体" panose="02010600030101010101" pitchFamily="2" charset="-122"/>
              </a:rPr>
              <a:t>database    </a:t>
            </a:r>
            <a:r>
              <a:rPr lang="zh-CN" altLang="en-US" sz="2300" dirty="0">
                <a:cs typeface="宋体" panose="02010600030101010101" pitchFamily="2" charset="-122"/>
              </a:rPr>
              <a:t>指定卸出的数据库名</a:t>
            </a:r>
          </a:p>
          <a:p>
            <a:pPr lvl="1">
              <a:lnSpc>
                <a:spcPct val="120000"/>
              </a:lnSpc>
            </a:pPr>
            <a:r>
              <a:rPr lang="en-US" altLang="zh-CN" sz="2300" dirty="0">
                <a:solidFill>
                  <a:srgbClr val="FF0000"/>
                </a:solidFill>
                <a:cs typeface="宋体" panose="02010600030101010101" pitchFamily="2" charset="-122"/>
              </a:rPr>
              <a:t>-o  directory </a:t>
            </a:r>
            <a:r>
              <a:rPr lang="zh-CN" altLang="en-US" sz="2300" dirty="0">
                <a:solidFill>
                  <a:srgbClr val="FF0000"/>
                </a:solidFill>
                <a:cs typeface="宋体" panose="02010600030101010101" pitchFamily="2" charset="-122"/>
              </a:rPr>
              <a:t>命名存储</a:t>
            </a:r>
            <a:r>
              <a:rPr lang="en-US" altLang="zh-CN" sz="2300" dirty="0">
                <a:solidFill>
                  <a:srgbClr val="FF0000"/>
                </a:solidFill>
                <a:cs typeface="宋体" panose="02010600030101010101" pitchFamily="2" charset="-122"/>
              </a:rPr>
              <a:t>ASCII</a:t>
            </a:r>
            <a:r>
              <a:rPr lang="zh-CN" altLang="en-US" sz="2300" dirty="0">
                <a:solidFill>
                  <a:srgbClr val="FF0000"/>
                </a:solidFill>
                <a:cs typeface="宋体" panose="02010600030101010101" pitchFamily="2" charset="-122"/>
              </a:rPr>
              <a:t>数据文件和模式文件的磁盘目录</a:t>
            </a:r>
          </a:p>
          <a:p>
            <a:pPr lvl="1">
              <a:lnSpc>
                <a:spcPct val="120000"/>
              </a:lnSpc>
            </a:pPr>
            <a:r>
              <a:rPr lang="en-US" altLang="zh-CN" sz="2300" dirty="0">
                <a:cs typeface="宋体" panose="02010600030101010101" pitchFamily="2" charset="-122"/>
              </a:rPr>
              <a:t>-f   </a:t>
            </a:r>
            <a:r>
              <a:rPr lang="en-US" altLang="zh-CN" sz="2300" dirty="0" err="1">
                <a:cs typeface="宋体" panose="02010600030101010101" pitchFamily="2" charset="-122"/>
              </a:rPr>
              <a:t>sql</a:t>
            </a:r>
            <a:r>
              <a:rPr lang="en-US" altLang="zh-CN" sz="2300" dirty="0">
                <a:cs typeface="宋体" panose="02010600030101010101" pitchFamily="2" charset="-122"/>
              </a:rPr>
              <a:t>-command-file </a:t>
            </a:r>
            <a:r>
              <a:rPr lang="zh-CN" altLang="en-US" sz="2300" dirty="0">
                <a:cs typeface="宋体" panose="02010600030101010101" pitchFamily="2" charset="-122"/>
              </a:rPr>
              <a:t>指定存于磁盘上的模式文件</a:t>
            </a:r>
            <a:endParaRPr lang="en-US" altLang="zh-CN" sz="2300" dirty="0">
              <a:cs typeface="宋体" panose="02010600030101010101" pitchFamily="2" charset="-122"/>
            </a:endParaRPr>
          </a:p>
          <a:p>
            <a:pPr lvl="1"/>
            <a:endParaRPr lang="zh-CN" altLang="en-US" dirty="0">
              <a:cs typeface="宋体" panose="02010600030101010101" pitchFamily="2"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zh-CN" altLang="en-US" dirty="0"/>
              <a:t>目标</a:t>
            </a:r>
          </a:p>
        </p:txBody>
      </p:sp>
      <p:sp>
        <p:nvSpPr>
          <p:cNvPr id="6" name="内容占位符 5"/>
          <p:cNvSpPr>
            <a:spLocks noGrp="1"/>
          </p:cNvSpPr>
          <p:nvPr>
            <p:ph type="body" sz="quarter" idx="10"/>
          </p:nvPr>
        </p:nvSpPr>
        <p:spPr/>
        <p:txBody>
          <a:bodyPr/>
          <a:lstStyle/>
          <a:p>
            <a:pPr>
              <a:lnSpc>
                <a:spcPct val="200000"/>
              </a:lnSpc>
            </a:pPr>
            <a:r>
              <a:rPr lang="zh-CN" altLang="en-US" dirty="0"/>
              <a:t>掌握</a:t>
            </a:r>
            <a:r>
              <a:rPr lang="en-US" altLang="zh-CN" dirty="0" err="1"/>
              <a:t>GBase</a:t>
            </a:r>
            <a:r>
              <a:rPr lang="en-US" altLang="zh-CN" dirty="0"/>
              <a:t> 8s</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 unload/load</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装卸数据</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 </a:t>
            </a:r>
          </a:p>
          <a:p>
            <a:pPr marL="228600" lvl="1">
              <a:lnSpc>
                <a:spcPct val="200000"/>
              </a:lnSpc>
              <a:spcBef>
                <a:spcPts val="1000"/>
              </a:spcBef>
              <a:buBlip>
                <a:blip r:embed="rId3"/>
              </a:buBlip>
            </a:pPr>
            <a:r>
              <a:rPr lang="zh-CN" altLang="en-US" sz="2400" dirty="0"/>
              <a:t>掌握</a:t>
            </a:r>
            <a:r>
              <a:rPr lang="en-US" altLang="zh-CN" sz="2400" dirty="0" err="1"/>
              <a:t>GBase</a:t>
            </a:r>
            <a:r>
              <a:rPr lang="en-US" altLang="zh-CN" sz="2400" dirty="0"/>
              <a:t> 8s </a:t>
            </a:r>
            <a:r>
              <a:rPr lang="en-US" altLang="zh-CN" sz="2400" dirty="0" err="1"/>
              <a:t>onunload</a:t>
            </a:r>
            <a:r>
              <a:rPr lang="en-US" altLang="zh-CN" sz="2400" dirty="0"/>
              <a:t>/</a:t>
            </a:r>
            <a:r>
              <a:rPr lang="en-US" altLang="zh-CN" sz="2400" dirty="0" err="1"/>
              <a:t>onload</a:t>
            </a:r>
            <a:r>
              <a:rPr lang="zh-CN" altLang="en-US" sz="2400" dirty="0"/>
              <a:t>装卸数据</a:t>
            </a:r>
            <a:endParaRPr lang="en-US" altLang="zh-CN" sz="2400" dirty="0"/>
          </a:p>
          <a:p>
            <a:pPr>
              <a:lnSpc>
                <a:spcPct val="200000"/>
              </a:lnSpc>
            </a:pPr>
            <a:r>
              <a:rPr lang="zh-CN" altLang="en-US" dirty="0"/>
              <a:t>掌握</a:t>
            </a:r>
            <a:r>
              <a:rPr lang="en-US" altLang="zh-CN" dirty="0" err="1"/>
              <a:t>GBase</a:t>
            </a:r>
            <a:r>
              <a:rPr lang="en-US" altLang="zh-CN" dirty="0"/>
              <a:t> 8s</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dirty="0" err="1">
                <a:latin typeface="微软雅黑" panose="020B0503020204020204" pitchFamily="34" charset="-122"/>
                <a:ea typeface="微软雅黑" panose="020B0503020204020204" pitchFamily="34" charset="-122"/>
                <a:cs typeface="微软雅黑" panose="020B0503020204020204" pitchFamily="34" charset="-122"/>
              </a:rPr>
              <a:t>dbload</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装载数据</a:t>
            </a:r>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pPr marL="228600" lvl="1">
              <a:lnSpc>
                <a:spcPct val="200000"/>
              </a:lnSpc>
              <a:spcBef>
                <a:spcPts val="1000"/>
              </a:spcBef>
              <a:buBlip>
                <a:blip r:embed="rId3"/>
              </a:buBlip>
            </a:pPr>
            <a:r>
              <a:rPr lang="zh-CN" altLang="en-US" sz="2400" dirty="0"/>
              <a:t>掌握</a:t>
            </a:r>
            <a:r>
              <a:rPr lang="en-US" altLang="zh-CN" sz="2400" dirty="0" err="1"/>
              <a:t>GBase</a:t>
            </a:r>
            <a:r>
              <a:rPr lang="en-US" altLang="zh-CN" sz="2400" dirty="0"/>
              <a:t> 8s </a:t>
            </a:r>
            <a:r>
              <a:rPr lang="en-US" altLang="zh-CN" sz="2400" dirty="0" err="1"/>
              <a:t>dbexport</a:t>
            </a:r>
            <a:r>
              <a:rPr lang="en-US" altLang="zh-CN" sz="2400" dirty="0"/>
              <a:t>/</a:t>
            </a:r>
            <a:r>
              <a:rPr lang="en-US" altLang="zh-CN" sz="2400" dirty="0" err="1"/>
              <a:t>dbimport</a:t>
            </a:r>
            <a:r>
              <a:rPr lang="zh-CN" altLang="en-US" sz="2400" dirty="0"/>
              <a:t>迁移数据库</a:t>
            </a:r>
          </a:p>
          <a:p>
            <a:pPr marL="227330" lvl="1" indent="-227330"/>
            <a:endParaRPr lang="en-US" altLang="zh-CN" sz="2000" dirty="0">
              <a:latin typeface="微软雅黑" panose="020B0503020204020204" pitchFamily="34" charset="-122"/>
              <a:ea typeface="微软雅黑" panose="020B0503020204020204" pitchFamily="34" charset="-122"/>
              <a:cs typeface="微软雅黑" panose="020B0503020204020204" pitchFamily="34" charset="-122"/>
            </a:endParaRPr>
          </a:p>
          <a:p>
            <a:pPr marL="227330" lvl="1" indent="-227330"/>
            <a:endParaRPr lang="en-US" altLang="zh-CN" sz="2000" dirty="0">
              <a:latin typeface="微软雅黑" panose="020B0503020204020204" pitchFamily="34" charset="-122"/>
              <a:ea typeface="微软雅黑" panose="020B0503020204020204" pitchFamily="34" charset="-122"/>
              <a:cs typeface="微软雅黑" panose="020B0503020204020204" pitchFamily="34" charset="-122"/>
            </a:endParaRPr>
          </a:p>
          <a:p>
            <a:pPr marL="227330" lvl="1" indent="-227330"/>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dirty="0"/>
          </a:p>
        </p:txBody>
      </p:sp>
      <p:pic>
        <p:nvPicPr>
          <p:cNvPr id="6148" name="Picture 11" descr="th?id=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7598" y="2278428"/>
            <a:ext cx="2630488"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en-US" altLang="zh-CN" dirty="0" err="1">
                <a:cs typeface="宋体" panose="02010600030101010101" pitchFamily="2" charset="-122"/>
              </a:rPr>
              <a:t>dbimport</a:t>
            </a:r>
            <a:r>
              <a:rPr lang="en-US" altLang="zh-CN" dirty="0">
                <a:cs typeface="宋体" panose="02010600030101010101" pitchFamily="2" charset="-122"/>
              </a:rPr>
              <a:t> – </a:t>
            </a:r>
            <a:r>
              <a:rPr lang="zh-CN" altLang="en-US" dirty="0">
                <a:cs typeface="宋体" panose="02010600030101010101" pitchFamily="2" charset="-122"/>
              </a:rPr>
              <a:t>语法</a:t>
            </a:r>
            <a:endParaRPr lang="zh-CN" altLang="en-US" dirty="0"/>
          </a:p>
        </p:txBody>
      </p:sp>
      <p:sp>
        <p:nvSpPr>
          <p:cNvPr id="1067011" name="Rectangle 3"/>
          <p:cNvSpPr>
            <a:spLocks noGrp="1" noChangeArrowheads="1"/>
          </p:cNvSpPr>
          <p:nvPr>
            <p:ph type="body" sz="quarter" idx="10"/>
          </p:nvPr>
        </p:nvSpPr>
        <p:spPr/>
        <p:txBody>
          <a:bodyPr>
            <a:noAutofit/>
          </a:bodyPr>
          <a:lstStyle/>
          <a:p>
            <a:pPr>
              <a:lnSpc>
                <a:spcPct val="150000"/>
              </a:lnSpc>
              <a:buNone/>
            </a:pPr>
            <a:r>
              <a:rPr lang="en-US" altLang="zh-CN" dirty="0" err="1">
                <a:cs typeface="宋体" panose="02010600030101010101" pitchFamily="2" charset="-122"/>
              </a:rPr>
              <a:t>dbimport</a:t>
            </a:r>
            <a:r>
              <a:rPr lang="zh-CN" altLang="en-US" dirty="0">
                <a:cs typeface="宋体" panose="02010600030101010101" pitchFamily="2" charset="-122"/>
              </a:rPr>
              <a:t>实用程序的语法：</a:t>
            </a:r>
            <a:endParaRPr lang="en-US" altLang="zh-CN" dirty="0">
              <a:cs typeface="宋体" panose="02010600030101010101" pitchFamily="2" charset="-122"/>
            </a:endParaRPr>
          </a:p>
          <a:p>
            <a:pPr marL="342900" lvl="1">
              <a:buNone/>
            </a:pPr>
            <a:r>
              <a:rPr lang="en-US" altLang="zh-CN" dirty="0" err="1">
                <a:cs typeface="宋体" panose="02010600030101010101" pitchFamily="2" charset="-122"/>
              </a:rPr>
              <a:t>dbimport</a:t>
            </a:r>
            <a:r>
              <a:rPr lang="en-US" altLang="zh-CN" dirty="0">
                <a:cs typeface="宋体" panose="02010600030101010101" pitchFamily="2" charset="-122"/>
              </a:rPr>
              <a:t> &lt;database&gt; [-X] [-c] [-q] </a:t>
            </a:r>
            <a:r>
              <a:rPr lang="en-US" altLang="zh-CN" dirty="0">
                <a:solidFill>
                  <a:srgbClr val="FF0000"/>
                </a:solidFill>
                <a:cs typeface="宋体" panose="02010600030101010101" pitchFamily="2" charset="-122"/>
              </a:rPr>
              <a:t>[-d &lt;</a:t>
            </a:r>
            <a:r>
              <a:rPr lang="en-US" altLang="zh-CN" dirty="0" err="1">
                <a:solidFill>
                  <a:srgbClr val="FF0000"/>
                </a:solidFill>
                <a:cs typeface="宋体" panose="02010600030101010101" pitchFamily="2" charset="-122"/>
              </a:rPr>
              <a:t>dbspace</a:t>
            </a:r>
            <a:r>
              <a:rPr lang="en-US" altLang="zh-CN" dirty="0">
                <a:solidFill>
                  <a:srgbClr val="FF0000"/>
                </a:solidFill>
                <a:cs typeface="宋体" panose="02010600030101010101" pitchFamily="2" charset="-122"/>
              </a:rPr>
              <a:t>&gt;]</a:t>
            </a:r>
          </a:p>
          <a:p>
            <a:pPr marL="344170" lvl="2">
              <a:lnSpc>
                <a:spcPct val="100000"/>
              </a:lnSpc>
              <a:buNone/>
            </a:pPr>
            <a:r>
              <a:rPr lang="en-US" altLang="zh-CN" dirty="0">
                <a:latin typeface="微软雅黑" panose="020B0503020204020204" pitchFamily="34" charset="-122"/>
                <a:ea typeface="微软雅黑" panose="020B0503020204020204" pitchFamily="34" charset="-122"/>
                <a:cs typeface="宋体" panose="02010600030101010101" pitchFamily="2" charset="-122"/>
              </a:rPr>
              <a:t>  </a:t>
            </a:r>
            <a:r>
              <a:rPr lang="en-US" altLang="zh-CN"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[-l [{ buffered }] </a:t>
            </a:r>
            <a:r>
              <a:rPr lang="en-US" altLang="zh-CN" dirty="0">
                <a:latin typeface="微软雅黑" panose="020B0503020204020204" pitchFamily="34" charset="-122"/>
                <a:ea typeface="微软雅黑" panose="020B0503020204020204" pitchFamily="34" charset="-122"/>
                <a:cs typeface="宋体" panose="02010600030101010101" pitchFamily="2" charset="-122"/>
              </a:rPr>
              <a:t>[-</a:t>
            </a:r>
            <a:r>
              <a:rPr lang="en-US" altLang="zh-CN" dirty="0" err="1">
                <a:latin typeface="微软雅黑" panose="020B0503020204020204" pitchFamily="34" charset="-122"/>
                <a:ea typeface="微软雅黑" panose="020B0503020204020204" pitchFamily="34" charset="-122"/>
                <a:cs typeface="宋体" panose="02010600030101010101" pitchFamily="2" charset="-122"/>
              </a:rPr>
              <a:t>ansi</a:t>
            </a:r>
            <a:r>
              <a:rPr lang="en-US" altLang="zh-CN" dirty="0">
                <a:latin typeface="微软雅黑" panose="020B0503020204020204" pitchFamily="34" charset="-122"/>
                <a:ea typeface="微软雅黑" panose="020B0503020204020204" pitchFamily="34" charset="-122"/>
                <a:cs typeface="宋体" panose="02010600030101010101" pitchFamily="2" charset="-122"/>
              </a:rPr>
              <a:t>]] [-</a:t>
            </a:r>
            <a:r>
              <a:rPr lang="en-US" altLang="zh-CN" dirty="0" err="1">
                <a:latin typeface="微软雅黑" panose="020B0503020204020204" pitchFamily="34" charset="-122"/>
                <a:ea typeface="微软雅黑" panose="020B0503020204020204" pitchFamily="34" charset="-122"/>
                <a:cs typeface="宋体" panose="02010600030101010101" pitchFamily="2" charset="-122"/>
              </a:rPr>
              <a:t>ci</a:t>
            </a:r>
            <a:r>
              <a:rPr lang="en-US" altLang="zh-CN" dirty="0">
                <a:latin typeface="微软雅黑" panose="020B0503020204020204" pitchFamily="34" charset="-122"/>
                <a:ea typeface="微软雅黑" panose="020B0503020204020204" pitchFamily="34" charset="-122"/>
                <a:cs typeface="宋体" panose="02010600030101010101" pitchFamily="2" charset="-122"/>
              </a:rPr>
              <a:t>] [-</a:t>
            </a:r>
            <a:r>
              <a:rPr lang="en-US" altLang="zh-CN" dirty="0" err="1">
                <a:latin typeface="微软雅黑" panose="020B0503020204020204" pitchFamily="34" charset="-122"/>
                <a:ea typeface="微软雅黑" panose="020B0503020204020204" pitchFamily="34" charset="-122"/>
                <a:cs typeface="宋体" panose="02010600030101010101" pitchFamily="2" charset="-122"/>
              </a:rPr>
              <a:t>nv</a:t>
            </a:r>
            <a:r>
              <a:rPr lang="en-US" altLang="zh-CN" dirty="0">
                <a:latin typeface="微软雅黑" panose="020B0503020204020204" pitchFamily="34" charset="-122"/>
                <a:ea typeface="微软雅黑" panose="020B0503020204020204" pitchFamily="34" charset="-122"/>
                <a:cs typeface="宋体" panose="02010600030101010101" pitchFamily="2" charset="-122"/>
              </a:rPr>
              <a:t>] [-D]</a:t>
            </a:r>
          </a:p>
          <a:p>
            <a:pPr marL="344170" lvl="2">
              <a:lnSpc>
                <a:spcPct val="100000"/>
              </a:lnSpc>
              <a:buNone/>
            </a:pPr>
            <a:r>
              <a:rPr lang="en-US" altLang="zh-CN" dirty="0">
                <a:latin typeface="微软雅黑" panose="020B0503020204020204" pitchFamily="34" charset="-122"/>
                <a:ea typeface="微软雅黑" panose="020B0503020204020204" pitchFamily="34" charset="-122"/>
                <a:cs typeface="宋体" panose="02010600030101010101" pitchFamily="2" charset="-122"/>
              </a:rPr>
              <a:t>  [{</a:t>
            </a:r>
            <a:r>
              <a:rPr lang="en-US" altLang="zh-CN"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 -i &lt;dir&gt;</a:t>
            </a:r>
            <a:r>
              <a:rPr lang="en-US" altLang="zh-CN" dirty="0">
                <a:latin typeface="微软雅黑" panose="020B0503020204020204" pitchFamily="34" charset="-122"/>
                <a:ea typeface="微软雅黑" panose="020B0503020204020204" pitchFamily="34" charset="-122"/>
                <a:cs typeface="宋体" panose="02010600030101010101" pitchFamily="2" charset="-122"/>
              </a:rPr>
              <a:t> | -t &lt;</a:t>
            </a:r>
            <a:r>
              <a:rPr lang="en-US" altLang="zh-CN" dirty="0" err="1">
                <a:latin typeface="微软雅黑" panose="020B0503020204020204" pitchFamily="34" charset="-122"/>
                <a:ea typeface="微软雅黑" panose="020B0503020204020204" pitchFamily="34" charset="-122"/>
                <a:cs typeface="宋体" panose="02010600030101010101" pitchFamily="2" charset="-122"/>
              </a:rPr>
              <a:t>tapedev</a:t>
            </a:r>
            <a:r>
              <a:rPr lang="en-US" altLang="zh-CN" dirty="0">
                <a:latin typeface="微软雅黑" panose="020B0503020204020204" pitchFamily="34" charset="-122"/>
                <a:ea typeface="微软雅黑" panose="020B0503020204020204" pitchFamily="34" charset="-122"/>
                <a:cs typeface="宋体" panose="02010600030101010101" pitchFamily="2" charset="-122"/>
              </a:rPr>
              <a:t>&gt; [ -b &lt;</a:t>
            </a:r>
            <a:r>
              <a:rPr lang="en-US" altLang="zh-CN" dirty="0" err="1">
                <a:latin typeface="微软雅黑" panose="020B0503020204020204" pitchFamily="34" charset="-122"/>
                <a:ea typeface="微软雅黑" panose="020B0503020204020204" pitchFamily="34" charset="-122"/>
                <a:cs typeface="宋体" panose="02010600030101010101" pitchFamily="2" charset="-122"/>
              </a:rPr>
              <a:t>blksz</a:t>
            </a:r>
            <a:r>
              <a:rPr lang="en-US" altLang="zh-CN" dirty="0">
                <a:latin typeface="微软雅黑" panose="020B0503020204020204" pitchFamily="34" charset="-122"/>
                <a:ea typeface="微软雅黑" panose="020B0503020204020204" pitchFamily="34" charset="-122"/>
                <a:cs typeface="宋体" panose="02010600030101010101" pitchFamily="2" charset="-122"/>
              </a:rPr>
              <a:t>&gt; -s &lt;</a:t>
            </a:r>
            <a:r>
              <a:rPr lang="en-US" altLang="zh-CN" dirty="0" err="1">
                <a:latin typeface="微软雅黑" panose="020B0503020204020204" pitchFamily="34" charset="-122"/>
                <a:ea typeface="微软雅黑" panose="020B0503020204020204" pitchFamily="34" charset="-122"/>
                <a:cs typeface="宋体" panose="02010600030101010101" pitchFamily="2" charset="-122"/>
              </a:rPr>
              <a:t>tapesz</a:t>
            </a:r>
            <a:r>
              <a:rPr lang="en-US" altLang="zh-CN" dirty="0">
                <a:latin typeface="微软雅黑" panose="020B0503020204020204" pitchFamily="34" charset="-122"/>
                <a:ea typeface="微软雅黑" panose="020B0503020204020204" pitchFamily="34" charset="-122"/>
                <a:cs typeface="宋体" panose="02010600030101010101" pitchFamily="2" charset="-122"/>
              </a:rPr>
              <a:t>&gt; ] [-f &lt;script-file&gt;] }]</a:t>
            </a:r>
          </a:p>
          <a:p>
            <a:pPr>
              <a:lnSpc>
                <a:spcPct val="150000"/>
              </a:lnSpc>
            </a:pPr>
            <a:r>
              <a:rPr lang="zh-CN" altLang="en-US" sz="1600" dirty="0">
                <a:cs typeface="宋体" panose="02010600030101010101" pitchFamily="2" charset="-122"/>
              </a:rPr>
              <a:t>建库选项：</a:t>
            </a:r>
          </a:p>
          <a:p>
            <a:pPr lvl="1">
              <a:lnSpc>
                <a:spcPct val="150000"/>
              </a:lnSpc>
              <a:buNone/>
            </a:pPr>
            <a:r>
              <a:rPr lang="en-US" altLang="zh-CN" dirty="0">
                <a:cs typeface="宋体" panose="02010600030101010101" pitchFamily="2" charset="-122"/>
              </a:rPr>
              <a:t>-d </a:t>
            </a:r>
            <a:r>
              <a:rPr lang="zh-CN" altLang="en-US" dirty="0">
                <a:cs typeface="宋体" panose="02010600030101010101" pitchFamily="2" charset="-122"/>
              </a:rPr>
              <a:t>指定用来存储新建数据库的数据库空间</a:t>
            </a:r>
            <a:r>
              <a:rPr lang="en-US" altLang="zh-CN" dirty="0">
                <a:cs typeface="宋体" panose="02010600030101010101" pitchFamily="2" charset="-122"/>
              </a:rPr>
              <a:t>(</a:t>
            </a:r>
            <a:r>
              <a:rPr lang="en-US" altLang="zh-CN" dirty="0" err="1">
                <a:cs typeface="宋体" panose="02010600030101010101" pitchFamily="2" charset="-122"/>
              </a:rPr>
              <a:t>dbspace</a:t>
            </a:r>
            <a:r>
              <a:rPr lang="en-US" altLang="zh-CN" dirty="0">
                <a:cs typeface="宋体" panose="02010600030101010101" pitchFamily="2" charset="-122"/>
              </a:rPr>
              <a:t>)</a:t>
            </a:r>
            <a:r>
              <a:rPr lang="zh-CN" altLang="en-US" dirty="0">
                <a:cs typeface="宋体" panose="02010600030101010101" pitchFamily="2" charset="-122"/>
              </a:rPr>
              <a:t>。如果没有使用</a:t>
            </a:r>
            <a:r>
              <a:rPr lang="en-US" altLang="zh-CN" dirty="0">
                <a:cs typeface="宋体" panose="02010600030101010101" pitchFamily="2" charset="-122"/>
              </a:rPr>
              <a:t>-d</a:t>
            </a:r>
            <a:r>
              <a:rPr lang="zh-CN" altLang="en-US" dirty="0">
                <a:cs typeface="宋体" panose="02010600030101010101" pitchFamily="2" charset="-122"/>
              </a:rPr>
              <a:t>选项指定</a:t>
            </a:r>
            <a:r>
              <a:rPr lang="en-US" altLang="zh-CN" dirty="0" err="1">
                <a:cs typeface="宋体" panose="02010600030101010101" pitchFamily="2" charset="-122"/>
              </a:rPr>
              <a:t>dbspace</a:t>
            </a:r>
            <a:r>
              <a:rPr lang="zh-CN" altLang="en-US" dirty="0">
                <a:cs typeface="宋体" panose="02010600030101010101" pitchFamily="2" charset="-122"/>
              </a:rPr>
              <a:t>，则数据库缺省建立在根</a:t>
            </a:r>
            <a:r>
              <a:rPr lang="en-US" altLang="zh-CN" dirty="0" err="1">
                <a:cs typeface="宋体" panose="02010600030101010101" pitchFamily="2" charset="-122"/>
              </a:rPr>
              <a:t>dbspace</a:t>
            </a:r>
            <a:r>
              <a:rPr lang="en-US" altLang="zh-CN" dirty="0">
                <a:cs typeface="宋体" panose="02010600030101010101" pitchFamily="2" charset="-122"/>
              </a:rPr>
              <a:t>(</a:t>
            </a:r>
            <a:r>
              <a:rPr lang="en-US" altLang="zh-CN" dirty="0" err="1">
                <a:cs typeface="宋体" panose="02010600030101010101" pitchFamily="2" charset="-122"/>
              </a:rPr>
              <a:t>rootdbs</a:t>
            </a:r>
            <a:r>
              <a:rPr lang="en-US" altLang="zh-CN" dirty="0">
                <a:cs typeface="宋体" panose="02010600030101010101" pitchFamily="2" charset="-122"/>
              </a:rPr>
              <a:t>)</a:t>
            </a:r>
            <a:r>
              <a:rPr lang="zh-CN" altLang="en-US" dirty="0">
                <a:cs typeface="宋体" panose="02010600030101010101" pitchFamily="2" charset="-122"/>
              </a:rPr>
              <a:t>中。</a:t>
            </a:r>
          </a:p>
          <a:p>
            <a:pPr lvl="1">
              <a:lnSpc>
                <a:spcPct val="150000"/>
              </a:lnSpc>
              <a:buNone/>
            </a:pPr>
            <a:r>
              <a:rPr lang="en-US" altLang="zh-CN" dirty="0">
                <a:cs typeface="宋体" panose="02010600030101010101" pitchFamily="2" charset="-122"/>
                <a:sym typeface="+mn-ea"/>
              </a:rPr>
              <a:t>-</a:t>
            </a:r>
            <a:r>
              <a:rPr lang="en-US" altLang="zh-CN" dirty="0" err="1">
                <a:cs typeface="宋体" panose="02010600030101010101" pitchFamily="2" charset="-122"/>
                <a:sym typeface="+mn-ea"/>
              </a:rPr>
              <a:t>i</a:t>
            </a:r>
            <a:r>
              <a:rPr lang="en-US" altLang="zh-CN" dirty="0">
                <a:cs typeface="宋体" panose="02010600030101010101" pitchFamily="2" charset="-122"/>
                <a:sym typeface="+mn-ea"/>
              </a:rPr>
              <a:t> </a:t>
            </a:r>
            <a:r>
              <a:rPr lang="zh-CN" altLang="en-US" dirty="0">
                <a:cs typeface="宋体" panose="02010600030101010101" pitchFamily="2" charset="-122"/>
                <a:sym typeface="+mn-ea"/>
              </a:rPr>
              <a:t>指定存储</a:t>
            </a:r>
            <a:r>
              <a:rPr lang="en-US" altLang="zh-CN" dirty="0">
                <a:cs typeface="宋体" panose="02010600030101010101" pitchFamily="2" charset="-122"/>
                <a:sym typeface="+mn-ea"/>
              </a:rPr>
              <a:t>ASCII</a:t>
            </a:r>
            <a:r>
              <a:rPr lang="zh-CN" altLang="en-US" dirty="0">
                <a:cs typeface="宋体" panose="02010600030101010101" pitchFamily="2" charset="-122"/>
                <a:sym typeface="+mn-ea"/>
              </a:rPr>
              <a:t>文件和模式文件的磁盘目录，以便</a:t>
            </a:r>
            <a:r>
              <a:rPr lang="en-US" altLang="zh-CN" dirty="0" err="1">
                <a:cs typeface="宋体" panose="02010600030101010101" pitchFamily="2" charset="-122"/>
                <a:sym typeface="+mn-ea"/>
              </a:rPr>
              <a:t>dbimport</a:t>
            </a:r>
            <a:r>
              <a:rPr lang="zh-CN" altLang="en-US" dirty="0">
                <a:cs typeface="宋体" panose="02010600030101010101" pitchFamily="2" charset="-122"/>
                <a:sym typeface="+mn-ea"/>
              </a:rPr>
              <a:t>查找。</a:t>
            </a:r>
            <a:endParaRPr lang="zh-CN" altLang="en-US" dirty="0">
              <a:cs typeface="宋体" panose="02010600030101010101" pitchFamily="2" charset="-122"/>
            </a:endParaRPr>
          </a:p>
          <a:p>
            <a:pPr lvl="1">
              <a:lnSpc>
                <a:spcPct val="150000"/>
              </a:lnSpc>
              <a:buNone/>
            </a:pPr>
            <a:r>
              <a:rPr lang="en-US" altLang="zh-CN" dirty="0">
                <a:solidFill>
                  <a:srgbClr val="FF0000"/>
                </a:solidFill>
                <a:cs typeface="宋体" panose="02010600030101010101" pitchFamily="2" charset="-122"/>
              </a:rPr>
              <a:t>-l </a:t>
            </a:r>
            <a:r>
              <a:rPr lang="zh-CN" altLang="en-US" dirty="0">
                <a:solidFill>
                  <a:srgbClr val="FF0000"/>
                </a:solidFill>
                <a:cs typeface="宋体" panose="02010600030101010101" pitchFamily="2" charset="-122"/>
              </a:rPr>
              <a:t>如果没有使用</a:t>
            </a:r>
            <a:r>
              <a:rPr lang="en-US" altLang="zh-CN" dirty="0">
                <a:solidFill>
                  <a:srgbClr val="FF0000"/>
                </a:solidFill>
                <a:cs typeface="宋体" panose="02010600030101010101" pitchFamily="2" charset="-122"/>
              </a:rPr>
              <a:t>buffered</a:t>
            </a:r>
            <a:r>
              <a:rPr lang="zh-CN" altLang="en-US" dirty="0">
                <a:solidFill>
                  <a:srgbClr val="FF0000"/>
                </a:solidFill>
                <a:cs typeface="宋体" panose="02010600030101010101" pitchFamily="2" charset="-122"/>
              </a:rPr>
              <a:t>参数，为装入的数据库建立无缓冲事务日志；如果使用了</a:t>
            </a:r>
            <a:r>
              <a:rPr lang="en-US" altLang="zh-CN" dirty="0">
                <a:solidFill>
                  <a:srgbClr val="FF0000"/>
                </a:solidFill>
                <a:cs typeface="宋体" panose="02010600030101010101" pitchFamily="2" charset="-122"/>
              </a:rPr>
              <a:t>buffered</a:t>
            </a:r>
            <a:r>
              <a:rPr lang="zh-CN" altLang="en-US" dirty="0">
                <a:solidFill>
                  <a:srgbClr val="FF0000"/>
                </a:solidFill>
                <a:cs typeface="宋体" panose="02010600030101010101" pitchFamily="2" charset="-122"/>
              </a:rPr>
              <a:t>参数，为装入的数据库建立有缓冲事务日志。</a:t>
            </a:r>
            <a:r>
              <a:rPr lang="en-US" altLang="zh-CN" dirty="0">
                <a:solidFill>
                  <a:srgbClr val="FF0000"/>
                </a:solidFill>
                <a:cs typeface="宋体" panose="02010600030101010101" pitchFamily="2" charset="-122"/>
              </a:rPr>
              <a:t>-l</a:t>
            </a:r>
            <a:r>
              <a:rPr lang="zh-CN" altLang="en-US" dirty="0">
                <a:solidFill>
                  <a:srgbClr val="FF0000"/>
                </a:solidFill>
                <a:cs typeface="宋体" panose="02010600030101010101" pitchFamily="2" charset="-122"/>
              </a:rPr>
              <a:t>选项等价于</a:t>
            </a:r>
            <a:r>
              <a:rPr lang="en-US" altLang="zh-CN" dirty="0">
                <a:solidFill>
                  <a:srgbClr val="FF0000"/>
                </a:solidFill>
                <a:cs typeface="宋体" panose="02010600030101010101" pitchFamily="2" charset="-122"/>
              </a:rPr>
              <a:t>CREATEDATABASE</a:t>
            </a:r>
            <a:r>
              <a:rPr lang="zh-CN" altLang="en-US" dirty="0">
                <a:solidFill>
                  <a:srgbClr val="FF0000"/>
                </a:solidFill>
                <a:cs typeface="宋体" panose="02010600030101010101" pitchFamily="2" charset="-122"/>
              </a:rPr>
              <a:t>语句的</a:t>
            </a:r>
            <a:r>
              <a:rPr lang="en-US" altLang="zh-CN" dirty="0">
                <a:solidFill>
                  <a:srgbClr val="FF0000"/>
                </a:solidFill>
                <a:cs typeface="宋体" panose="02010600030101010101" pitchFamily="2" charset="-122"/>
              </a:rPr>
              <a:t>WITH LOG</a:t>
            </a:r>
            <a:r>
              <a:rPr lang="zh-CN" altLang="en-US" dirty="0">
                <a:solidFill>
                  <a:srgbClr val="FF0000"/>
                </a:solidFill>
                <a:cs typeface="宋体" panose="02010600030101010101" pitchFamily="2" charset="-122"/>
              </a:rPr>
              <a:t>字句。如果没有使用</a:t>
            </a:r>
            <a:r>
              <a:rPr lang="en-US" altLang="zh-CN" dirty="0">
                <a:solidFill>
                  <a:srgbClr val="FF0000"/>
                </a:solidFill>
                <a:cs typeface="宋体" panose="02010600030101010101" pitchFamily="2" charset="-122"/>
              </a:rPr>
              <a:t>-l</a:t>
            </a:r>
            <a:r>
              <a:rPr lang="zh-CN" altLang="en-US" dirty="0">
                <a:solidFill>
                  <a:srgbClr val="FF0000"/>
                </a:solidFill>
                <a:cs typeface="宋体" panose="02010600030101010101" pitchFamily="2" charset="-122"/>
              </a:rPr>
              <a:t>选项，新建数据库不带日志。</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3938" name="Rectangle 2"/>
          <p:cNvSpPr>
            <a:spLocks noGrp="1" noChangeArrowheads="1"/>
          </p:cNvSpPr>
          <p:nvPr>
            <p:ph type="title"/>
          </p:nvPr>
        </p:nvSpPr>
        <p:spPr/>
        <p:txBody>
          <a:bodyPr/>
          <a:lstStyle/>
          <a:p>
            <a:r>
              <a:rPr lang="en-US" altLang="zh-CN" dirty="0" err="1">
                <a:cs typeface="宋体" panose="02010600030101010101" pitchFamily="2" charset="-122"/>
              </a:rPr>
              <a:t>dbexport</a:t>
            </a:r>
            <a:r>
              <a:rPr lang="zh-CN" altLang="en-US" dirty="0">
                <a:cs typeface="宋体" panose="02010600030101010101" pitchFamily="2" charset="-122"/>
              </a:rPr>
              <a:t>导出 </a:t>
            </a:r>
            <a:r>
              <a:rPr lang="en-US" altLang="zh-CN" dirty="0">
                <a:cs typeface="宋体" panose="02010600030101010101" pitchFamily="2" charset="-122"/>
              </a:rPr>
              <a:t>–</a:t>
            </a:r>
            <a:r>
              <a:rPr lang="zh-CN" altLang="en-US" dirty="0">
                <a:cs typeface="宋体" panose="02010600030101010101" pitchFamily="2" charset="-122"/>
              </a:rPr>
              <a:t>举例</a:t>
            </a:r>
          </a:p>
        </p:txBody>
      </p:sp>
      <p:sp>
        <p:nvSpPr>
          <p:cNvPr id="1063939" name="Rectangle 3"/>
          <p:cNvSpPr>
            <a:spLocks noGrp="1" noChangeArrowheads="1"/>
          </p:cNvSpPr>
          <p:nvPr>
            <p:ph type="body" sz="quarter" idx="10"/>
          </p:nvPr>
        </p:nvSpPr>
        <p:spPr/>
        <p:txBody>
          <a:bodyPr>
            <a:normAutofit/>
          </a:bodyPr>
          <a:lstStyle/>
          <a:p>
            <a:pPr>
              <a:lnSpc>
                <a:spcPct val="150000"/>
              </a:lnSpc>
              <a:buNone/>
            </a:pPr>
            <a:r>
              <a:rPr lang="zh-CN" altLang="en-US" b="1" dirty="0">
                <a:cs typeface="宋体" panose="02010600030101010101" pitchFamily="2" charset="-122"/>
              </a:rPr>
              <a:t>目标：</a:t>
            </a:r>
            <a:endParaRPr lang="en-US" altLang="zh-CN" b="1" dirty="0">
              <a:cs typeface="宋体" panose="02010600030101010101" pitchFamily="2" charset="-122"/>
            </a:endParaRPr>
          </a:p>
          <a:p>
            <a:pPr>
              <a:lnSpc>
                <a:spcPct val="150000"/>
              </a:lnSpc>
            </a:pPr>
            <a:r>
              <a:rPr lang="zh-CN" altLang="en-US" b="1" dirty="0">
                <a:cs typeface="宋体" panose="02010600030101010101" pitchFamily="2" charset="-122"/>
              </a:rPr>
              <a:t>导出</a:t>
            </a:r>
            <a:r>
              <a:rPr lang="en-US" altLang="zh-CN" b="1" dirty="0" err="1">
                <a:cs typeface="宋体" panose="02010600030101010101" pitchFamily="2" charset="-122"/>
              </a:rPr>
              <a:t>testdb</a:t>
            </a:r>
            <a:r>
              <a:rPr lang="zh-CN" altLang="en-US" b="1" dirty="0">
                <a:cs typeface="宋体" panose="02010600030101010101" pitchFamily="2" charset="-122"/>
              </a:rPr>
              <a:t>数据库，导出的数据存放在</a:t>
            </a:r>
            <a:r>
              <a:rPr lang="en-US" altLang="zh-CN" b="1" dirty="0">
                <a:cs typeface="宋体" panose="02010600030101010101" pitchFamily="2" charset="-122"/>
              </a:rPr>
              <a:t>/data</a:t>
            </a:r>
            <a:r>
              <a:rPr lang="zh-CN" altLang="en-US" b="1" dirty="0">
                <a:cs typeface="宋体" panose="02010600030101010101" pitchFamily="2" charset="-122"/>
              </a:rPr>
              <a:t>目录。</a:t>
            </a:r>
            <a:endParaRPr lang="en-US" altLang="zh-CN" b="1" dirty="0">
              <a:cs typeface="宋体" panose="02010600030101010101" pitchFamily="2" charset="-122"/>
            </a:endParaRPr>
          </a:p>
          <a:p>
            <a:pPr lvl="1">
              <a:lnSpc>
                <a:spcPct val="200000"/>
              </a:lnSpc>
              <a:buNone/>
            </a:pPr>
            <a:r>
              <a:rPr lang="en-US" altLang="zh-CN" dirty="0">
                <a:cs typeface="宋体" panose="02010600030101010101" pitchFamily="2" charset="-122"/>
              </a:rPr>
              <a:t>1</a:t>
            </a:r>
            <a:r>
              <a:rPr lang="zh-CN" altLang="en-US" dirty="0">
                <a:cs typeface="宋体" panose="02010600030101010101" pitchFamily="2" charset="-122"/>
              </a:rPr>
              <a:t>、导出</a:t>
            </a:r>
            <a:r>
              <a:rPr lang="en-US" altLang="zh-CN" dirty="0" err="1">
                <a:cs typeface="宋体" panose="02010600030101010101" pitchFamily="2" charset="-122"/>
              </a:rPr>
              <a:t>testdb</a:t>
            </a:r>
            <a:r>
              <a:rPr lang="zh-CN" altLang="en-US" dirty="0">
                <a:cs typeface="宋体" panose="02010600030101010101" pitchFamily="2" charset="-122"/>
              </a:rPr>
              <a:t>数据库</a:t>
            </a:r>
          </a:p>
          <a:p>
            <a:pPr lvl="2">
              <a:lnSpc>
                <a:spcPct val="200000"/>
              </a:lnSpc>
              <a:buNone/>
            </a:pPr>
            <a:r>
              <a:rPr lang="zh-CN" altLang="en-US" dirty="0">
                <a:ea typeface="宋体" panose="02010600030101010101" pitchFamily="2" charset="-122"/>
                <a:cs typeface="宋体" panose="02010600030101010101" pitchFamily="2" charset="-122"/>
              </a:rPr>
              <a:t> </a:t>
            </a:r>
            <a:r>
              <a:rPr lang="en-US" altLang="zh-CN" dirty="0" err="1">
                <a:ea typeface="宋体" panose="02010600030101010101" pitchFamily="2" charset="-122"/>
                <a:cs typeface="宋体" panose="02010600030101010101" pitchFamily="2" charset="-122"/>
              </a:rPr>
              <a:t>dbexport</a:t>
            </a:r>
            <a:r>
              <a:rPr lang="en-US" altLang="zh-CN" dirty="0">
                <a:ea typeface="宋体" panose="02010600030101010101" pitchFamily="2" charset="-122"/>
                <a:cs typeface="宋体" panose="02010600030101010101" pitchFamily="2" charset="-122"/>
              </a:rPr>
              <a:t>  </a:t>
            </a:r>
            <a:r>
              <a:rPr lang="en-US" altLang="zh-CN" dirty="0" err="1">
                <a:ea typeface="宋体" panose="02010600030101010101" pitchFamily="2" charset="-122"/>
                <a:cs typeface="宋体" panose="02010600030101010101" pitchFamily="2" charset="-122"/>
              </a:rPr>
              <a:t>testdb</a:t>
            </a:r>
            <a:r>
              <a:rPr lang="en-US" altLang="zh-CN" dirty="0">
                <a:ea typeface="宋体" panose="02010600030101010101" pitchFamily="2" charset="-122"/>
                <a:cs typeface="宋体" panose="02010600030101010101" pitchFamily="2" charset="-122"/>
              </a:rPr>
              <a:t>  -</a:t>
            </a:r>
            <a:r>
              <a:rPr lang="en-US" altLang="zh-CN" dirty="0" err="1">
                <a:ea typeface="宋体" panose="02010600030101010101" pitchFamily="2" charset="-122"/>
                <a:cs typeface="宋体" panose="02010600030101010101" pitchFamily="2" charset="-122"/>
              </a:rPr>
              <a:t>ss</a:t>
            </a:r>
            <a:r>
              <a:rPr lang="en-US" altLang="zh-CN" dirty="0">
                <a:ea typeface="宋体" panose="02010600030101010101" pitchFamily="2" charset="-122"/>
                <a:cs typeface="宋体" panose="02010600030101010101" pitchFamily="2" charset="-122"/>
              </a:rPr>
              <a:t> -o /data</a:t>
            </a:r>
          </a:p>
          <a:p>
            <a:pPr lvl="2">
              <a:lnSpc>
                <a:spcPct val="200000"/>
              </a:lnSpc>
              <a:buNone/>
            </a:pPr>
            <a:r>
              <a:rPr lang="zh-CN" altLang="en-US" dirty="0">
                <a:cs typeface="宋体" panose="02010600030101010101" pitchFamily="2" charset="-122"/>
              </a:rPr>
              <a:t>采用</a:t>
            </a:r>
            <a:r>
              <a:rPr lang="en-US" altLang="zh-CN" dirty="0">
                <a:cs typeface="宋体" panose="02010600030101010101" pitchFamily="2" charset="-122"/>
              </a:rPr>
              <a:t>-</a:t>
            </a:r>
            <a:r>
              <a:rPr lang="en-US" altLang="zh-CN" dirty="0" err="1">
                <a:cs typeface="宋体" panose="02010600030101010101" pitchFamily="2" charset="-122"/>
              </a:rPr>
              <a:t>ss</a:t>
            </a:r>
            <a:r>
              <a:rPr lang="zh-CN" altLang="en-US" dirty="0">
                <a:cs typeface="宋体" panose="02010600030101010101" pitchFamily="2" charset="-122"/>
              </a:rPr>
              <a:t>参数，导出所有表的详细属性</a:t>
            </a:r>
            <a:endParaRPr lang="en-US" altLang="zh-CN" dirty="0">
              <a:cs typeface="宋体" panose="02010600030101010101" pitchFamily="2" charset="-122"/>
            </a:endParaRPr>
          </a:p>
          <a:p>
            <a:pPr lvl="1">
              <a:lnSpc>
                <a:spcPct val="200000"/>
              </a:lnSpc>
              <a:buNone/>
            </a:pPr>
            <a:r>
              <a:rPr lang="en-US" altLang="zh-CN" dirty="0">
                <a:cs typeface="宋体" panose="02010600030101010101" pitchFamily="2" charset="-122"/>
              </a:rPr>
              <a:t>2</a:t>
            </a:r>
            <a:r>
              <a:rPr lang="zh-CN" altLang="en-US" dirty="0">
                <a:cs typeface="宋体" panose="02010600030101010101" pitchFamily="2" charset="-122"/>
              </a:rPr>
              <a:t>、导出完成后，在</a:t>
            </a:r>
            <a:r>
              <a:rPr lang="en-US" altLang="zh-CN" dirty="0">
                <a:cs typeface="宋体" panose="02010600030101010101" pitchFamily="2" charset="-122"/>
              </a:rPr>
              <a:t>/data</a:t>
            </a:r>
            <a:r>
              <a:rPr lang="zh-CN" altLang="en-US" dirty="0">
                <a:cs typeface="宋体" panose="02010600030101010101" pitchFamily="2" charset="-122"/>
              </a:rPr>
              <a:t>目录下生成一个</a:t>
            </a:r>
            <a:r>
              <a:rPr lang="en-US" altLang="zh-CN" dirty="0" err="1">
                <a:cs typeface="宋体" panose="02010600030101010101" pitchFamily="2" charset="-122"/>
              </a:rPr>
              <a:t>testdb.exp</a:t>
            </a:r>
            <a:r>
              <a:rPr lang="zh-CN" altLang="en-US" dirty="0">
                <a:cs typeface="宋体" panose="02010600030101010101" pitchFamily="2" charset="-122"/>
              </a:rPr>
              <a:t>的目录，该目录中包含所有表的数据文件以及模式文件（</a:t>
            </a:r>
            <a:r>
              <a:rPr lang="en-US" altLang="zh-CN" dirty="0" err="1">
                <a:cs typeface="宋体" panose="02010600030101010101" pitchFamily="2" charset="-122"/>
              </a:rPr>
              <a:t>testdb.sql</a:t>
            </a:r>
            <a:r>
              <a:rPr lang="zh-CN" altLang="en-US" dirty="0">
                <a:cs typeface="宋体" panose="02010600030101010101" pitchFamily="2" charset="-122"/>
              </a:rPr>
              <a:t>）</a:t>
            </a:r>
          </a:p>
          <a:p>
            <a:pPr>
              <a:buNone/>
            </a:pPr>
            <a:endParaRPr lang="zh-CN" altLang="en-US" dirty="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3938" name="Rectangle 2"/>
          <p:cNvSpPr>
            <a:spLocks noGrp="1" noChangeArrowheads="1"/>
          </p:cNvSpPr>
          <p:nvPr>
            <p:ph type="title"/>
          </p:nvPr>
        </p:nvSpPr>
        <p:spPr/>
        <p:txBody>
          <a:bodyPr/>
          <a:lstStyle/>
          <a:p>
            <a:r>
              <a:rPr lang="en-US" altLang="zh-CN" dirty="0" err="1">
                <a:cs typeface="宋体" panose="02010600030101010101" pitchFamily="2" charset="-122"/>
              </a:rPr>
              <a:t>dbimport</a:t>
            </a:r>
            <a:r>
              <a:rPr lang="zh-CN" altLang="en-US" dirty="0">
                <a:cs typeface="宋体" panose="02010600030101010101" pitchFamily="2" charset="-122"/>
              </a:rPr>
              <a:t>导入 </a:t>
            </a:r>
            <a:r>
              <a:rPr lang="en-US" altLang="zh-CN" dirty="0">
                <a:cs typeface="宋体" panose="02010600030101010101" pitchFamily="2" charset="-122"/>
              </a:rPr>
              <a:t>–</a:t>
            </a:r>
            <a:r>
              <a:rPr lang="zh-CN" altLang="en-US" dirty="0">
                <a:cs typeface="宋体" panose="02010600030101010101" pitchFamily="2" charset="-122"/>
              </a:rPr>
              <a:t>举例</a:t>
            </a:r>
          </a:p>
        </p:txBody>
      </p:sp>
      <p:sp>
        <p:nvSpPr>
          <p:cNvPr id="1063939" name="Rectangle 3"/>
          <p:cNvSpPr>
            <a:spLocks noGrp="1" noChangeArrowheads="1"/>
          </p:cNvSpPr>
          <p:nvPr>
            <p:ph type="body" sz="quarter" idx="10"/>
          </p:nvPr>
        </p:nvSpPr>
        <p:spPr/>
        <p:txBody>
          <a:bodyPr>
            <a:normAutofit lnSpcReduction="10000"/>
          </a:bodyPr>
          <a:lstStyle/>
          <a:p>
            <a:pPr>
              <a:lnSpc>
                <a:spcPct val="150000"/>
              </a:lnSpc>
              <a:buNone/>
            </a:pPr>
            <a:r>
              <a:rPr lang="zh-CN" altLang="en-US" b="1" dirty="0">
                <a:cs typeface="宋体" panose="02010600030101010101" pitchFamily="2" charset="-122"/>
              </a:rPr>
              <a:t>目标：</a:t>
            </a:r>
            <a:endParaRPr lang="en-US" altLang="zh-CN" b="1" dirty="0">
              <a:cs typeface="宋体" panose="02010600030101010101" pitchFamily="2" charset="-122"/>
            </a:endParaRPr>
          </a:p>
          <a:p>
            <a:pPr>
              <a:lnSpc>
                <a:spcPct val="150000"/>
              </a:lnSpc>
            </a:pPr>
            <a:r>
              <a:rPr lang="zh-CN" altLang="en-US" b="1" dirty="0">
                <a:cs typeface="宋体" panose="02010600030101010101" pitchFamily="2" charset="-122"/>
              </a:rPr>
              <a:t>在新的环境中导入</a:t>
            </a:r>
            <a:r>
              <a:rPr lang="en-US" altLang="zh-CN" b="1" dirty="0" err="1">
                <a:cs typeface="宋体" panose="02010600030101010101" pitchFamily="2" charset="-122"/>
              </a:rPr>
              <a:t>testdb</a:t>
            </a:r>
            <a:r>
              <a:rPr lang="zh-CN" altLang="en-US" b="1" dirty="0">
                <a:cs typeface="宋体" panose="02010600030101010101" pitchFamily="2" charset="-122"/>
              </a:rPr>
              <a:t>数据库，数据库创建在</a:t>
            </a:r>
            <a:r>
              <a:rPr lang="en-US" altLang="zh-CN" b="1" dirty="0" err="1">
                <a:cs typeface="宋体" panose="02010600030101010101" pitchFamily="2" charset="-122"/>
              </a:rPr>
              <a:t>datadbs</a:t>
            </a:r>
            <a:r>
              <a:rPr lang="zh-CN" altLang="en-US" b="1" dirty="0">
                <a:cs typeface="宋体" panose="02010600030101010101" pitchFamily="2" charset="-122"/>
              </a:rPr>
              <a:t>之上</a:t>
            </a:r>
            <a:endParaRPr lang="en-US" altLang="zh-CN" b="1" dirty="0">
              <a:cs typeface="宋体" panose="02010600030101010101" pitchFamily="2" charset="-122"/>
            </a:endParaRPr>
          </a:p>
          <a:p>
            <a:pPr>
              <a:lnSpc>
                <a:spcPct val="150000"/>
              </a:lnSpc>
              <a:buNone/>
            </a:pPr>
            <a:r>
              <a:rPr lang="en-US" altLang="zh-CN" dirty="0">
                <a:cs typeface="宋体" panose="02010600030101010101" pitchFamily="2" charset="-122"/>
              </a:rPr>
              <a:t>1</a:t>
            </a:r>
            <a:r>
              <a:rPr lang="zh-CN" altLang="en-US" dirty="0">
                <a:cs typeface="宋体" panose="02010600030101010101" pitchFamily="2" charset="-122"/>
              </a:rPr>
              <a:t>、导入表结构以及数据</a:t>
            </a:r>
            <a:endParaRPr lang="en-US" altLang="zh-CN" dirty="0">
              <a:cs typeface="宋体" panose="02010600030101010101" pitchFamily="2" charset="-122"/>
            </a:endParaRPr>
          </a:p>
          <a:p>
            <a:pPr lvl="1">
              <a:lnSpc>
                <a:spcPct val="150000"/>
              </a:lnSpc>
              <a:buNone/>
            </a:pPr>
            <a:r>
              <a:rPr lang="en-US" altLang="zh-CN" dirty="0">
                <a:cs typeface="宋体" panose="02010600030101010101" pitchFamily="2" charset="-122"/>
              </a:rPr>
              <a:t> </a:t>
            </a:r>
            <a:r>
              <a:rPr lang="en-US" altLang="zh-CN" dirty="0" err="1">
                <a:cs typeface="宋体" panose="02010600030101010101" pitchFamily="2" charset="-122"/>
              </a:rPr>
              <a:t>dbimport</a:t>
            </a:r>
            <a:r>
              <a:rPr lang="en-US" altLang="zh-CN" dirty="0">
                <a:cs typeface="宋体" panose="02010600030101010101" pitchFamily="2" charset="-122"/>
              </a:rPr>
              <a:t> </a:t>
            </a:r>
            <a:r>
              <a:rPr lang="en-US" altLang="zh-CN" dirty="0" err="1">
                <a:cs typeface="宋体" panose="02010600030101010101" pitchFamily="2" charset="-122"/>
              </a:rPr>
              <a:t>testdb</a:t>
            </a:r>
            <a:r>
              <a:rPr lang="en-US" altLang="zh-CN" dirty="0">
                <a:cs typeface="宋体" panose="02010600030101010101" pitchFamily="2" charset="-122"/>
              </a:rPr>
              <a:t> -</a:t>
            </a:r>
            <a:r>
              <a:rPr lang="en-US" altLang="zh-CN" dirty="0" err="1">
                <a:cs typeface="宋体" panose="02010600030101010101" pitchFamily="2" charset="-122"/>
              </a:rPr>
              <a:t>i</a:t>
            </a:r>
            <a:r>
              <a:rPr lang="en-US" altLang="zh-CN" dirty="0">
                <a:cs typeface="宋体" panose="02010600030101010101" pitchFamily="2" charset="-122"/>
              </a:rPr>
              <a:t> /data  -d </a:t>
            </a:r>
            <a:r>
              <a:rPr lang="en-US" altLang="zh-CN" dirty="0" err="1">
                <a:cs typeface="宋体" panose="02010600030101010101" pitchFamily="2" charset="-122"/>
              </a:rPr>
              <a:t>datadbs</a:t>
            </a:r>
            <a:endParaRPr lang="en-US" altLang="zh-CN" dirty="0">
              <a:cs typeface="宋体" panose="02010600030101010101" pitchFamily="2" charset="-122"/>
            </a:endParaRPr>
          </a:p>
          <a:p>
            <a:pPr lvl="1">
              <a:lnSpc>
                <a:spcPct val="150000"/>
              </a:lnSpc>
              <a:buNone/>
            </a:pPr>
            <a:r>
              <a:rPr lang="zh-CN" altLang="en-US" dirty="0">
                <a:cs typeface="宋体" panose="02010600030101010101" pitchFamily="2" charset="-122"/>
              </a:rPr>
              <a:t>导入过程中未指定</a:t>
            </a:r>
            <a:r>
              <a:rPr lang="en-US" altLang="zh-CN" dirty="0">
                <a:cs typeface="宋体" panose="02010600030101010101" pitchFamily="2" charset="-122"/>
              </a:rPr>
              <a:t>-l</a:t>
            </a:r>
            <a:r>
              <a:rPr lang="zh-CN" altLang="en-US" dirty="0">
                <a:cs typeface="宋体" panose="02010600030101010101" pitchFamily="2" charset="-122"/>
              </a:rPr>
              <a:t>参数，表示使用无日志模式导入，可加快导入速度</a:t>
            </a:r>
            <a:endParaRPr lang="en-US" altLang="zh-CN" dirty="0">
              <a:cs typeface="宋体" panose="02010600030101010101" pitchFamily="2" charset="-122"/>
            </a:endParaRPr>
          </a:p>
          <a:p>
            <a:pPr marL="0" lvl="1">
              <a:lnSpc>
                <a:spcPct val="150000"/>
              </a:lnSpc>
              <a:buNone/>
            </a:pPr>
            <a:r>
              <a:rPr lang="en-US" altLang="zh-CN" sz="2000" dirty="0">
                <a:cs typeface="宋体" panose="02010600030101010101" pitchFamily="2" charset="-122"/>
              </a:rPr>
              <a:t>2</a:t>
            </a:r>
            <a:r>
              <a:rPr lang="zh-CN" altLang="en-US" sz="2000" dirty="0">
                <a:cs typeface="宋体" panose="02010600030101010101" pitchFamily="2" charset="-122"/>
              </a:rPr>
              <a:t>、导入完成后修改数据库日志模式为</a:t>
            </a:r>
            <a:r>
              <a:rPr lang="en-US" altLang="zh-CN" sz="2000" dirty="0" err="1">
                <a:cs typeface="宋体" panose="02010600030101010101" pitchFamily="2" charset="-122"/>
              </a:rPr>
              <a:t>unbuffered</a:t>
            </a:r>
            <a:r>
              <a:rPr lang="zh-CN" altLang="en-US" sz="2000" dirty="0">
                <a:cs typeface="宋体" panose="02010600030101010101" pitchFamily="2" charset="-122"/>
              </a:rPr>
              <a:t>模式</a:t>
            </a:r>
            <a:endParaRPr lang="en-US" altLang="zh-CN" sz="2000" dirty="0">
              <a:cs typeface="宋体" panose="02010600030101010101" pitchFamily="2" charset="-122"/>
            </a:endParaRPr>
          </a:p>
          <a:p>
            <a:pPr lvl="1">
              <a:lnSpc>
                <a:spcPct val="150000"/>
              </a:lnSpc>
              <a:buNone/>
            </a:pPr>
            <a:r>
              <a:rPr lang="en-US" altLang="zh-CN" dirty="0">
                <a:cs typeface="宋体" panose="02010600030101010101" pitchFamily="2" charset="-122"/>
              </a:rPr>
              <a:t>     </a:t>
            </a:r>
            <a:r>
              <a:rPr lang="en-US" altLang="zh-CN" dirty="0" err="1">
                <a:cs typeface="宋体" panose="02010600030101010101" pitchFamily="2" charset="-122"/>
              </a:rPr>
              <a:t>ontape</a:t>
            </a:r>
            <a:r>
              <a:rPr lang="en-US" altLang="zh-CN" dirty="0">
                <a:cs typeface="宋体" panose="02010600030101010101" pitchFamily="2" charset="-122"/>
              </a:rPr>
              <a:t> -s -L 0 -t /dev/null -U </a:t>
            </a:r>
            <a:r>
              <a:rPr lang="en-US" altLang="zh-CN" dirty="0" err="1">
                <a:cs typeface="宋体" panose="02010600030101010101" pitchFamily="2" charset="-122"/>
              </a:rPr>
              <a:t>testdb</a:t>
            </a:r>
            <a:endParaRPr lang="en-US" altLang="zh-CN" dirty="0">
              <a:cs typeface="宋体" panose="02010600030101010101" pitchFamily="2" charset="-122"/>
            </a:endParaRPr>
          </a:p>
          <a:p>
            <a:pPr>
              <a:lnSpc>
                <a:spcPct val="150000"/>
              </a:lnSpc>
              <a:buNone/>
            </a:pPr>
            <a:r>
              <a:rPr lang="en-US" altLang="zh-CN" dirty="0">
                <a:cs typeface="宋体" panose="02010600030101010101" pitchFamily="2" charset="-122"/>
              </a:rPr>
              <a:t>3</a:t>
            </a:r>
            <a:r>
              <a:rPr lang="zh-CN" altLang="en-US" dirty="0">
                <a:cs typeface="宋体" panose="02010600030101010101" pitchFamily="2" charset="-122"/>
              </a:rPr>
              <a:t>、进行数据库级别的统计更新</a:t>
            </a:r>
            <a:endParaRPr lang="en-US" altLang="zh-CN" dirty="0">
              <a:cs typeface="宋体" panose="02010600030101010101" pitchFamily="2" charset="-122"/>
            </a:endParaRPr>
          </a:p>
          <a:p>
            <a:pPr lvl="2">
              <a:lnSpc>
                <a:spcPct val="150000"/>
              </a:lnSpc>
              <a:buNone/>
            </a:pPr>
            <a:r>
              <a:rPr lang="en-US" altLang="zh-CN" dirty="0" err="1">
                <a:cs typeface="宋体" panose="02010600030101010101" pitchFamily="2" charset="-122"/>
              </a:rPr>
              <a:t>dbaccess</a:t>
            </a:r>
            <a:r>
              <a:rPr lang="en-US" altLang="zh-CN" dirty="0">
                <a:cs typeface="宋体" panose="02010600030101010101" pitchFamily="2" charset="-122"/>
              </a:rPr>
              <a:t> </a:t>
            </a:r>
            <a:r>
              <a:rPr lang="en-US" altLang="zh-CN" dirty="0" err="1">
                <a:cs typeface="宋体" panose="02010600030101010101" pitchFamily="2" charset="-122"/>
              </a:rPr>
              <a:t>testdb</a:t>
            </a:r>
            <a:r>
              <a:rPr lang="en-US" altLang="zh-CN" dirty="0">
                <a:cs typeface="宋体" panose="02010600030101010101" pitchFamily="2" charset="-122"/>
              </a:rPr>
              <a:t> -&gt; update statistics;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0322" name="Rectangle 2"/>
          <p:cNvSpPr>
            <a:spLocks noGrp="1" noChangeArrowheads="1"/>
          </p:cNvSpPr>
          <p:nvPr>
            <p:ph type="title"/>
          </p:nvPr>
        </p:nvSpPr>
        <p:spPr/>
        <p:txBody>
          <a:bodyPr/>
          <a:lstStyle/>
          <a:p>
            <a:r>
              <a:rPr lang="zh-CN" altLang="en-US" dirty="0">
                <a:cs typeface="宋体" panose="02010600030101010101" pitchFamily="2" charset="-122"/>
              </a:rPr>
              <a:t>总结</a:t>
            </a:r>
          </a:p>
        </p:txBody>
      </p:sp>
      <p:graphicFrame>
        <p:nvGraphicFramePr>
          <p:cNvPr id="3" name="表格 2"/>
          <p:cNvGraphicFramePr/>
          <p:nvPr/>
        </p:nvGraphicFramePr>
        <p:xfrm>
          <a:off x="1834318" y="1569326"/>
          <a:ext cx="8397240" cy="4422998"/>
        </p:xfrm>
        <a:graphic>
          <a:graphicData uri="http://schemas.openxmlformats.org/drawingml/2006/table">
            <a:tbl>
              <a:tblPr firstRow="1" bandRow="1">
                <a:tableStyleId>{5C22544A-7EE6-4342-B048-85BDC9FD1C3A}</a:tableStyleId>
              </a:tblPr>
              <a:tblGrid>
                <a:gridCol w="2705735"/>
                <a:gridCol w="1256030"/>
                <a:gridCol w="1619885"/>
                <a:gridCol w="1609725"/>
                <a:gridCol w="1205865"/>
              </a:tblGrid>
              <a:tr h="884314">
                <a:tc>
                  <a:txBody>
                    <a:bodyPr/>
                    <a:lstStyle/>
                    <a:p>
                      <a:pPr algn="ctr">
                        <a:buNone/>
                      </a:pPr>
                      <a:r>
                        <a:rPr lang="zh-CN" altLang="en-US" dirty="0"/>
                        <a:t>工具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buNone/>
                      </a:pPr>
                      <a:r>
                        <a:rPr lang="zh-CN" altLang="en-US" dirty="0"/>
                        <a:t>方式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buNone/>
                      </a:pPr>
                      <a:r>
                        <a:rPr lang="zh-CN" altLang="en-US"/>
                        <a:t>内容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buNone/>
                      </a:pPr>
                      <a:r>
                        <a:rPr lang="zh-CN" altLang="en-US"/>
                        <a:t>粒度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buNone/>
                      </a:pPr>
                      <a:r>
                        <a:rPr lang="zh-CN" altLang="en-US"/>
                        <a:t>结果</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884314">
                <a:tc>
                  <a:txBody>
                    <a:bodyPr/>
                    <a:lstStyle/>
                    <a:p>
                      <a:pPr algn="ctr">
                        <a:buNone/>
                      </a:pPr>
                      <a:r>
                        <a:rPr lang="en-US" altLang="zh-CN" b="1" dirty="0">
                          <a:solidFill>
                            <a:srgbClr val="FF0000"/>
                          </a:solidFill>
                        </a:rPr>
                        <a:t>load/unload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7E7"/>
                    </a:solidFill>
                  </a:tcPr>
                </a:tc>
                <a:tc>
                  <a:txBody>
                    <a:bodyPr/>
                    <a:lstStyle/>
                    <a:p>
                      <a:pPr algn="ctr">
                        <a:buNone/>
                      </a:pPr>
                      <a:r>
                        <a:rPr lang="en-US" altLang="zh-CN" dirty="0"/>
                        <a:t>SQL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7E7"/>
                    </a:solidFill>
                  </a:tcPr>
                </a:tc>
                <a:tc>
                  <a:txBody>
                    <a:bodyPr/>
                    <a:lstStyle/>
                    <a:p>
                      <a:pPr algn="ctr">
                        <a:buNone/>
                      </a:pPr>
                      <a:r>
                        <a:rPr lang="zh-CN" altLang="en-US" dirty="0"/>
                        <a:t>数据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7E7"/>
                    </a:solidFill>
                  </a:tcPr>
                </a:tc>
                <a:tc>
                  <a:txBody>
                    <a:bodyPr/>
                    <a:lstStyle/>
                    <a:p>
                      <a:pPr algn="ctr">
                        <a:buNone/>
                      </a:pPr>
                      <a:r>
                        <a:rPr lang="zh-CN" altLang="en-US" dirty="0"/>
                        <a:t>表级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7E7"/>
                    </a:solidFill>
                  </a:tcPr>
                </a:tc>
                <a:tc>
                  <a:txBody>
                    <a:bodyPr/>
                    <a:lstStyle/>
                    <a:p>
                      <a:pPr algn="ctr">
                        <a:buNone/>
                      </a:pPr>
                      <a:r>
                        <a:rPr lang="zh-CN" altLang="en-US" dirty="0"/>
                        <a:t>明文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7E7"/>
                    </a:solidFill>
                  </a:tcPr>
                </a:tc>
              </a:tr>
              <a:tr h="885742">
                <a:tc>
                  <a:txBody>
                    <a:bodyPr/>
                    <a:lstStyle/>
                    <a:p>
                      <a:pPr algn="ctr">
                        <a:buNone/>
                      </a:pPr>
                      <a:r>
                        <a:rPr lang="en-US" altLang="zh-CN" b="1" dirty="0" err="1"/>
                        <a:t>dbload</a:t>
                      </a:r>
                      <a:endParaRPr lang="en-US" altLang="zh-CN"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5D5"/>
                    </a:solidFill>
                  </a:tcPr>
                </a:tc>
                <a:tc>
                  <a:txBody>
                    <a:bodyPr/>
                    <a:lstStyle/>
                    <a:p>
                      <a:pPr algn="ctr">
                        <a:buNone/>
                      </a:pPr>
                      <a:r>
                        <a:rPr lang="zh-CN" altLang="en-US" dirty="0"/>
                        <a:t>命令行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5D5"/>
                    </a:solidFill>
                  </a:tcPr>
                </a:tc>
                <a:tc>
                  <a:txBody>
                    <a:bodyPr/>
                    <a:lstStyle/>
                    <a:p>
                      <a:pPr algn="ctr">
                        <a:buNone/>
                      </a:pPr>
                      <a:r>
                        <a:rPr lang="zh-CN" altLang="en-US" dirty="0"/>
                        <a:t>数据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5D5"/>
                    </a:solidFill>
                  </a:tcPr>
                </a:tc>
                <a:tc>
                  <a:txBody>
                    <a:bodyPr/>
                    <a:lstStyle/>
                    <a:p>
                      <a:pPr algn="ctr">
                        <a:buNone/>
                      </a:pPr>
                      <a:r>
                        <a:rPr lang="zh-CN" altLang="en-US" dirty="0"/>
                        <a:t>表级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5D5"/>
                    </a:solidFill>
                  </a:tcPr>
                </a:tc>
                <a:tc>
                  <a:txBody>
                    <a:bodyPr/>
                    <a:lstStyle/>
                    <a:p>
                      <a:pPr algn="ctr">
                        <a:buNone/>
                      </a:pPr>
                      <a:r>
                        <a:rPr lang="zh-CN" altLang="en-US" dirty="0"/>
                        <a:t>明文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5D5"/>
                    </a:solidFill>
                  </a:tcPr>
                </a:tc>
              </a:tr>
              <a:tr h="884314">
                <a:tc>
                  <a:txBody>
                    <a:bodyPr/>
                    <a:lstStyle/>
                    <a:p>
                      <a:pPr algn="ctr">
                        <a:buNone/>
                      </a:pPr>
                      <a:r>
                        <a:rPr lang="en-US" altLang="zh-CN" b="1" dirty="0" err="1"/>
                        <a:t>onload</a:t>
                      </a:r>
                      <a:r>
                        <a:rPr lang="en-US" altLang="zh-CN" b="1" dirty="0"/>
                        <a:t>/</a:t>
                      </a:r>
                      <a:r>
                        <a:rPr lang="en-US" altLang="zh-CN" b="1" dirty="0" err="1"/>
                        <a:t>onunload</a:t>
                      </a:r>
                      <a:endParaRPr lang="en-US" altLang="zh-CN"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7E7"/>
                    </a:solidFill>
                  </a:tcPr>
                </a:tc>
                <a:tc>
                  <a:txBody>
                    <a:bodyPr/>
                    <a:lstStyle/>
                    <a:p>
                      <a:pPr algn="ctr">
                        <a:buNone/>
                      </a:pPr>
                      <a:r>
                        <a:rPr lang="zh-CN" altLang="en-US" sz="1800" dirty="0">
                          <a:sym typeface="+mn-ea"/>
                        </a:rPr>
                        <a:t>命令行</a:t>
                      </a: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7E7"/>
                    </a:solidFill>
                  </a:tcPr>
                </a:tc>
                <a:tc>
                  <a:txBody>
                    <a:bodyPr/>
                    <a:lstStyle/>
                    <a:p>
                      <a:pPr algn="ctr">
                        <a:buNone/>
                      </a:pPr>
                      <a:r>
                        <a:rPr lang="zh-CN" altLang="en-US" dirty="0"/>
                        <a:t>数据和结构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7E7"/>
                    </a:solidFill>
                  </a:tcPr>
                </a:tc>
                <a:tc>
                  <a:txBody>
                    <a:bodyPr/>
                    <a:lstStyle/>
                    <a:p>
                      <a:pPr algn="ctr">
                        <a:buNone/>
                      </a:pPr>
                      <a:r>
                        <a:rPr lang="zh-CN" altLang="en-US" dirty="0"/>
                        <a:t>表级，库级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7E7"/>
                    </a:solidFill>
                  </a:tcPr>
                </a:tc>
                <a:tc>
                  <a:txBody>
                    <a:bodyPr/>
                    <a:lstStyle/>
                    <a:p>
                      <a:pPr algn="ctr">
                        <a:buNone/>
                      </a:pPr>
                      <a:r>
                        <a:rPr lang="zh-CN" altLang="en-US" dirty="0"/>
                        <a:t>二进制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7E7"/>
                    </a:solidFill>
                  </a:tcPr>
                </a:tc>
              </a:tr>
              <a:tr h="884314">
                <a:tc>
                  <a:txBody>
                    <a:bodyPr/>
                    <a:lstStyle/>
                    <a:p>
                      <a:pPr algn="ctr">
                        <a:buNone/>
                      </a:pPr>
                      <a:r>
                        <a:rPr lang="en-US" altLang="zh-CN" b="1" dirty="0" err="1">
                          <a:solidFill>
                            <a:srgbClr val="FF0000"/>
                          </a:solidFill>
                        </a:rPr>
                        <a:t>dbimport</a:t>
                      </a:r>
                      <a:r>
                        <a:rPr lang="en-US" altLang="zh-CN" b="1" dirty="0">
                          <a:solidFill>
                            <a:srgbClr val="FF0000"/>
                          </a:solidFill>
                        </a:rPr>
                        <a:t>/</a:t>
                      </a:r>
                      <a:r>
                        <a:rPr lang="en-US" altLang="zh-CN" b="1" dirty="0" err="1">
                          <a:solidFill>
                            <a:srgbClr val="FF0000"/>
                          </a:solidFill>
                        </a:rPr>
                        <a:t>dbexport</a:t>
                      </a:r>
                      <a:endParaRPr lang="en-US" altLang="zh-CN"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5D5"/>
                    </a:solidFill>
                  </a:tcPr>
                </a:tc>
                <a:tc>
                  <a:txBody>
                    <a:bodyPr/>
                    <a:lstStyle/>
                    <a:p>
                      <a:pPr algn="ctr">
                        <a:buNone/>
                      </a:pPr>
                      <a:r>
                        <a:rPr lang="zh-CN" altLang="en-US" sz="1800" dirty="0">
                          <a:sym typeface="+mn-ea"/>
                        </a:rPr>
                        <a:t>命令行</a:t>
                      </a: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5D5"/>
                    </a:solidFill>
                  </a:tcPr>
                </a:tc>
                <a:tc>
                  <a:txBody>
                    <a:bodyPr/>
                    <a:lstStyle/>
                    <a:p>
                      <a:pPr algn="ctr">
                        <a:buNone/>
                      </a:pPr>
                      <a:r>
                        <a:rPr lang="zh-CN" altLang="en-US" dirty="0"/>
                        <a:t>数据和结构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5D5"/>
                    </a:solidFill>
                  </a:tcPr>
                </a:tc>
                <a:tc>
                  <a:txBody>
                    <a:bodyPr/>
                    <a:lstStyle/>
                    <a:p>
                      <a:pPr algn="ctr">
                        <a:buNone/>
                      </a:pPr>
                      <a:r>
                        <a:rPr lang="zh-CN" altLang="en-US" dirty="0"/>
                        <a:t>库级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5D5"/>
                    </a:solidFill>
                  </a:tcPr>
                </a:tc>
                <a:tc>
                  <a:txBody>
                    <a:bodyPr/>
                    <a:lstStyle/>
                    <a:p>
                      <a:pPr algn="ctr">
                        <a:buNone/>
                      </a:pPr>
                      <a:r>
                        <a:rPr lang="zh-CN" altLang="en-US" dirty="0"/>
                        <a:t>明文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5D5"/>
                    </a:solidFill>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Thank you !</a:t>
            </a:r>
            <a:endParaRPr lang="zh-C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目录</a:t>
            </a:r>
            <a:endParaRPr lang="zh-CN" altLang="en-US" dirty="0"/>
          </a:p>
        </p:txBody>
      </p:sp>
      <p:sp>
        <p:nvSpPr>
          <p:cNvPr id="4" name="矩形 3"/>
          <p:cNvSpPr/>
          <p:nvPr/>
        </p:nvSpPr>
        <p:spPr bwMode="auto">
          <a:xfrm>
            <a:off x="3339148" y="1960880"/>
            <a:ext cx="722312" cy="662940"/>
          </a:xfrm>
          <a:prstGeom prst="rect">
            <a:avLst/>
          </a:prstGeom>
          <a:solidFill>
            <a:srgbClr val="DE12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bwMode="auto">
          <a:xfrm>
            <a:off x="4202748" y="1960880"/>
            <a:ext cx="4570412" cy="662940"/>
          </a:xfrm>
          <a:prstGeom prst="rect">
            <a:avLst/>
          </a:prstGeom>
          <a:solidFill>
            <a:srgbClr val="DE12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矩形 5"/>
          <p:cNvSpPr/>
          <p:nvPr/>
        </p:nvSpPr>
        <p:spPr bwMode="auto">
          <a:xfrm>
            <a:off x="3339148" y="2578100"/>
            <a:ext cx="722312" cy="45719"/>
          </a:xfrm>
          <a:prstGeom prst="rect">
            <a:avLst/>
          </a:prstGeom>
          <a:solidFill>
            <a:srgbClr val="2020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p:cNvSpPr/>
          <p:nvPr/>
        </p:nvSpPr>
        <p:spPr bwMode="auto">
          <a:xfrm>
            <a:off x="4202748" y="2578100"/>
            <a:ext cx="4570412" cy="45719"/>
          </a:xfrm>
          <a:prstGeom prst="rect">
            <a:avLst/>
          </a:prstGeom>
          <a:solidFill>
            <a:srgbClr val="2020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文本框 3"/>
          <p:cNvSpPr txBox="1">
            <a:spLocks noChangeArrowheads="1"/>
          </p:cNvSpPr>
          <p:nvPr/>
        </p:nvSpPr>
        <p:spPr bwMode="auto">
          <a:xfrm>
            <a:off x="3470385" y="2073245"/>
            <a:ext cx="441146" cy="400110"/>
          </a:xfrm>
          <a:prstGeom prst="rect">
            <a:avLst/>
          </a:prstGeom>
          <a:noFill/>
          <a:ln w="9525">
            <a:noFill/>
            <a:miter lim="800000"/>
          </a:ln>
        </p:spPr>
        <p:txBody>
          <a:bodyPr wrap="none">
            <a:spAutoFit/>
          </a:bodyPr>
          <a:lstStyle/>
          <a:p>
            <a:r>
              <a:rPr lang="zh-CN" altLang="en-US" sz="2000" b="1">
                <a:solidFill>
                  <a:schemeClr val="bg1"/>
                </a:solidFill>
                <a:latin typeface="微软雅黑" panose="020B0503020204020204" pitchFamily="34" charset="-122"/>
                <a:ea typeface="微软雅黑" panose="020B0503020204020204" pitchFamily="34" charset="-122"/>
              </a:rPr>
              <a:t>一</a:t>
            </a:r>
          </a:p>
        </p:txBody>
      </p:sp>
      <p:sp>
        <p:nvSpPr>
          <p:cNvPr id="9" name="矩形 8"/>
          <p:cNvSpPr/>
          <p:nvPr/>
        </p:nvSpPr>
        <p:spPr bwMode="auto">
          <a:xfrm>
            <a:off x="3339148" y="2854960"/>
            <a:ext cx="722312" cy="66421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矩形 9"/>
          <p:cNvSpPr/>
          <p:nvPr/>
        </p:nvSpPr>
        <p:spPr bwMode="auto">
          <a:xfrm>
            <a:off x="4202748" y="2854960"/>
            <a:ext cx="4570412" cy="66421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矩形 10"/>
          <p:cNvSpPr/>
          <p:nvPr/>
        </p:nvSpPr>
        <p:spPr bwMode="auto">
          <a:xfrm>
            <a:off x="3339148" y="3473450"/>
            <a:ext cx="722312" cy="45719"/>
          </a:xfrm>
          <a:prstGeom prst="rect">
            <a:avLst/>
          </a:prstGeom>
          <a:solidFill>
            <a:srgbClr val="5A56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矩形 11"/>
          <p:cNvSpPr/>
          <p:nvPr/>
        </p:nvSpPr>
        <p:spPr bwMode="auto">
          <a:xfrm>
            <a:off x="4202748" y="3473450"/>
            <a:ext cx="4570412" cy="45719"/>
          </a:xfrm>
          <a:prstGeom prst="rect">
            <a:avLst/>
          </a:prstGeom>
          <a:solidFill>
            <a:srgbClr val="5A56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文本框 48"/>
          <p:cNvSpPr txBox="1">
            <a:spLocks noChangeArrowheads="1"/>
          </p:cNvSpPr>
          <p:nvPr/>
        </p:nvSpPr>
        <p:spPr bwMode="auto">
          <a:xfrm>
            <a:off x="3470385" y="2968595"/>
            <a:ext cx="441146" cy="400110"/>
          </a:xfrm>
          <a:prstGeom prst="rect">
            <a:avLst/>
          </a:prstGeom>
          <a:noFill/>
          <a:ln w="9525">
            <a:noFill/>
            <a:miter lim="800000"/>
          </a:ln>
        </p:spPr>
        <p:txBody>
          <a:bodyPr wrap="none">
            <a:spAutoFit/>
          </a:bodyPr>
          <a:lstStyle/>
          <a:p>
            <a:r>
              <a:rPr lang="zh-CN" altLang="en-US" sz="2000" b="1">
                <a:solidFill>
                  <a:schemeClr val="bg1"/>
                </a:solidFill>
                <a:latin typeface="微软雅黑" panose="020B0503020204020204" pitchFamily="34" charset="-122"/>
                <a:ea typeface="微软雅黑" panose="020B0503020204020204" pitchFamily="34" charset="-122"/>
              </a:rPr>
              <a:t>二</a:t>
            </a:r>
          </a:p>
        </p:txBody>
      </p:sp>
      <p:sp>
        <p:nvSpPr>
          <p:cNvPr id="14" name="矩形 13"/>
          <p:cNvSpPr/>
          <p:nvPr/>
        </p:nvSpPr>
        <p:spPr bwMode="auto">
          <a:xfrm>
            <a:off x="3339148" y="3749040"/>
            <a:ext cx="722312" cy="66548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矩形 14"/>
          <p:cNvSpPr/>
          <p:nvPr/>
        </p:nvSpPr>
        <p:spPr bwMode="auto">
          <a:xfrm>
            <a:off x="4202748" y="3749040"/>
            <a:ext cx="4570412" cy="66548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矩形 15"/>
          <p:cNvSpPr/>
          <p:nvPr/>
        </p:nvSpPr>
        <p:spPr bwMode="auto">
          <a:xfrm>
            <a:off x="3339148" y="4368800"/>
            <a:ext cx="722312" cy="45719"/>
          </a:xfrm>
          <a:prstGeom prst="rect">
            <a:avLst/>
          </a:prstGeom>
          <a:solidFill>
            <a:srgbClr val="5A56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矩形 16"/>
          <p:cNvSpPr/>
          <p:nvPr/>
        </p:nvSpPr>
        <p:spPr bwMode="auto">
          <a:xfrm>
            <a:off x="4202748" y="4368800"/>
            <a:ext cx="4570412" cy="45719"/>
          </a:xfrm>
          <a:prstGeom prst="rect">
            <a:avLst/>
          </a:prstGeom>
          <a:solidFill>
            <a:srgbClr val="5A56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文本框 54"/>
          <p:cNvSpPr txBox="1">
            <a:spLocks noChangeArrowheads="1"/>
          </p:cNvSpPr>
          <p:nvPr/>
        </p:nvSpPr>
        <p:spPr bwMode="auto">
          <a:xfrm>
            <a:off x="3470385" y="3863945"/>
            <a:ext cx="441146" cy="400110"/>
          </a:xfrm>
          <a:prstGeom prst="rect">
            <a:avLst/>
          </a:prstGeom>
          <a:noFill/>
          <a:ln w="9525">
            <a:noFill/>
            <a:miter lim="800000"/>
          </a:ln>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三</a:t>
            </a:r>
          </a:p>
        </p:txBody>
      </p:sp>
      <p:sp>
        <p:nvSpPr>
          <p:cNvPr id="19" name="矩形 18"/>
          <p:cNvSpPr/>
          <p:nvPr/>
        </p:nvSpPr>
        <p:spPr bwMode="auto">
          <a:xfrm>
            <a:off x="3339148" y="4643120"/>
            <a:ext cx="722312" cy="65659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矩形 19"/>
          <p:cNvSpPr/>
          <p:nvPr/>
        </p:nvSpPr>
        <p:spPr bwMode="auto">
          <a:xfrm>
            <a:off x="4202748" y="4643120"/>
            <a:ext cx="4570412" cy="65659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矩形 20"/>
          <p:cNvSpPr/>
          <p:nvPr/>
        </p:nvSpPr>
        <p:spPr bwMode="auto">
          <a:xfrm>
            <a:off x="3339148" y="5253990"/>
            <a:ext cx="722312" cy="45719"/>
          </a:xfrm>
          <a:prstGeom prst="rect">
            <a:avLst/>
          </a:prstGeom>
          <a:solidFill>
            <a:srgbClr val="5A56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矩形 21"/>
          <p:cNvSpPr/>
          <p:nvPr/>
        </p:nvSpPr>
        <p:spPr bwMode="auto">
          <a:xfrm>
            <a:off x="4202748" y="5253990"/>
            <a:ext cx="4570412" cy="45719"/>
          </a:xfrm>
          <a:prstGeom prst="rect">
            <a:avLst/>
          </a:prstGeom>
          <a:solidFill>
            <a:srgbClr val="5A56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文本框 60"/>
          <p:cNvSpPr txBox="1">
            <a:spLocks noChangeArrowheads="1"/>
          </p:cNvSpPr>
          <p:nvPr/>
        </p:nvSpPr>
        <p:spPr bwMode="auto">
          <a:xfrm>
            <a:off x="3470385" y="4749135"/>
            <a:ext cx="441146" cy="400110"/>
          </a:xfrm>
          <a:prstGeom prst="rect">
            <a:avLst/>
          </a:prstGeom>
          <a:noFill/>
          <a:ln w="9525">
            <a:noFill/>
            <a:miter lim="800000"/>
          </a:ln>
        </p:spPr>
        <p:txBody>
          <a:bodyPr wrap="none">
            <a:spAutoFit/>
          </a:bodyPr>
          <a:lstStyle/>
          <a:p>
            <a:r>
              <a:rPr lang="zh-CN" altLang="en-US" sz="2000" b="1">
                <a:solidFill>
                  <a:schemeClr val="bg1"/>
                </a:solidFill>
                <a:latin typeface="微软雅黑" panose="020B0503020204020204" pitchFamily="34" charset="-122"/>
                <a:ea typeface="微软雅黑" panose="020B0503020204020204" pitchFamily="34" charset="-122"/>
              </a:rPr>
              <a:t>四</a:t>
            </a:r>
          </a:p>
        </p:txBody>
      </p:sp>
      <p:sp>
        <p:nvSpPr>
          <p:cNvPr id="24" name="文本框 55"/>
          <p:cNvSpPr txBox="1">
            <a:spLocks noChangeArrowheads="1"/>
          </p:cNvSpPr>
          <p:nvPr/>
        </p:nvSpPr>
        <p:spPr bwMode="auto">
          <a:xfrm>
            <a:off x="4378960" y="2080394"/>
            <a:ext cx="4236720" cy="400110"/>
          </a:xfrm>
          <a:prstGeom prst="rect">
            <a:avLst/>
          </a:prstGeom>
          <a:noFill/>
          <a:ln w="9525">
            <a:noFill/>
            <a:miter lim="800000"/>
          </a:ln>
        </p:spPr>
        <p:txBody>
          <a:bodyPr wrap="square">
            <a:spAutoFit/>
          </a:bodyPr>
          <a:lstStyle/>
          <a:p>
            <a:pPr algn="ctr"/>
            <a:r>
              <a:rPr lang="en-US" altLang="zh-CN" sz="2000" spc="200" dirty="0">
                <a:solidFill>
                  <a:schemeClr val="bg1"/>
                </a:solidFill>
                <a:latin typeface="微软雅黑" panose="020B0503020204020204" pitchFamily="34" charset="-122"/>
                <a:ea typeface="微软雅黑" panose="020B0503020204020204" pitchFamily="34" charset="-122"/>
              </a:rPr>
              <a:t> unload/load</a:t>
            </a:r>
            <a:r>
              <a:rPr lang="zh-CN" altLang="en-US" sz="2000" spc="200" dirty="0">
                <a:solidFill>
                  <a:schemeClr val="bg1"/>
                </a:solidFill>
                <a:latin typeface="微软雅黑" panose="020B0503020204020204" pitchFamily="34" charset="-122"/>
                <a:ea typeface="微软雅黑" panose="020B0503020204020204" pitchFamily="34" charset="-122"/>
              </a:rPr>
              <a:t>装卸数据 </a:t>
            </a:r>
          </a:p>
        </p:txBody>
      </p:sp>
      <p:sp>
        <p:nvSpPr>
          <p:cNvPr id="25" name="文本框 55"/>
          <p:cNvSpPr txBox="1">
            <a:spLocks noChangeArrowheads="1"/>
          </p:cNvSpPr>
          <p:nvPr/>
        </p:nvSpPr>
        <p:spPr bwMode="auto">
          <a:xfrm>
            <a:off x="4378960" y="2965584"/>
            <a:ext cx="4236720" cy="400110"/>
          </a:xfrm>
          <a:prstGeom prst="rect">
            <a:avLst/>
          </a:prstGeom>
          <a:noFill/>
          <a:ln w="9525">
            <a:noFill/>
            <a:miter lim="800000"/>
          </a:ln>
        </p:spPr>
        <p:txBody>
          <a:bodyPr wrap="square">
            <a:spAutoFit/>
          </a:bodyPr>
          <a:lstStyle/>
          <a:p>
            <a:pPr algn="ctr"/>
            <a:r>
              <a:rPr lang="en-US" altLang="zh-CN" sz="2000" spc="200" dirty="0">
                <a:solidFill>
                  <a:schemeClr val="bg1"/>
                </a:solidFill>
                <a:latin typeface="微软雅黑" panose="020B0503020204020204" pitchFamily="34" charset="-122"/>
                <a:ea typeface="微软雅黑" panose="020B0503020204020204" pitchFamily="34" charset="-122"/>
              </a:rPr>
              <a:t> </a:t>
            </a:r>
            <a:r>
              <a:rPr lang="en-US" altLang="zh-CN" sz="2000" spc="200" dirty="0" err="1">
                <a:solidFill>
                  <a:schemeClr val="bg1"/>
                </a:solidFill>
                <a:latin typeface="微软雅黑" panose="020B0503020204020204" pitchFamily="34" charset="-122"/>
                <a:ea typeface="微软雅黑" panose="020B0503020204020204" pitchFamily="34" charset="-122"/>
              </a:rPr>
              <a:t>dbload</a:t>
            </a:r>
            <a:r>
              <a:rPr lang="zh-CN" altLang="en-US" sz="2000" spc="200" dirty="0">
                <a:solidFill>
                  <a:schemeClr val="bg1"/>
                </a:solidFill>
                <a:latin typeface="微软雅黑" panose="020B0503020204020204" pitchFamily="34" charset="-122"/>
                <a:ea typeface="微软雅黑" panose="020B0503020204020204" pitchFamily="34" charset="-122"/>
              </a:rPr>
              <a:t>装载数据</a:t>
            </a:r>
          </a:p>
        </p:txBody>
      </p:sp>
      <p:sp>
        <p:nvSpPr>
          <p:cNvPr id="26" name="文本框 55"/>
          <p:cNvSpPr txBox="1">
            <a:spLocks noChangeArrowheads="1"/>
          </p:cNvSpPr>
          <p:nvPr/>
        </p:nvSpPr>
        <p:spPr bwMode="auto">
          <a:xfrm>
            <a:off x="4378960" y="3871208"/>
            <a:ext cx="4236720" cy="400110"/>
          </a:xfrm>
          <a:prstGeom prst="rect">
            <a:avLst/>
          </a:prstGeom>
          <a:noFill/>
          <a:ln w="9525">
            <a:noFill/>
            <a:miter lim="800000"/>
          </a:ln>
        </p:spPr>
        <p:txBody>
          <a:bodyPr wrap="square">
            <a:spAutoFit/>
          </a:bodyPr>
          <a:lstStyle/>
          <a:p>
            <a:pPr algn="ctr"/>
            <a:r>
              <a:rPr lang="en-US" altLang="zh-CN" sz="2000" spc="200" dirty="0">
                <a:solidFill>
                  <a:schemeClr val="bg1"/>
                </a:solidFill>
                <a:latin typeface="微软雅黑" panose="020B0503020204020204" pitchFamily="34" charset="-122"/>
                <a:ea typeface="微软雅黑" panose="020B0503020204020204" pitchFamily="34" charset="-122"/>
              </a:rPr>
              <a:t> </a:t>
            </a:r>
            <a:r>
              <a:rPr lang="en-US" altLang="zh-CN" sz="2000" spc="200" dirty="0" err="1">
                <a:solidFill>
                  <a:schemeClr val="bg1"/>
                </a:solidFill>
                <a:latin typeface="微软雅黑" panose="020B0503020204020204" pitchFamily="34" charset="-122"/>
                <a:ea typeface="微软雅黑" panose="020B0503020204020204" pitchFamily="34" charset="-122"/>
              </a:rPr>
              <a:t>onunload</a:t>
            </a:r>
            <a:r>
              <a:rPr lang="en-US" altLang="zh-CN" sz="2000" spc="200" dirty="0">
                <a:solidFill>
                  <a:schemeClr val="bg1"/>
                </a:solidFill>
                <a:latin typeface="微软雅黑" panose="020B0503020204020204" pitchFamily="34" charset="-122"/>
                <a:ea typeface="微软雅黑" panose="020B0503020204020204" pitchFamily="34" charset="-122"/>
              </a:rPr>
              <a:t>/</a:t>
            </a:r>
            <a:r>
              <a:rPr lang="en-US" altLang="zh-CN" sz="2000" spc="200" dirty="0" err="1">
                <a:solidFill>
                  <a:schemeClr val="bg1"/>
                </a:solidFill>
                <a:latin typeface="微软雅黑" panose="020B0503020204020204" pitchFamily="34" charset="-122"/>
                <a:ea typeface="微软雅黑" panose="020B0503020204020204" pitchFamily="34" charset="-122"/>
              </a:rPr>
              <a:t>onload</a:t>
            </a:r>
            <a:r>
              <a:rPr lang="zh-CN" altLang="en-US" sz="2000" spc="200" dirty="0">
                <a:solidFill>
                  <a:schemeClr val="bg1"/>
                </a:solidFill>
                <a:latin typeface="微软雅黑" panose="020B0503020204020204" pitchFamily="34" charset="-122"/>
                <a:ea typeface="微软雅黑" panose="020B0503020204020204" pitchFamily="34" charset="-122"/>
              </a:rPr>
              <a:t>装卸数据</a:t>
            </a:r>
          </a:p>
        </p:txBody>
      </p:sp>
      <p:sp>
        <p:nvSpPr>
          <p:cNvPr id="27" name="文本框 55"/>
          <p:cNvSpPr txBox="1">
            <a:spLocks noChangeArrowheads="1"/>
          </p:cNvSpPr>
          <p:nvPr/>
        </p:nvSpPr>
        <p:spPr bwMode="auto">
          <a:xfrm>
            <a:off x="4378960" y="4746238"/>
            <a:ext cx="4236720" cy="461665"/>
          </a:xfrm>
          <a:prstGeom prst="rect">
            <a:avLst/>
          </a:prstGeom>
          <a:noFill/>
          <a:ln w="9525">
            <a:noFill/>
            <a:miter lim="800000"/>
          </a:ln>
        </p:spPr>
        <p:txBody>
          <a:bodyPr wrap="square">
            <a:spAutoFit/>
          </a:bodyPr>
          <a:lstStyle/>
          <a:p>
            <a:pPr algn="ctr"/>
            <a:r>
              <a:rPr lang="en-US" altLang="zh-CN" sz="2400" spc="200" dirty="0">
                <a:solidFill>
                  <a:schemeClr val="bg1"/>
                </a:solidFill>
                <a:latin typeface="微软雅黑" panose="020B0503020204020204" pitchFamily="34" charset="-122"/>
                <a:ea typeface="微软雅黑" panose="020B0503020204020204" pitchFamily="34" charset="-122"/>
              </a:rPr>
              <a:t> </a:t>
            </a:r>
            <a:r>
              <a:rPr lang="en-US" altLang="zh-CN" sz="1600" spc="200" dirty="0" err="1">
                <a:solidFill>
                  <a:schemeClr val="bg1"/>
                </a:solidFill>
                <a:latin typeface="微软雅黑" panose="020B0503020204020204" pitchFamily="34" charset="-122"/>
                <a:ea typeface="微软雅黑" panose="020B0503020204020204" pitchFamily="34" charset="-122"/>
              </a:rPr>
              <a:t>dbexport</a:t>
            </a:r>
            <a:r>
              <a:rPr lang="en-US" altLang="zh-CN" sz="1600" spc="200" dirty="0">
                <a:solidFill>
                  <a:schemeClr val="bg1"/>
                </a:solidFill>
                <a:latin typeface="微软雅黑" panose="020B0503020204020204" pitchFamily="34" charset="-122"/>
                <a:ea typeface="微软雅黑" panose="020B0503020204020204" pitchFamily="34" charset="-122"/>
              </a:rPr>
              <a:t>/</a:t>
            </a:r>
            <a:r>
              <a:rPr lang="en-US" altLang="zh-CN" sz="1600" spc="200" dirty="0" err="1">
                <a:solidFill>
                  <a:schemeClr val="bg1"/>
                </a:solidFill>
                <a:latin typeface="微软雅黑" panose="020B0503020204020204" pitchFamily="34" charset="-122"/>
                <a:ea typeface="微软雅黑" panose="020B0503020204020204" pitchFamily="34" charset="-122"/>
              </a:rPr>
              <a:t>dbimport</a:t>
            </a:r>
            <a:r>
              <a:rPr lang="zh-CN" altLang="en-US" sz="1600" spc="200" dirty="0">
                <a:solidFill>
                  <a:schemeClr val="bg1"/>
                </a:solidFill>
                <a:latin typeface="微软雅黑" panose="020B0503020204020204" pitchFamily="34" charset="-122"/>
                <a:ea typeface="微软雅黑" panose="020B0503020204020204" pitchFamily="34" charset="-122"/>
              </a:rPr>
              <a:t>整库装卸数据</a:t>
            </a:r>
            <a:endParaRPr lang="zh-CN" altLang="en-US" sz="2400" spc="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8946" name="Rectangle 2"/>
          <p:cNvSpPr>
            <a:spLocks noGrp="1" noChangeArrowheads="1"/>
          </p:cNvSpPr>
          <p:nvPr>
            <p:ph type="title"/>
          </p:nvPr>
        </p:nvSpPr>
        <p:spPr/>
        <p:txBody>
          <a:bodyPr/>
          <a:lstStyle/>
          <a:p>
            <a:r>
              <a:rPr lang="en-US" altLang="zh-CN" b="1" dirty="0">
                <a:cs typeface="宋体" panose="02010600030101010101" pitchFamily="2" charset="-122"/>
              </a:rPr>
              <a:t>unload/load –</a:t>
            </a:r>
            <a:r>
              <a:rPr lang="zh-CN" altLang="en-US" dirty="0">
                <a:cs typeface="宋体" panose="02010600030101010101" pitchFamily="2" charset="-122"/>
              </a:rPr>
              <a:t>介绍</a:t>
            </a:r>
            <a:endParaRPr lang="zh-CN" altLang="en-US" b="1" dirty="0">
              <a:cs typeface="宋体" panose="02010600030101010101" pitchFamily="2" charset="-122"/>
            </a:endParaRPr>
          </a:p>
        </p:txBody>
      </p:sp>
      <p:sp>
        <p:nvSpPr>
          <p:cNvPr id="978947" name="Rectangle 3"/>
          <p:cNvSpPr>
            <a:spLocks noGrp="1" noChangeArrowheads="1"/>
          </p:cNvSpPr>
          <p:nvPr>
            <p:ph type="body" sz="quarter" idx="10"/>
          </p:nvPr>
        </p:nvSpPr>
        <p:spPr/>
        <p:txBody>
          <a:bodyPr>
            <a:normAutofit fontScale="92500" lnSpcReduction="20000"/>
          </a:bodyPr>
          <a:lstStyle/>
          <a:p>
            <a:pPr marL="342900" indent="-342900">
              <a:lnSpc>
                <a:spcPct val="150000"/>
              </a:lnSpc>
            </a:pPr>
            <a:r>
              <a:rPr lang="zh-CN" altLang="en-US" dirty="0">
                <a:cs typeface="宋体" panose="02010600030101010101" pitchFamily="2" charset="-122"/>
              </a:rPr>
              <a:t>装载</a:t>
            </a:r>
            <a:r>
              <a:rPr lang="en-US" altLang="zh-CN" dirty="0">
                <a:cs typeface="宋体" panose="02010600030101010101" pitchFamily="2" charset="-122"/>
              </a:rPr>
              <a:t>/</a:t>
            </a:r>
            <a:r>
              <a:rPr lang="zh-CN" altLang="en-US" dirty="0">
                <a:cs typeface="宋体" panose="02010600030101010101" pitchFamily="2" charset="-122"/>
              </a:rPr>
              <a:t>卸载方式</a:t>
            </a:r>
            <a:endParaRPr lang="en-US" altLang="zh-CN" dirty="0">
              <a:cs typeface="宋体" panose="02010600030101010101" pitchFamily="2" charset="-122"/>
            </a:endParaRPr>
          </a:p>
          <a:p>
            <a:pPr lvl="1" indent="-342900">
              <a:lnSpc>
                <a:spcPct val="150000"/>
              </a:lnSpc>
            </a:pPr>
            <a:r>
              <a:rPr lang="zh-CN" altLang="en-US" sz="1700" dirty="0">
                <a:cs typeface="宋体" panose="02010600030101010101" pitchFamily="2" charset="-122"/>
              </a:rPr>
              <a:t>通过</a:t>
            </a:r>
            <a:r>
              <a:rPr lang="en-US" altLang="zh-CN" sz="1700" b="1" dirty="0">
                <a:solidFill>
                  <a:srgbClr val="FF0000"/>
                </a:solidFill>
                <a:cs typeface="宋体" panose="02010600030101010101" pitchFamily="2" charset="-122"/>
              </a:rPr>
              <a:t>SQL</a:t>
            </a:r>
            <a:r>
              <a:rPr lang="zh-CN" altLang="en-US" sz="1700" b="1" dirty="0">
                <a:solidFill>
                  <a:srgbClr val="FF0000"/>
                </a:solidFill>
                <a:cs typeface="宋体" panose="02010600030101010101" pitchFamily="2" charset="-122"/>
              </a:rPr>
              <a:t>语句</a:t>
            </a:r>
            <a:r>
              <a:rPr lang="zh-CN" altLang="en-US" sz="1700" dirty="0">
                <a:cs typeface="宋体" panose="02010600030101010101" pitchFamily="2" charset="-122"/>
              </a:rPr>
              <a:t>的方式对表进行访问，从而达到数据的卸载和装载的功能</a:t>
            </a:r>
            <a:endParaRPr lang="en-US" altLang="zh-CN" sz="1700" dirty="0">
              <a:cs typeface="宋体" panose="02010600030101010101" pitchFamily="2" charset="-122"/>
            </a:endParaRPr>
          </a:p>
          <a:p>
            <a:pPr marL="342900" indent="-342900">
              <a:lnSpc>
                <a:spcPct val="150000"/>
              </a:lnSpc>
            </a:pPr>
            <a:r>
              <a:rPr lang="zh-CN" altLang="en-US" dirty="0">
                <a:cs typeface="宋体" panose="02010600030101010101" pitchFamily="2" charset="-122"/>
              </a:rPr>
              <a:t>卸载内容</a:t>
            </a:r>
          </a:p>
          <a:p>
            <a:pPr marL="742950" lvl="1">
              <a:lnSpc>
                <a:spcPct val="150000"/>
              </a:lnSpc>
            </a:pPr>
            <a:r>
              <a:rPr lang="en-US" altLang="zh-CN" sz="1700" dirty="0">
                <a:cs typeface="宋体" panose="02010600030101010101" pitchFamily="2" charset="-122"/>
              </a:rPr>
              <a:t>unload </a:t>
            </a:r>
            <a:r>
              <a:rPr lang="zh-CN" altLang="en-US" sz="1700" dirty="0">
                <a:cs typeface="宋体" panose="02010600030101010101" pitchFamily="2" charset="-122"/>
              </a:rPr>
              <a:t>只卸载迁移表的数据，不包含表数据模式及索引数据。</a:t>
            </a:r>
            <a:r>
              <a:rPr lang="en-US" altLang="zh-CN" sz="1700" dirty="0">
                <a:cs typeface="宋体" panose="02010600030101010101" pitchFamily="2" charset="-122"/>
              </a:rPr>
              <a:t>SELECT</a:t>
            </a:r>
            <a:r>
              <a:rPr lang="zh-CN" altLang="en-US" sz="1700" dirty="0">
                <a:cs typeface="宋体" panose="02010600030101010101" pitchFamily="2" charset="-122"/>
              </a:rPr>
              <a:t>子句的灵活方式，导出的数据可以来自一个表或者多个表。</a:t>
            </a:r>
            <a:endParaRPr lang="zh-CN" altLang="en-US" sz="1700" b="1" dirty="0">
              <a:cs typeface="宋体" panose="02010600030101010101" pitchFamily="2" charset="-122"/>
            </a:endParaRPr>
          </a:p>
          <a:p>
            <a:pPr marL="342900" indent="-342900">
              <a:lnSpc>
                <a:spcPct val="150000"/>
              </a:lnSpc>
            </a:pPr>
            <a:r>
              <a:rPr lang="zh-CN" altLang="en-US" dirty="0">
                <a:cs typeface="宋体" panose="02010600030101010101" pitchFamily="2" charset="-122"/>
              </a:rPr>
              <a:t>卸载粒度</a:t>
            </a:r>
          </a:p>
          <a:p>
            <a:pPr marL="742950" lvl="1">
              <a:lnSpc>
                <a:spcPct val="150000"/>
              </a:lnSpc>
            </a:pPr>
            <a:r>
              <a:rPr lang="en-US" altLang="zh-CN" sz="1700" dirty="0">
                <a:cs typeface="宋体" panose="02010600030101010101" pitchFamily="2" charset="-122"/>
              </a:rPr>
              <a:t>unload </a:t>
            </a:r>
            <a:r>
              <a:rPr lang="zh-CN" altLang="en-US" sz="1700" dirty="0">
                <a:cs typeface="宋体" panose="02010600030101010101" pitchFamily="2" charset="-122"/>
              </a:rPr>
              <a:t>卸载粒度包括部分字段或全部字段，部分记录或全表记录，是迁移工具中粒度最小的，也是该工具灵活方便的原因之一</a:t>
            </a:r>
          </a:p>
          <a:p>
            <a:pPr marL="342900" indent="-342900">
              <a:lnSpc>
                <a:spcPct val="150000"/>
              </a:lnSpc>
            </a:pPr>
            <a:r>
              <a:rPr lang="zh-CN" altLang="en-US" dirty="0">
                <a:cs typeface="宋体" panose="02010600030101010101" pitchFamily="2" charset="-122"/>
              </a:rPr>
              <a:t>输出结果</a:t>
            </a:r>
          </a:p>
          <a:p>
            <a:pPr marL="742950" lvl="1">
              <a:lnSpc>
                <a:spcPct val="150000"/>
              </a:lnSpc>
            </a:pPr>
            <a:r>
              <a:rPr lang="en-US" altLang="zh-CN" sz="1700" dirty="0">
                <a:cs typeface="宋体" panose="02010600030101010101" pitchFamily="2" charset="-122"/>
              </a:rPr>
              <a:t>unload </a:t>
            </a:r>
            <a:r>
              <a:rPr lang="zh-CN" altLang="en-US" sz="1700" dirty="0">
                <a:cs typeface="宋体" panose="02010600030101010101" pitchFamily="2" charset="-122"/>
              </a:rPr>
              <a:t>输出以分隔符分隔各字段的 </a:t>
            </a:r>
            <a:r>
              <a:rPr lang="en-US" altLang="zh-CN" sz="1700" dirty="0">
                <a:cs typeface="宋体" panose="02010600030101010101" pitchFamily="2" charset="-122"/>
              </a:rPr>
              <a:t>ASCII </a:t>
            </a:r>
            <a:r>
              <a:rPr lang="zh-CN" altLang="en-US" sz="1700" dirty="0">
                <a:cs typeface="宋体" panose="02010600030101010101" pitchFamily="2" charset="-122"/>
              </a:rPr>
              <a:t>文件（明文）。分隔符可在卸载命令 </a:t>
            </a:r>
            <a:r>
              <a:rPr lang="en-US" altLang="zh-CN" sz="1700" dirty="0">
                <a:cs typeface="宋体" panose="02010600030101010101" pitchFamily="2" charset="-122"/>
              </a:rPr>
              <a:t>delimiter </a:t>
            </a:r>
            <a:r>
              <a:rPr lang="zh-CN" altLang="en-US" sz="1700" dirty="0">
                <a:cs typeface="宋体" panose="02010600030101010101" pitchFamily="2" charset="-122"/>
              </a:rPr>
              <a:t>选项中显式指定</a:t>
            </a:r>
            <a:endParaRPr lang="en-US" altLang="zh-CN" sz="1700" dirty="0">
              <a:cs typeface="宋体" panose="02010600030101010101" pitchFamily="2" charset="-122"/>
            </a:endParaRPr>
          </a:p>
          <a:p>
            <a:pPr marL="342900" indent="-342900">
              <a:lnSpc>
                <a:spcPct val="80000"/>
              </a:lnSpc>
              <a:spcBef>
                <a:spcPct val="50000"/>
              </a:spcBef>
            </a:pPr>
            <a:endParaRPr lang="en-US" altLang="zh-CN" sz="2400" b="1" dirty="0">
              <a:cs typeface="宋体" panose="02010600030101010101" pitchFamily="2" charset="-122"/>
            </a:endParaRPr>
          </a:p>
          <a:p>
            <a:pPr marL="342900" indent="-342900">
              <a:lnSpc>
                <a:spcPct val="80000"/>
              </a:lnSpc>
              <a:spcBef>
                <a:spcPct val="50000"/>
              </a:spcBef>
              <a:buNone/>
            </a:pPr>
            <a:endParaRPr lang="zh-CN" altLang="en-US" sz="2400" b="1" dirty="0">
              <a:cs typeface="宋体" panose="02010600030101010101" pitchFamily="2"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8946" name="Rectangle 2"/>
          <p:cNvSpPr>
            <a:spLocks noGrp="1" noChangeArrowheads="1"/>
          </p:cNvSpPr>
          <p:nvPr>
            <p:ph type="title"/>
          </p:nvPr>
        </p:nvSpPr>
        <p:spPr/>
        <p:txBody>
          <a:bodyPr/>
          <a:lstStyle/>
          <a:p>
            <a:r>
              <a:rPr lang="en-US" altLang="zh-CN" b="1" dirty="0">
                <a:cs typeface="宋体" panose="02010600030101010101" pitchFamily="2" charset="-122"/>
              </a:rPr>
              <a:t>unload/load –</a:t>
            </a:r>
            <a:r>
              <a:rPr lang="zh-CN" altLang="en-US" dirty="0">
                <a:cs typeface="宋体" panose="02010600030101010101" pitchFamily="2" charset="-122"/>
              </a:rPr>
              <a:t>介绍</a:t>
            </a:r>
            <a:endParaRPr lang="zh-CN" altLang="en-US" b="1" dirty="0">
              <a:cs typeface="宋体" panose="02010600030101010101" pitchFamily="2" charset="-122"/>
            </a:endParaRPr>
          </a:p>
        </p:txBody>
      </p:sp>
      <p:sp>
        <p:nvSpPr>
          <p:cNvPr id="978947" name="Rectangle 3"/>
          <p:cNvSpPr>
            <a:spLocks noGrp="1" noChangeArrowheads="1"/>
          </p:cNvSpPr>
          <p:nvPr>
            <p:ph type="body" sz="quarter" idx="10"/>
          </p:nvPr>
        </p:nvSpPr>
        <p:spPr/>
        <p:txBody>
          <a:bodyPr>
            <a:normAutofit/>
          </a:bodyPr>
          <a:lstStyle/>
          <a:p>
            <a:pPr marL="342900" indent="-342900">
              <a:lnSpc>
                <a:spcPct val="200000"/>
              </a:lnSpc>
              <a:spcBef>
                <a:spcPct val="50000"/>
              </a:spcBef>
            </a:pPr>
            <a:r>
              <a:rPr lang="zh-CN" altLang="en-US" dirty="0">
                <a:cs typeface="宋体" panose="02010600030101010101" pitchFamily="2" charset="-122"/>
              </a:rPr>
              <a:t>导入数据</a:t>
            </a:r>
          </a:p>
          <a:p>
            <a:pPr marL="742950" lvl="1">
              <a:lnSpc>
                <a:spcPct val="200000"/>
              </a:lnSpc>
              <a:spcBef>
                <a:spcPct val="50000"/>
              </a:spcBef>
            </a:pPr>
            <a:r>
              <a:rPr lang="zh-CN" altLang="en-US" dirty="0">
                <a:cs typeface="宋体" panose="02010600030101010101" pitchFamily="2" charset="-122"/>
              </a:rPr>
              <a:t>在</a:t>
            </a:r>
            <a:r>
              <a:rPr lang="en-US" altLang="zh-CN" dirty="0">
                <a:cs typeface="宋体" panose="02010600030101010101" pitchFamily="2" charset="-122"/>
              </a:rPr>
              <a:t>SQL</a:t>
            </a:r>
            <a:r>
              <a:rPr lang="zh-CN" altLang="en-US" dirty="0">
                <a:cs typeface="宋体" panose="02010600030101010101" pitchFamily="2" charset="-122"/>
              </a:rPr>
              <a:t>中指定数据文件，并将</a:t>
            </a:r>
            <a:r>
              <a:rPr lang="en-US" altLang="zh-CN" dirty="0">
                <a:cs typeface="宋体" panose="02010600030101010101" pitchFamily="2" charset="-122"/>
              </a:rPr>
              <a:t>ASCII</a:t>
            </a:r>
            <a:r>
              <a:rPr lang="zh-CN" altLang="en-US" dirty="0">
                <a:cs typeface="宋体" panose="02010600030101010101" pitchFamily="2" charset="-122"/>
              </a:rPr>
              <a:t>文件中的明文插入（</a:t>
            </a:r>
            <a:r>
              <a:rPr lang="en-US" altLang="zh-CN" dirty="0">
                <a:cs typeface="宋体" panose="02010600030101010101" pitchFamily="2" charset="-122"/>
              </a:rPr>
              <a:t>insert</a:t>
            </a:r>
            <a:r>
              <a:rPr lang="zh-CN" altLang="en-US" dirty="0">
                <a:cs typeface="宋体" panose="02010600030101010101" pitchFamily="2" charset="-122"/>
              </a:rPr>
              <a:t>）到指定的表</a:t>
            </a:r>
          </a:p>
          <a:p>
            <a:pPr marL="342900" indent="-342900">
              <a:lnSpc>
                <a:spcPct val="200000"/>
              </a:lnSpc>
            </a:pPr>
            <a:r>
              <a:rPr lang="en-US" altLang="zh-CN" dirty="0">
                <a:cs typeface="宋体" panose="02010600030101010101" pitchFamily="2" charset="-122"/>
              </a:rPr>
              <a:t>unload/load</a:t>
            </a:r>
            <a:r>
              <a:rPr lang="zh-CN" altLang="en-US" dirty="0">
                <a:cs typeface="宋体" panose="02010600030101010101" pitchFamily="2" charset="-122"/>
              </a:rPr>
              <a:t>优点</a:t>
            </a:r>
            <a:endParaRPr lang="en-US" altLang="zh-CN" dirty="0">
              <a:cs typeface="宋体" panose="02010600030101010101" pitchFamily="2" charset="-122"/>
            </a:endParaRPr>
          </a:p>
          <a:p>
            <a:pPr marL="628650" lvl="1" indent="-285750">
              <a:lnSpc>
                <a:spcPct val="200000"/>
              </a:lnSpc>
            </a:pPr>
            <a:r>
              <a:rPr lang="en-US" altLang="zh-CN" dirty="0">
                <a:cs typeface="宋体" panose="02010600030101010101" pitchFamily="2" charset="-122"/>
              </a:rPr>
              <a:t>unload</a:t>
            </a:r>
            <a:r>
              <a:rPr lang="zh-CN" altLang="en-US" dirty="0">
                <a:cs typeface="宋体" panose="02010600030101010101" pitchFamily="2" charset="-122"/>
              </a:rPr>
              <a:t>由于使用</a:t>
            </a:r>
            <a:r>
              <a:rPr lang="en-US" altLang="zh-CN" dirty="0">
                <a:cs typeface="宋体" panose="02010600030101010101" pitchFamily="2" charset="-122"/>
              </a:rPr>
              <a:t>select</a:t>
            </a:r>
            <a:r>
              <a:rPr lang="zh-CN" altLang="en-US" dirty="0">
                <a:cs typeface="宋体" panose="02010600030101010101" pitchFamily="2" charset="-122"/>
              </a:rPr>
              <a:t>语句作为检索工具，从而决定了</a:t>
            </a:r>
            <a:r>
              <a:rPr lang="en-US" altLang="zh-CN" dirty="0">
                <a:cs typeface="宋体" panose="02010600030101010101" pitchFamily="2" charset="-122"/>
              </a:rPr>
              <a:t>unload</a:t>
            </a:r>
            <a:r>
              <a:rPr lang="zh-CN" altLang="en-US" dirty="0">
                <a:cs typeface="宋体" panose="02010600030101010101" pitchFamily="2" charset="-122"/>
              </a:rPr>
              <a:t>工具的灵活、方便。通过指定字段列表、查询条件等。</a:t>
            </a:r>
            <a:endParaRPr lang="en-US" altLang="zh-CN" dirty="0">
              <a:cs typeface="宋体" panose="02010600030101010101" pitchFamily="2" charset="-122"/>
            </a:endParaRPr>
          </a:p>
          <a:p>
            <a:pPr marL="628650" lvl="1" indent="-285750">
              <a:lnSpc>
                <a:spcPct val="200000"/>
              </a:lnSpc>
            </a:pPr>
            <a:r>
              <a:rPr lang="en-US" altLang="zh-CN" dirty="0">
                <a:cs typeface="宋体" panose="02010600030101010101" pitchFamily="2" charset="-122"/>
              </a:rPr>
              <a:t>unload/load </a:t>
            </a:r>
            <a:r>
              <a:rPr lang="zh-CN" altLang="en-US" dirty="0">
                <a:cs typeface="宋体" panose="02010600030101010101" pitchFamily="2" charset="-122"/>
              </a:rPr>
              <a:t>卸载数据为 </a:t>
            </a:r>
            <a:r>
              <a:rPr lang="en-US" altLang="zh-CN" dirty="0">
                <a:cs typeface="宋体" panose="02010600030101010101" pitchFamily="2" charset="-122"/>
              </a:rPr>
              <a:t>ASCII </a:t>
            </a:r>
            <a:r>
              <a:rPr lang="zh-CN" altLang="en-US" dirty="0">
                <a:cs typeface="宋体" panose="02010600030101010101" pitchFamily="2" charset="-122"/>
              </a:rPr>
              <a:t>文件，故为迁移提供了极大的灵活性，可迁移到异构的硬件平台、操作系统、数据库中</a:t>
            </a:r>
          </a:p>
          <a:p>
            <a:pPr marL="342900" lvl="1" indent="0">
              <a:lnSpc>
                <a:spcPct val="200000"/>
              </a:lnSpc>
              <a:buNone/>
            </a:pPr>
            <a:endParaRPr lang="zh-CN" altLang="en-US" dirty="0">
              <a:cs typeface="宋体" panose="02010600030101010101" pitchFamily="2" charset="-122"/>
            </a:endParaRPr>
          </a:p>
          <a:p>
            <a:pPr marL="342900" lvl="1" indent="0">
              <a:lnSpc>
                <a:spcPct val="200000"/>
              </a:lnSpc>
              <a:buNone/>
            </a:pPr>
            <a:endParaRPr lang="zh-CN" altLang="en-US" sz="1400" dirty="0">
              <a:solidFill>
                <a:srgbClr val="FF0000"/>
              </a:solidFill>
              <a:cs typeface="宋体" panose="02010600030101010101" pitchFamily="2" charset="-122"/>
            </a:endParaRPr>
          </a:p>
          <a:p>
            <a:pPr marL="342900" indent="-342900">
              <a:lnSpc>
                <a:spcPct val="80000"/>
              </a:lnSpc>
              <a:spcBef>
                <a:spcPct val="50000"/>
              </a:spcBef>
            </a:pPr>
            <a:endParaRPr lang="en-US" altLang="zh-CN" sz="2400" b="1" dirty="0">
              <a:cs typeface="宋体" panose="02010600030101010101" pitchFamily="2" charset="-122"/>
            </a:endParaRPr>
          </a:p>
          <a:p>
            <a:pPr marL="342900" indent="-342900">
              <a:lnSpc>
                <a:spcPct val="80000"/>
              </a:lnSpc>
              <a:spcBef>
                <a:spcPct val="50000"/>
              </a:spcBef>
              <a:buNone/>
            </a:pPr>
            <a:endParaRPr lang="zh-CN" altLang="en-US" sz="2400" b="1" dirty="0">
              <a:cs typeface="宋体" panose="02010600030101010101" pitchFamily="2"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34" name="Rectangle 2"/>
          <p:cNvSpPr>
            <a:spLocks noGrp="1" noChangeArrowheads="1"/>
          </p:cNvSpPr>
          <p:nvPr>
            <p:ph type="title"/>
          </p:nvPr>
        </p:nvSpPr>
        <p:spPr/>
        <p:txBody>
          <a:bodyPr/>
          <a:lstStyle/>
          <a:p>
            <a:r>
              <a:rPr lang="en-US" altLang="zh-CN" dirty="0">
                <a:cs typeface="宋体" panose="02010600030101010101" pitchFamily="2" charset="-122"/>
              </a:rPr>
              <a:t>u</a:t>
            </a:r>
            <a:r>
              <a:rPr lang="en-US" altLang="zh-CN" b="1" dirty="0">
                <a:cs typeface="宋体" panose="02010600030101010101" pitchFamily="2" charset="-122"/>
              </a:rPr>
              <a:t>nload</a:t>
            </a:r>
            <a:r>
              <a:rPr lang="zh-CN" altLang="en-US" dirty="0">
                <a:cs typeface="宋体" panose="02010600030101010101" pitchFamily="2" charset="-122"/>
              </a:rPr>
              <a:t>卸载数据</a:t>
            </a:r>
            <a:endParaRPr lang="zh-CN" altLang="en-US" b="1" dirty="0">
              <a:cs typeface="宋体" panose="02010600030101010101" pitchFamily="2" charset="-122"/>
            </a:endParaRPr>
          </a:p>
        </p:txBody>
      </p:sp>
      <p:sp>
        <p:nvSpPr>
          <p:cNvPr id="965635" name="Rectangle 3"/>
          <p:cNvSpPr>
            <a:spLocks noGrp="1" noChangeArrowheads="1"/>
          </p:cNvSpPr>
          <p:nvPr>
            <p:ph type="body" sz="quarter" idx="10"/>
          </p:nvPr>
        </p:nvSpPr>
        <p:spPr/>
        <p:txBody>
          <a:bodyPr/>
          <a:lstStyle/>
          <a:p>
            <a:pPr marL="342900" indent="-342900">
              <a:lnSpc>
                <a:spcPct val="80000"/>
              </a:lnSpc>
              <a:spcBef>
                <a:spcPct val="50000"/>
              </a:spcBef>
            </a:pPr>
            <a:r>
              <a:rPr lang="en-US" altLang="zh-CN" b="1" dirty="0">
                <a:cs typeface="宋体" panose="02010600030101010101" pitchFamily="2" charset="-122"/>
              </a:rPr>
              <a:t>unload</a:t>
            </a:r>
            <a:r>
              <a:rPr lang="zh-CN" altLang="en-US" b="1" dirty="0">
                <a:cs typeface="宋体" panose="02010600030101010101" pitchFamily="2" charset="-122"/>
              </a:rPr>
              <a:t>卸载步骤</a:t>
            </a:r>
            <a:endParaRPr lang="en-US" altLang="zh-CN" b="1" dirty="0">
              <a:cs typeface="宋体" panose="02010600030101010101" pitchFamily="2" charset="-122"/>
            </a:endParaRPr>
          </a:p>
          <a:p>
            <a:pPr marL="342900" indent="-342900">
              <a:lnSpc>
                <a:spcPct val="80000"/>
              </a:lnSpc>
              <a:spcBef>
                <a:spcPct val="50000"/>
              </a:spcBef>
            </a:pPr>
            <a:endParaRPr lang="en-US" altLang="zh-CN" sz="2400" b="1" dirty="0">
              <a:cs typeface="宋体" panose="02010600030101010101" pitchFamily="2" charset="-122"/>
            </a:endParaRPr>
          </a:p>
          <a:p>
            <a:pPr marL="342900" indent="-342900">
              <a:lnSpc>
                <a:spcPct val="80000"/>
              </a:lnSpc>
              <a:spcBef>
                <a:spcPct val="50000"/>
              </a:spcBef>
            </a:pPr>
            <a:endParaRPr lang="en-US" altLang="zh-CN" sz="2400" b="1" dirty="0">
              <a:cs typeface="宋体" panose="02010600030101010101" pitchFamily="2" charset="-122"/>
            </a:endParaRPr>
          </a:p>
          <a:p>
            <a:pPr marL="342900" indent="-342900">
              <a:lnSpc>
                <a:spcPct val="80000"/>
              </a:lnSpc>
              <a:spcBef>
                <a:spcPct val="50000"/>
              </a:spcBef>
              <a:buNone/>
            </a:pPr>
            <a:endParaRPr lang="en-US" altLang="zh-CN" sz="2400" b="1" dirty="0">
              <a:cs typeface="宋体" panose="02010600030101010101" pitchFamily="2" charset="-122"/>
            </a:endParaRPr>
          </a:p>
          <a:p>
            <a:pPr marL="342900" indent="-342900">
              <a:lnSpc>
                <a:spcPct val="80000"/>
              </a:lnSpc>
              <a:spcBef>
                <a:spcPct val="50000"/>
              </a:spcBef>
              <a:buNone/>
            </a:pPr>
            <a:endParaRPr lang="en-US" altLang="zh-CN" sz="2400" b="1" dirty="0">
              <a:cs typeface="宋体" panose="02010600030101010101" pitchFamily="2" charset="-122"/>
            </a:endParaRPr>
          </a:p>
          <a:p>
            <a:pPr marL="342900" indent="-342900">
              <a:lnSpc>
                <a:spcPct val="80000"/>
              </a:lnSpc>
              <a:spcBef>
                <a:spcPct val="50000"/>
              </a:spcBef>
            </a:pPr>
            <a:r>
              <a:rPr lang="en-US" altLang="zh-CN" b="1" dirty="0">
                <a:cs typeface="宋体" panose="02010600030101010101" pitchFamily="2" charset="-122"/>
              </a:rPr>
              <a:t>unload</a:t>
            </a:r>
            <a:r>
              <a:rPr lang="zh-CN" altLang="en-US" b="1" dirty="0">
                <a:cs typeface="宋体" panose="02010600030101010101" pitchFamily="2" charset="-122"/>
              </a:rPr>
              <a:t>语法</a:t>
            </a:r>
            <a:endParaRPr lang="en-US" altLang="zh-CN" b="1" dirty="0">
              <a:cs typeface="宋体" panose="02010600030101010101" pitchFamily="2" charset="-122"/>
            </a:endParaRPr>
          </a:p>
        </p:txBody>
      </p:sp>
      <p:sp>
        <p:nvSpPr>
          <p:cNvPr id="965636" name="Rectangle 4"/>
          <p:cNvSpPr>
            <a:spLocks noChangeArrowheads="1"/>
          </p:cNvSpPr>
          <p:nvPr/>
        </p:nvSpPr>
        <p:spPr bwMode="auto">
          <a:xfrm>
            <a:off x="2495600" y="4161899"/>
            <a:ext cx="7696200" cy="1807840"/>
          </a:xfrm>
          <a:prstGeom prst="rect">
            <a:avLst/>
          </a:prstGeom>
          <a:solidFill>
            <a:srgbClr val="CCFFCC">
              <a:alpha val="32001"/>
            </a:srgbClr>
          </a:solidFill>
          <a:ln w="19050">
            <a:solidFill>
              <a:srgbClr val="47FD29"/>
            </a:solidFill>
            <a:miter lim="80000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2075" tIns="46038" rIns="92075" bIns="46038" anchor="ctr"/>
          <a:lstStyle/>
          <a:p>
            <a:pPr>
              <a:lnSpc>
                <a:spcPct val="150000"/>
              </a:lnSpc>
            </a:pPr>
            <a:r>
              <a:rPr lang="en-US" altLang="zh-CN" sz="1600" b="1" dirty="0">
                <a:latin typeface="微软雅黑" panose="020B0503020204020204" pitchFamily="34" charset="-122"/>
                <a:ea typeface="微软雅黑" panose="020B0503020204020204" pitchFamily="34" charset="-122"/>
              </a:rPr>
              <a:t>UNLOAD TO  ‘filename’  [DELIMITER ‘delimiter’] SELECT Statement</a:t>
            </a:r>
            <a:r>
              <a:rPr lang="en-US" altLang="zh-CN" sz="1600" dirty="0">
                <a:latin typeface="微软雅黑" panose="020B0503020204020204" pitchFamily="34" charset="-122"/>
                <a:ea typeface="微软雅黑" panose="020B0503020204020204" pitchFamily="34" charset="-122"/>
              </a:rPr>
              <a:t>;</a:t>
            </a:r>
          </a:p>
          <a:p>
            <a:pPr lvl="1">
              <a:lnSpc>
                <a:spcPct val="150000"/>
              </a:lnSpc>
              <a:buFontTx/>
              <a:buChar char="•"/>
            </a:pPr>
            <a:r>
              <a:rPr lang="en-US" altLang="zh-CN" sz="1600" dirty="0">
                <a:latin typeface="微软雅黑" panose="020B0503020204020204" pitchFamily="34" charset="-122"/>
                <a:ea typeface="微软雅黑" panose="020B0503020204020204" pitchFamily="34" charset="-122"/>
              </a:rPr>
              <a:t>filename </a:t>
            </a:r>
            <a:r>
              <a:rPr lang="zh-CN" altLang="en-US" sz="1600" dirty="0">
                <a:latin typeface="微软雅黑" panose="020B0503020204020204" pitchFamily="34" charset="-122"/>
                <a:ea typeface="微软雅黑" panose="020B0503020204020204" pitchFamily="34" charset="-122"/>
              </a:rPr>
              <a:t>可以为全路径或者相对路径文件名</a:t>
            </a:r>
            <a:r>
              <a:rPr lang="en-US" altLang="zh-CN" sz="1600" dirty="0">
                <a:latin typeface="微软雅黑" panose="020B0503020204020204" pitchFamily="34" charset="-122"/>
                <a:ea typeface="微软雅黑" panose="020B0503020204020204" pitchFamily="34" charset="-122"/>
              </a:rPr>
              <a:t>;</a:t>
            </a:r>
          </a:p>
          <a:p>
            <a:pPr lvl="1">
              <a:lnSpc>
                <a:spcPct val="150000"/>
              </a:lnSpc>
              <a:buFontTx/>
              <a:buChar char="•"/>
            </a:pPr>
            <a:r>
              <a:rPr lang="en-US" altLang="zh-CN" sz="1600" dirty="0">
                <a:latin typeface="微软雅黑" panose="020B0503020204020204" pitchFamily="34" charset="-122"/>
                <a:ea typeface="微软雅黑" panose="020B0503020204020204" pitchFamily="34" charset="-122"/>
              </a:rPr>
              <a:t>DELIMITER</a:t>
            </a:r>
            <a:r>
              <a:rPr lang="zh-CN" altLang="en-US" sz="1600" dirty="0">
                <a:latin typeface="微软雅黑" panose="020B0503020204020204" pitchFamily="34" charset="-122"/>
                <a:ea typeface="微软雅黑" panose="020B0503020204020204" pitchFamily="34" charset="-122"/>
              </a:rPr>
              <a:t>选项，定义数据列分隔符，默认为‘</a:t>
            </a:r>
            <a:r>
              <a:rPr lang="en-US" altLang="zh-CN" sz="1600" dirty="0">
                <a:latin typeface="微软雅黑" panose="020B0503020204020204" pitchFamily="34" charset="-122"/>
                <a:ea typeface="微软雅黑" panose="020B0503020204020204" pitchFamily="34" charset="-122"/>
              </a:rPr>
              <a:t>|’;</a:t>
            </a:r>
          </a:p>
          <a:p>
            <a:pPr lvl="1">
              <a:lnSpc>
                <a:spcPct val="150000"/>
              </a:lnSpc>
              <a:buFontTx/>
              <a:buChar char="•"/>
            </a:pPr>
            <a:r>
              <a:rPr lang="en-US" altLang="zh-CN" sz="1600" dirty="0">
                <a:latin typeface="微软雅黑" panose="020B0503020204020204" pitchFamily="34" charset="-122"/>
                <a:ea typeface="微软雅黑" panose="020B0503020204020204" pitchFamily="34" charset="-122"/>
              </a:rPr>
              <a:t>SELECT </a:t>
            </a:r>
            <a:r>
              <a:rPr lang="zh-CN" altLang="en-US" sz="1600" dirty="0">
                <a:latin typeface="微软雅黑" panose="020B0503020204020204" pitchFamily="34" charset="-122"/>
                <a:ea typeface="微软雅黑" panose="020B0503020204020204" pitchFamily="34" charset="-122"/>
              </a:rPr>
              <a:t>项为</a:t>
            </a:r>
            <a:r>
              <a:rPr lang="en-US" altLang="zh-CN" sz="1600" dirty="0">
                <a:latin typeface="微软雅黑" panose="020B0503020204020204" pitchFamily="34" charset="-122"/>
                <a:ea typeface="微软雅黑" panose="020B0503020204020204" pitchFamily="34" charset="-122"/>
              </a:rPr>
              <a:t>SQL</a:t>
            </a:r>
            <a:r>
              <a:rPr lang="zh-CN" altLang="en-US" sz="1600" dirty="0">
                <a:latin typeface="微软雅黑" panose="020B0503020204020204" pitchFamily="34" charset="-122"/>
                <a:ea typeface="微软雅黑" panose="020B0503020204020204" pitchFamily="34" charset="-122"/>
              </a:rPr>
              <a:t>子句</a:t>
            </a:r>
            <a:r>
              <a:rPr lang="en-US" altLang="zh-CN" sz="1600" dirty="0">
                <a:latin typeface="微软雅黑" panose="020B0503020204020204" pitchFamily="34" charset="-122"/>
                <a:ea typeface="微软雅黑" panose="020B0503020204020204" pitchFamily="34" charset="-122"/>
              </a:rPr>
              <a:t>;</a:t>
            </a:r>
          </a:p>
        </p:txBody>
      </p:sp>
      <p:sp>
        <p:nvSpPr>
          <p:cNvPr id="7" name="Rectangle 4"/>
          <p:cNvSpPr>
            <a:spLocks noChangeArrowheads="1"/>
          </p:cNvSpPr>
          <p:nvPr/>
        </p:nvSpPr>
        <p:spPr bwMode="auto">
          <a:xfrm>
            <a:off x="2495600" y="1758870"/>
            <a:ext cx="7696200" cy="1656184"/>
          </a:xfrm>
          <a:prstGeom prst="rect">
            <a:avLst/>
          </a:prstGeom>
          <a:solidFill>
            <a:srgbClr val="CCFFCC">
              <a:alpha val="32001"/>
            </a:srgbClr>
          </a:solidFill>
          <a:ln w="19050">
            <a:solidFill>
              <a:srgbClr val="47FD29"/>
            </a:solidFill>
            <a:miter lim="80000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2075" tIns="46038" rIns="92075" bIns="46038" anchor="ctr"/>
          <a:lstStyle/>
          <a:p>
            <a:pPr marL="342900" indent="-342900">
              <a:lnSpc>
                <a:spcPct val="150000"/>
              </a:lnSpc>
              <a:buFontTx/>
              <a:buAutoNum type="arabicPeriod"/>
            </a:pPr>
            <a:r>
              <a:rPr lang="zh-CN" altLang="en-US" sz="1600" dirty="0">
                <a:latin typeface="微软雅黑" panose="020B0503020204020204" pitchFamily="34" charset="-122"/>
                <a:ea typeface="微软雅黑" panose="020B0503020204020204" pitchFamily="34" charset="-122"/>
              </a:rPr>
              <a:t>准备充足的磁盘空间； </a:t>
            </a:r>
          </a:p>
          <a:p>
            <a:pPr marL="342900" indent="-342900">
              <a:lnSpc>
                <a:spcPct val="150000"/>
              </a:lnSpc>
              <a:buFontTx/>
              <a:buAutoNum type="arabicPeriod"/>
            </a:pPr>
            <a:r>
              <a:rPr lang="zh-CN" altLang="en-US" sz="1600" dirty="0">
                <a:latin typeface="微软雅黑" panose="020B0503020204020204" pitchFamily="34" charset="-122"/>
                <a:ea typeface="微软雅黑" panose="020B0503020204020204" pitchFamily="34" charset="-122"/>
              </a:rPr>
              <a:t>采用</a:t>
            </a:r>
            <a:r>
              <a:rPr lang="en-US" altLang="zh-CN" sz="1600" dirty="0">
                <a:latin typeface="微软雅黑" panose="020B0503020204020204" pitchFamily="34" charset="-122"/>
                <a:ea typeface="微软雅黑" panose="020B0503020204020204" pitchFamily="34" charset="-122"/>
              </a:rPr>
              <a:t>unload</a:t>
            </a:r>
            <a:r>
              <a:rPr lang="zh-CN" altLang="en-US" sz="1600" dirty="0">
                <a:latin typeface="微软雅黑" panose="020B0503020204020204" pitchFamily="34" charset="-122"/>
                <a:ea typeface="微软雅黑" panose="020B0503020204020204" pitchFamily="34" charset="-122"/>
              </a:rPr>
              <a:t>工具卸载表数据；</a:t>
            </a:r>
          </a:p>
          <a:p>
            <a:pPr marL="342900" indent="-342900">
              <a:lnSpc>
                <a:spcPct val="150000"/>
              </a:lnSpc>
              <a:buFontTx/>
              <a:buAutoNum type="arabicPeriod"/>
            </a:pPr>
            <a:r>
              <a:rPr lang="zh-CN" altLang="en-US" sz="1600" dirty="0">
                <a:latin typeface="微软雅黑" panose="020B0503020204020204" pitchFamily="34" charset="-122"/>
                <a:ea typeface="微软雅黑" panose="020B0503020204020204" pitchFamily="34" charset="-122"/>
              </a:rPr>
              <a:t>使用</a:t>
            </a:r>
            <a:r>
              <a:rPr lang="en-US" altLang="zh-CN" sz="1600" dirty="0" err="1">
                <a:latin typeface="微软雅黑" panose="020B0503020204020204" pitchFamily="34" charset="-122"/>
                <a:ea typeface="微软雅黑" panose="020B0503020204020204" pitchFamily="34" charset="-122"/>
              </a:rPr>
              <a:t>dbschema</a:t>
            </a:r>
            <a:r>
              <a:rPr lang="en-US" altLang="zh-CN" sz="1600"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工具卸载表的数据模式，生成建表</a:t>
            </a:r>
            <a:r>
              <a:rPr lang="en-US" altLang="zh-CN" sz="1600" dirty="0">
                <a:latin typeface="微软雅黑" panose="020B0503020204020204" pitchFamily="34" charset="-122"/>
                <a:ea typeface="微软雅黑" panose="020B0503020204020204" pitchFamily="34" charset="-122"/>
              </a:rPr>
              <a:t>SQL</a:t>
            </a:r>
            <a:r>
              <a:rPr lang="zh-CN" altLang="en-US" sz="1600" dirty="0">
                <a:latin typeface="微软雅黑" panose="020B0503020204020204" pitchFamily="34" charset="-122"/>
                <a:ea typeface="微软雅黑" panose="020B0503020204020204" pitchFamily="34" charset="-122"/>
              </a:rPr>
              <a:t>语句；</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6898" name="Rectangle 2"/>
          <p:cNvSpPr>
            <a:spLocks noGrp="1" noChangeArrowheads="1"/>
          </p:cNvSpPr>
          <p:nvPr>
            <p:ph type="title"/>
          </p:nvPr>
        </p:nvSpPr>
        <p:spPr/>
        <p:txBody>
          <a:bodyPr/>
          <a:lstStyle/>
          <a:p>
            <a:r>
              <a:rPr lang="en-US" altLang="zh-CN" b="1" dirty="0">
                <a:cs typeface="宋体" panose="02010600030101010101" pitchFamily="2" charset="-122"/>
              </a:rPr>
              <a:t>load – </a:t>
            </a:r>
            <a:r>
              <a:rPr lang="zh-CN" altLang="en-US" dirty="0">
                <a:cs typeface="宋体" panose="02010600030101010101" pitchFamily="2" charset="-122"/>
              </a:rPr>
              <a:t>装载数据</a:t>
            </a:r>
            <a:endParaRPr lang="zh-CN" altLang="en-US" b="1" dirty="0">
              <a:cs typeface="宋体" panose="02010600030101010101" pitchFamily="2" charset="-122"/>
            </a:endParaRPr>
          </a:p>
        </p:txBody>
      </p:sp>
      <p:sp>
        <p:nvSpPr>
          <p:cNvPr id="976899" name="Rectangle 3"/>
          <p:cNvSpPr>
            <a:spLocks noGrp="1" noChangeArrowheads="1"/>
          </p:cNvSpPr>
          <p:nvPr>
            <p:ph type="body" sz="quarter" idx="10"/>
          </p:nvPr>
        </p:nvSpPr>
        <p:spPr/>
        <p:txBody>
          <a:bodyPr/>
          <a:lstStyle/>
          <a:p>
            <a:pPr marL="342900" indent="-342900">
              <a:lnSpc>
                <a:spcPct val="80000"/>
              </a:lnSpc>
              <a:spcBef>
                <a:spcPct val="50000"/>
              </a:spcBef>
            </a:pPr>
            <a:r>
              <a:rPr lang="en-US" altLang="zh-CN" b="1" dirty="0">
                <a:cs typeface="宋体" panose="02010600030101010101" pitchFamily="2" charset="-122"/>
              </a:rPr>
              <a:t>load</a:t>
            </a:r>
            <a:r>
              <a:rPr lang="zh-CN" altLang="en-US" b="1" dirty="0">
                <a:cs typeface="宋体" panose="02010600030101010101" pitchFamily="2" charset="-122"/>
              </a:rPr>
              <a:t>装载步骤</a:t>
            </a:r>
          </a:p>
          <a:p>
            <a:pPr marL="342900" indent="-342900">
              <a:lnSpc>
                <a:spcPct val="80000"/>
              </a:lnSpc>
              <a:spcBef>
                <a:spcPct val="50000"/>
              </a:spcBef>
            </a:pPr>
            <a:endParaRPr lang="en-US" altLang="zh-CN" sz="2400" b="1" dirty="0">
              <a:cs typeface="宋体" panose="02010600030101010101" pitchFamily="2" charset="-122"/>
            </a:endParaRPr>
          </a:p>
          <a:p>
            <a:pPr marL="342900" indent="-342900">
              <a:lnSpc>
                <a:spcPct val="80000"/>
              </a:lnSpc>
              <a:spcBef>
                <a:spcPct val="50000"/>
              </a:spcBef>
            </a:pPr>
            <a:endParaRPr lang="en-US" altLang="zh-CN" sz="2400" b="1" dirty="0">
              <a:cs typeface="宋体" panose="02010600030101010101" pitchFamily="2" charset="-122"/>
            </a:endParaRPr>
          </a:p>
          <a:p>
            <a:pPr marL="342900" indent="-342900">
              <a:lnSpc>
                <a:spcPct val="80000"/>
              </a:lnSpc>
              <a:spcBef>
                <a:spcPct val="50000"/>
              </a:spcBef>
              <a:buNone/>
            </a:pPr>
            <a:endParaRPr lang="en-US" altLang="zh-CN" b="1" dirty="0">
              <a:cs typeface="宋体" panose="02010600030101010101" pitchFamily="2" charset="-122"/>
            </a:endParaRPr>
          </a:p>
          <a:p>
            <a:pPr marL="342900" indent="-342900">
              <a:lnSpc>
                <a:spcPct val="80000"/>
              </a:lnSpc>
              <a:spcBef>
                <a:spcPct val="50000"/>
              </a:spcBef>
              <a:buNone/>
            </a:pPr>
            <a:endParaRPr lang="en-US" altLang="zh-CN" sz="2400" b="1" dirty="0">
              <a:cs typeface="宋体" panose="02010600030101010101" pitchFamily="2" charset="-122"/>
            </a:endParaRPr>
          </a:p>
          <a:p>
            <a:pPr marL="342900" indent="-342900">
              <a:lnSpc>
                <a:spcPct val="80000"/>
              </a:lnSpc>
              <a:spcBef>
                <a:spcPct val="50000"/>
              </a:spcBef>
            </a:pPr>
            <a:r>
              <a:rPr lang="en-US" altLang="zh-CN" b="1" dirty="0">
                <a:cs typeface="宋体" panose="02010600030101010101" pitchFamily="2" charset="-122"/>
              </a:rPr>
              <a:t>load</a:t>
            </a:r>
            <a:r>
              <a:rPr lang="zh-CN" altLang="en-US" b="1" dirty="0">
                <a:cs typeface="宋体" panose="02010600030101010101" pitchFamily="2" charset="-122"/>
              </a:rPr>
              <a:t>语法</a:t>
            </a:r>
            <a:endParaRPr lang="en-US" altLang="zh-CN" b="1" dirty="0">
              <a:cs typeface="宋体" panose="02010600030101010101" pitchFamily="2" charset="-122"/>
            </a:endParaRPr>
          </a:p>
        </p:txBody>
      </p:sp>
      <p:sp>
        <p:nvSpPr>
          <p:cNvPr id="976902" name="Rectangle 6"/>
          <p:cNvSpPr>
            <a:spLocks noChangeArrowheads="1"/>
          </p:cNvSpPr>
          <p:nvPr/>
        </p:nvSpPr>
        <p:spPr bwMode="auto">
          <a:xfrm>
            <a:off x="2209514" y="1827185"/>
            <a:ext cx="7915910" cy="1447800"/>
          </a:xfrm>
          <a:prstGeom prst="rect">
            <a:avLst/>
          </a:prstGeom>
          <a:solidFill>
            <a:srgbClr val="CCFFCC">
              <a:alpha val="32001"/>
            </a:srgbClr>
          </a:solidFill>
          <a:ln w="19050">
            <a:solidFill>
              <a:srgbClr val="47FD29"/>
            </a:solidFill>
            <a:miter lim="80000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2075" tIns="46038" rIns="92075" bIns="46038" anchor="ctr"/>
          <a:lstStyle/>
          <a:p>
            <a:pPr marL="342900" indent="-342900">
              <a:lnSpc>
                <a:spcPct val="150000"/>
              </a:lnSpc>
              <a:buFontTx/>
              <a:buAutoNum type="arabicPeriod"/>
            </a:pPr>
            <a:r>
              <a:rPr lang="zh-CN" altLang="en-US" sz="1600" dirty="0">
                <a:latin typeface="微软雅黑" panose="020B0503020204020204" pitchFamily="34" charset="-122"/>
                <a:ea typeface="微软雅黑" panose="020B0503020204020204" pitchFamily="34" charset="-122"/>
              </a:rPr>
              <a:t> 创建与源表结构相同的目标表； </a:t>
            </a:r>
          </a:p>
          <a:p>
            <a:pPr marL="342900" indent="-342900">
              <a:lnSpc>
                <a:spcPct val="150000"/>
              </a:lnSpc>
              <a:buFontTx/>
              <a:buAutoNum type="arabicPeriod"/>
            </a:pPr>
            <a:r>
              <a:rPr lang="zh-CN" altLang="en-US" sz="1600" dirty="0">
                <a:latin typeface="微软雅黑" panose="020B0503020204020204" pitchFamily="34" charset="-122"/>
                <a:ea typeface="微软雅黑" panose="020B0503020204020204" pitchFamily="34" charset="-122"/>
              </a:rPr>
              <a:t> 采用</a:t>
            </a:r>
            <a:r>
              <a:rPr lang="en-US" altLang="zh-CN" sz="1600" dirty="0">
                <a:latin typeface="微软雅黑" panose="020B0503020204020204" pitchFamily="34" charset="-122"/>
                <a:ea typeface="微软雅黑" panose="020B0503020204020204" pitchFamily="34" charset="-122"/>
              </a:rPr>
              <a:t>load</a:t>
            </a:r>
            <a:r>
              <a:rPr lang="zh-CN" altLang="en-US" sz="1600" dirty="0">
                <a:latin typeface="微软雅黑" panose="020B0503020204020204" pitchFamily="34" charset="-122"/>
                <a:ea typeface="微软雅黑" panose="020B0503020204020204" pitchFamily="34" charset="-122"/>
              </a:rPr>
              <a:t>工具将的数据文件装载至数据库中；</a:t>
            </a:r>
            <a:endParaRPr lang="en-US" altLang="zh-CN" sz="1600" dirty="0">
              <a:latin typeface="微软雅黑" panose="020B0503020204020204" pitchFamily="34" charset="-122"/>
              <a:ea typeface="微软雅黑" panose="020B0503020204020204" pitchFamily="34" charset="-122"/>
            </a:endParaRPr>
          </a:p>
        </p:txBody>
      </p:sp>
      <p:sp>
        <p:nvSpPr>
          <p:cNvPr id="7" name="Rectangle 5"/>
          <p:cNvSpPr>
            <a:spLocks noChangeArrowheads="1"/>
          </p:cNvSpPr>
          <p:nvPr/>
        </p:nvSpPr>
        <p:spPr bwMode="auto">
          <a:xfrm>
            <a:off x="2218404" y="4131600"/>
            <a:ext cx="7907020" cy="2147568"/>
          </a:xfrm>
          <a:prstGeom prst="rect">
            <a:avLst/>
          </a:prstGeom>
          <a:solidFill>
            <a:srgbClr val="CCFFCC">
              <a:alpha val="32001"/>
            </a:srgbClr>
          </a:solidFill>
          <a:ln w="19050">
            <a:solidFill>
              <a:srgbClr val="47FD29"/>
            </a:solidFill>
            <a:miter lim="80000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2075" tIns="46038" rIns="92075" bIns="46038" anchor="ctr"/>
          <a:lstStyle/>
          <a:p>
            <a:pPr algn="l">
              <a:lnSpc>
                <a:spcPct val="150000"/>
              </a:lnSpc>
            </a:pPr>
            <a:r>
              <a:rPr lang="en-US" altLang="zh-CN" sz="1600" b="1" dirty="0">
                <a:latin typeface="微软雅黑" panose="020B0503020204020204" pitchFamily="34" charset="-122"/>
                <a:ea typeface="微软雅黑" panose="020B0503020204020204" pitchFamily="34" charset="-122"/>
              </a:rPr>
              <a:t>LOAD FROM ‘filename’ [DELIMITER ‘delimiter’] INSERT INTO </a:t>
            </a:r>
          </a:p>
          <a:p>
            <a:pPr algn="l">
              <a:lnSpc>
                <a:spcPct val="150000"/>
              </a:lnSpc>
            </a:pPr>
            <a:r>
              <a:rPr lang="en-US" altLang="zh-CN" sz="1600" b="1" dirty="0">
                <a:latin typeface="微软雅黑" panose="020B0503020204020204" pitchFamily="34" charset="-122"/>
                <a:ea typeface="微软雅黑" panose="020B0503020204020204" pitchFamily="34" charset="-122"/>
              </a:rPr>
              <a:t>Table Name | Synonym Name| View Name [(column)]</a:t>
            </a:r>
            <a:r>
              <a:rPr lang="en-US" altLang="zh-CN" sz="1600" dirty="0">
                <a:latin typeface="微软雅黑" panose="020B0503020204020204" pitchFamily="34" charset="-122"/>
                <a:ea typeface="微软雅黑" panose="020B0503020204020204" pitchFamily="34" charset="-122"/>
              </a:rPr>
              <a:t>;</a:t>
            </a:r>
          </a:p>
          <a:p>
            <a:pPr lvl="1" algn="l">
              <a:lnSpc>
                <a:spcPct val="150000"/>
              </a:lnSpc>
              <a:buFontTx/>
              <a:buChar char="•"/>
            </a:pPr>
            <a:r>
              <a:rPr lang="en-US" altLang="zh-CN" sz="1600" dirty="0">
                <a:latin typeface="微软雅黑" panose="020B0503020204020204" pitchFamily="34" charset="-122"/>
                <a:ea typeface="微软雅黑" panose="020B0503020204020204" pitchFamily="34" charset="-122"/>
              </a:rPr>
              <a:t>filename </a:t>
            </a:r>
            <a:r>
              <a:rPr lang="zh-CN" altLang="en-US" sz="1600" dirty="0">
                <a:latin typeface="微软雅黑" panose="020B0503020204020204" pitchFamily="34" charset="-122"/>
                <a:ea typeface="微软雅黑" panose="020B0503020204020204" pitchFamily="34" charset="-122"/>
              </a:rPr>
              <a:t>可以为全路径或者相对路径文件名</a:t>
            </a:r>
            <a:r>
              <a:rPr lang="en-US" altLang="zh-CN" sz="1600" dirty="0">
                <a:latin typeface="微软雅黑" panose="020B0503020204020204" pitchFamily="34" charset="-122"/>
                <a:ea typeface="微软雅黑" panose="020B0503020204020204" pitchFamily="34" charset="-122"/>
              </a:rPr>
              <a:t>;</a:t>
            </a:r>
          </a:p>
          <a:p>
            <a:pPr lvl="1" algn="l">
              <a:lnSpc>
                <a:spcPct val="150000"/>
              </a:lnSpc>
              <a:buFontTx/>
              <a:buChar char="•"/>
            </a:pPr>
            <a:r>
              <a:rPr lang="en-US" altLang="zh-CN" sz="1600" dirty="0">
                <a:latin typeface="微软雅黑" panose="020B0503020204020204" pitchFamily="34" charset="-122"/>
                <a:ea typeface="微软雅黑" panose="020B0503020204020204" pitchFamily="34" charset="-122"/>
              </a:rPr>
              <a:t>DELIMITER</a:t>
            </a:r>
            <a:r>
              <a:rPr lang="zh-CN" altLang="en-US" sz="1600" dirty="0">
                <a:latin typeface="微软雅黑" panose="020B0503020204020204" pitchFamily="34" charset="-122"/>
                <a:ea typeface="微软雅黑" panose="020B0503020204020204" pitchFamily="34" charset="-122"/>
              </a:rPr>
              <a:t>选项，定义数据列分隔符，默认为‘</a:t>
            </a:r>
            <a:r>
              <a:rPr lang="en-US" altLang="zh-CN" sz="1600" dirty="0">
                <a:latin typeface="微软雅黑" panose="020B0503020204020204" pitchFamily="34" charset="-122"/>
                <a:ea typeface="微软雅黑" panose="020B0503020204020204" pitchFamily="34" charset="-122"/>
              </a:rPr>
              <a:t>|’;</a:t>
            </a:r>
          </a:p>
          <a:p>
            <a:pPr lvl="1" algn="l">
              <a:lnSpc>
                <a:spcPct val="150000"/>
              </a:lnSpc>
              <a:buFontTx/>
              <a:buChar char="•"/>
            </a:pPr>
            <a:r>
              <a:rPr lang="en-US" altLang="zh-CN" sz="1600" dirty="0">
                <a:latin typeface="微软雅黑" panose="020B0503020204020204" pitchFamily="34" charset="-122"/>
                <a:ea typeface="微软雅黑" panose="020B0503020204020204" pitchFamily="34" charset="-122"/>
              </a:rPr>
              <a:t>Column </a:t>
            </a:r>
            <a:r>
              <a:rPr lang="zh-CN" altLang="en-US" sz="1600" dirty="0">
                <a:latin typeface="微软雅黑" panose="020B0503020204020204" pitchFamily="34" charset="-122"/>
                <a:ea typeface="微软雅黑" panose="020B0503020204020204" pitchFamily="34" charset="-122"/>
              </a:rPr>
              <a:t>选项，默认为数据库表的字段的顺序，要与文件中数据列顺序保持一致</a:t>
            </a:r>
            <a:r>
              <a:rPr lang="en-US" altLang="zh-CN" sz="1600" dirty="0">
                <a:latin typeface="微软雅黑" panose="020B0503020204020204" pitchFamily="34" charset="-122"/>
                <a:ea typeface="微软雅黑" panose="020B0503020204020204" pitchFamily="34" charset="-122"/>
              </a:rPr>
              <a:t>;</a:t>
            </a:r>
          </a:p>
          <a:p>
            <a:pPr lvl="1" algn="l">
              <a:lnSpc>
                <a:spcPct val="150000"/>
              </a:lnSpc>
              <a:buFontTx/>
              <a:buChar char="•"/>
            </a:pPr>
            <a:r>
              <a:rPr lang="zh-CN" altLang="en-US" sz="1600" dirty="0">
                <a:solidFill>
                  <a:srgbClr val="FF0000"/>
                </a:solidFill>
                <a:cs typeface="宋体" panose="02010600030101010101" pitchFamily="2" charset="-122"/>
                <a:sym typeface="+mn-ea"/>
              </a:rPr>
              <a:t>只有当表中字段数大于等于数据文件中的列数时，才能将数据导入。</a:t>
            </a:r>
            <a:endParaRPr lang="en-US" altLang="zh-CN" sz="16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0994" name="Rectangle 2"/>
          <p:cNvSpPr>
            <a:spLocks noGrp="1" noChangeArrowheads="1"/>
          </p:cNvSpPr>
          <p:nvPr>
            <p:ph type="title"/>
          </p:nvPr>
        </p:nvSpPr>
        <p:spPr/>
        <p:txBody>
          <a:bodyPr/>
          <a:lstStyle/>
          <a:p>
            <a:r>
              <a:rPr lang="en-US" altLang="zh-CN" b="1">
                <a:cs typeface="宋体" panose="02010600030101010101" pitchFamily="2" charset="-122"/>
              </a:rPr>
              <a:t>unload –</a:t>
            </a:r>
            <a:r>
              <a:rPr lang="zh-CN" altLang="en-US" b="1">
                <a:cs typeface="宋体" panose="02010600030101010101" pitchFamily="2" charset="-122"/>
              </a:rPr>
              <a:t>锁情况</a:t>
            </a:r>
          </a:p>
        </p:txBody>
      </p:sp>
      <p:sp>
        <p:nvSpPr>
          <p:cNvPr id="980995" name="Rectangle 3"/>
          <p:cNvSpPr>
            <a:spLocks noGrp="1" noChangeArrowheads="1"/>
          </p:cNvSpPr>
          <p:nvPr>
            <p:ph type="body" sz="quarter" idx="10"/>
          </p:nvPr>
        </p:nvSpPr>
        <p:spPr/>
        <p:txBody>
          <a:bodyPr>
            <a:normAutofit/>
          </a:bodyPr>
          <a:lstStyle/>
          <a:p>
            <a:pPr marL="342900" indent="-342900">
              <a:lnSpc>
                <a:spcPct val="150000"/>
              </a:lnSpc>
            </a:pPr>
            <a:r>
              <a:rPr lang="en-US" altLang="zh-CN" dirty="0">
                <a:cs typeface="宋体" panose="02010600030101010101" pitchFamily="2" charset="-122"/>
              </a:rPr>
              <a:t>unload</a:t>
            </a:r>
            <a:r>
              <a:rPr lang="zh-CN" altLang="en-US" dirty="0">
                <a:cs typeface="宋体" panose="02010600030101010101" pitchFamily="2" charset="-122"/>
              </a:rPr>
              <a:t>时表的锁定状况</a:t>
            </a:r>
            <a:r>
              <a:rPr lang="en-US" altLang="zh-CN" dirty="0">
                <a:cs typeface="宋体" panose="02010600030101010101" pitchFamily="2" charset="-122"/>
              </a:rPr>
              <a:t> </a:t>
            </a:r>
          </a:p>
          <a:p>
            <a:pPr marL="972820" lvl="2" indent="-285750">
              <a:lnSpc>
                <a:spcPct val="150000"/>
              </a:lnSpc>
            </a:pPr>
            <a:r>
              <a:rPr lang="zh-CN" altLang="en-US" dirty="0">
                <a:cs typeface="宋体" panose="02010600030101010101" pitchFamily="2" charset="-122"/>
              </a:rPr>
              <a:t>迁移表被独占时可卸载表数据的条件：</a:t>
            </a:r>
            <a:endParaRPr lang="en-US" altLang="zh-CN" dirty="0">
              <a:cs typeface="宋体" panose="02010600030101010101" pitchFamily="2" charset="-122"/>
            </a:endParaRPr>
          </a:p>
          <a:p>
            <a:pPr marL="1031875" lvl="3" indent="0">
              <a:lnSpc>
                <a:spcPct val="150000"/>
              </a:lnSpc>
              <a:buNone/>
            </a:pPr>
            <a:r>
              <a:rPr lang="zh-CN" altLang="en-US" dirty="0">
                <a:cs typeface="宋体" panose="02010600030101010101" pitchFamily="2" charset="-122"/>
              </a:rPr>
              <a:t>数据库非日志状态</a:t>
            </a:r>
            <a:endParaRPr lang="en-US" altLang="zh-CN" dirty="0">
              <a:cs typeface="宋体" panose="02010600030101010101" pitchFamily="2" charset="-122"/>
            </a:endParaRPr>
          </a:p>
          <a:p>
            <a:pPr marL="1031875" lvl="3" indent="0">
              <a:lnSpc>
                <a:spcPct val="150000"/>
              </a:lnSpc>
              <a:buNone/>
            </a:pPr>
            <a:r>
              <a:rPr lang="zh-CN" altLang="en-US" dirty="0">
                <a:cs typeface="宋体" panose="02010600030101010101" pitchFamily="2" charset="-122"/>
              </a:rPr>
              <a:t>脏读隔离级别</a:t>
            </a:r>
            <a:endParaRPr lang="en-US" altLang="zh-CN" dirty="0">
              <a:cs typeface="宋体" panose="02010600030101010101" pitchFamily="2" charset="-122"/>
            </a:endParaRPr>
          </a:p>
          <a:p>
            <a:pPr marL="687070" lvl="2" indent="0">
              <a:lnSpc>
                <a:spcPct val="150000"/>
              </a:lnSpc>
              <a:buNone/>
            </a:pPr>
            <a:r>
              <a:rPr lang="zh-CN" altLang="en-US" dirty="0">
                <a:cs typeface="宋体" panose="02010600030101010101" pitchFamily="2" charset="-122"/>
              </a:rPr>
              <a:t>（在日志数据库以非脏读隔离级卸载独占的表时，返回锁冲突错误）</a:t>
            </a:r>
            <a:endParaRPr lang="en-US" altLang="zh-CN" dirty="0">
              <a:cs typeface="宋体" panose="02010600030101010101" pitchFamily="2" charset="-122"/>
            </a:endParaRPr>
          </a:p>
          <a:p>
            <a:pPr>
              <a:lnSpc>
                <a:spcPct val="200000"/>
              </a:lnSpc>
            </a:pPr>
            <a:r>
              <a:rPr lang="zh-CN" altLang="en-US" dirty="0"/>
              <a:t>对卸载表的加锁情况</a:t>
            </a:r>
            <a:endParaRPr lang="en-US" altLang="zh-CN" dirty="0"/>
          </a:p>
          <a:p>
            <a:pPr lvl="1">
              <a:lnSpc>
                <a:spcPct val="150000"/>
              </a:lnSpc>
              <a:buFont typeface="Arial" panose="020B0604020202020204" pitchFamily="34" charset="0"/>
              <a:buChar char="•"/>
            </a:pPr>
            <a:endParaRPr lang="en-US" altLang="zh-CN" dirty="0">
              <a:cs typeface="宋体" panose="02010600030101010101" pitchFamily="2" charset="-122"/>
            </a:endParaRPr>
          </a:p>
        </p:txBody>
      </p:sp>
      <p:graphicFrame>
        <p:nvGraphicFramePr>
          <p:cNvPr id="3" name="表格 2"/>
          <p:cNvGraphicFramePr>
            <a:graphicFrameLocks noGrp="1"/>
          </p:cNvGraphicFramePr>
          <p:nvPr/>
        </p:nvGraphicFramePr>
        <p:xfrm>
          <a:off x="3034806" y="4631055"/>
          <a:ext cx="5688632" cy="1506220"/>
        </p:xfrm>
        <a:graphic>
          <a:graphicData uri="http://schemas.openxmlformats.org/drawingml/2006/table">
            <a:tbl>
              <a:tblPr firstRow="1" bandRow="1">
                <a:tableStyleId>{0505E3EF-67EA-436B-97B2-0124C06EBD24}</a:tableStyleId>
              </a:tblPr>
              <a:tblGrid>
                <a:gridCol w="2880320"/>
                <a:gridCol w="2808312"/>
              </a:tblGrid>
              <a:tr h="370840">
                <a:tc>
                  <a:txBody>
                    <a:bodyPr/>
                    <a:lstStyle/>
                    <a:p>
                      <a:r>
                        <a:rPr lang="zh-CN" altLang="en-US" sz="1600" dirty="0">
                          <a:cs typeface="宋体" panose="02010600030101010101" pitchFamily="2" charset="-122"/>
                        </a:rPr>
                        <a:t>对卸载表不锁定情况</a:t>
                      </a:r>
                      <a:endParaRPr lang="zh-CN"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600" dirty="0"/>
                        <a:t>对卸载表加共享锁情况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342900" indent="-342900">
                        <a:buClr>
                          <a:schemeClr val="accent1"/>
                        </a:buClr>
                        <a:buFont typeface="+mj-lt"/>
                        <a:buAutoNum type="arabicPeriod"/>
                      </a:pPr>
                      <a:r>
                        <a:rPr lang="zh-CN" altLang="en-US" sz="1600" dirty="0"/>
                        <a:t>非日志数据库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342900" indent="-342900">
                        <a:buClr>
                          <a:schemeClr val="accent1"/>
                        </a:buClr>
                        <a:buFont typeface="+mj-lt"/>
                        <a:buAutoNum type="arabicPeriod"/>
                      </a:pPr>
                      <a:r>
                        <a:rPr lang="zh-CN" altLang="en-US" sz="1600" dirty="0"/>
                        <a:t>日志数据库</a:t>
                      </a:r>
                      <a:r>
                        <a:rPr lang="en-US" altLang="zh-CN" sz="1600" dirty="0"/>
                        <a:t>-</a:t>
                      </a:r>
                      <a:r>
                        <a:rPr lang="zh-CN" altLang="en-US" sz="1600" kern="1200" dirty="0">
                          <a:solidFill>
                            <a:schemeClr val="dk1"/>
                          </a:solidFill>
                          <a:latin typeface="+mn-lt"/>
                          <a:ea typeface="+mn-ea"/>
                          <a:cs typeface="+mn-cs"/>
                        </a:rPr>
                        <a:t>可重复读隔离级别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5420">
                <a:tc rowSpan="2">
                  <a:txBody>
                    <a:bodyPr/>
                    <a:lstStyle/>
                    <a:p>
                      <a:pPr marL="342900" indent="-342900">
                        <a:buClr>
                          <a:schemeClr val="accent1"/>
                        </a:buClr>
                        <a:buFont typeface="+mj-lt"/>
                        <a:buAutoNum type="arabicPeriod" startAt="2"/>
                      </a:pPr>
                      <a:r>
                        <a:rPr lang="zh-CN" altLang="en-US" sz="1600" dirty="0"/>
                        <a:t>脏读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5420">
                <a:tc vMerge="1">
                  <a:txBody>
                    <a:bodyPr/>
                    <a:lstStyle/>
                    <a:p>
                      <a:endParaRPr lang="zh-CN"/>
                    </a:p>
                  </a:txBody>
                  <a:tcPr/>
                </a:tc>
                <a:tc rowSpan="2">
                  <a:txBody>
                    <a:bodyPr/>
                    <a:lstStyle/>
                    <a:p>
                      <a:pPr indent="0">
                        <a:buClr>
                          <a:schemeClr val="accent1"/>
                        </a:buClr>
                        <a:buFont typeface="+mj-lt"/>
                        <a:buNone/>
                      </a:pPr>
                      <a:r>
                        <a:rPr lang="en-US" altLang="zh-CN" sz="1600" dirty="0">
                          <a:solidFill>
                            <a:srgbClr val="FF0000"/>
                          </a:solidFill>
                          <a:sym typeface="+mn-ea"/>
                        </a:rPr>
                        <a:t>2.  </a:t>
                      </a:r>
                      <a:r>
                        <a:rPr lang="en-US" altLang="zh-CN" sz="1600" dirty="0">
                          <a:sym typeface="+mn-ea"/>
                        </a:rPr>
                        <a:t> </a:t>
                      </a:r>
                      <a:r>
                        <a:rPr lang="zh-CN" altLang="en-US" sz="1600" dirty="0">
                          <a:sym typeface="+mn-ea"/>
                        </a:rPr>
                        <a:t>日志数据库</a:t>
                      </a:r>
                      <a:r>
                        <a:rPr lang="en-US" altLang="zh-CN" sz="1600" dirty="0">
                          <a:sym typeface="+mn-ea"/>
                        </a:rPr>
                        <a:t>-</a:t>
                      </a:r>
                      <a:r>
                        <a:rPr lang="zh-CN" altLang="en-US" sz="1600" dirty="0">
                          <a:cs typeface="宋体" panose="02010600030101010101" pitchFamily="2" charset="-122"/>
                          <a:sym typeface="+mn-ea"/>
                        </a:rPr>
                        <a:t> </a:t>
                      </a:r>
                      <a:r>
                        <a:rPr lang="zh-CN" altLang="en-US" sz="1600" dirty="0">
                          <a:sym typeface="+mn-ea"/>
                        </a:rPr>
                        <a:t>游标稳定读</a:t>
                      </a:r>
                      <a:endParaRPr lang="zh-CN"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342900" indent="-342900">
                        <a:buClr>
                          <a:schemeClr val="accent1"/>
                        </a:buClr>
                        <a:buFont typeface="+mj-lt"/>
                        <a:buAutoNum type="arabicPeriod" startAt="3"/>
                      </a:pPr>
                      <a:r>
                        <a:rPr lang="zh-CN" altLang="en-US" sz="1600" dirty="0"/>
                        <a:t>提交读隔离级别</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noFill/>
        <a:ln w="9525">
          <a:noFill/>
          <a:miter lim="800000"/>
        </a:ln>
      </a:spPr>
      <a:bodyPr anchor="b"/>
      <a:lstStyle>
        <a:defPPr algn="ctr">
          <a:spcBef>
            <a:spcPct val="20000"/>
          </a:spcBef>
          <a:buClr>
            <a:schemeClr val="hlink"/>
          </a:buClr>
          <a:buFont typeface="Wingdings" panose="05000000000000000000" pitchFamily="2" charset="2"/>
          <a:buNone/>
          <a:defRPr sz="3200" b="1" kern="0" dirty="0" smtClean="0">
            <a:solidFill>
              <a:srgbClr val="C00000"/>
            </a:solidFill>
            <a:latin typeface="微软雅黑" panose="020B0503020204020204" pitchFamily="34" charset="-122"/>
            <a:ea typeface="微软雅黑" panose="020B0503020204020204" pitchFamily="34" charset="-122"/>
            <a:cs typeface="+mj-cs"/>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3805</Words>
  <Application>Microsoft Office PowerPoint</Application>
  <PresentationFormat>自定义</PresentationFormat>
  <Paragraphs>394</Paragraphs>
  <Slides>34</Slides>
  <Notes>30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34</vt:i4>
      </vt:variant>
    </vt:vector>
  </HeadingPairs>
  <TitlesOfParts>
    <vt:vector size="43" baseType="lpstr">
      <vt:lpstr>Arial</vt:lpstr>
      <vt:lpstr>宋体</vt:lpstr>
      <vt:lpstr>微软雅黑</vt:lpstr>
      <vt:lpstr>Wingdings</vt:lpstr>
      <vt:lpstr>Verdana</vt:lpstr>
      <vt:lpstr>Webdings</vt:lpstr>
      <vt:lpstr>Calibri Light</vt:lpstr>
      <vt:lpstr>Calibri</vt:lpstr>
      <vt:lpstr>Office 主题</vt:lpstr>
      <vt:lpstr>GBase 8s 数据装载卸载技术</vt:lpstr>
      <vt:lpstr>数据装载、卸载技术简介</vt:lpstr>
      <vt:lpstr>目标</vt:lpstr>
      <vt:lpstr>目录</vt:lpstr>
      <vt:lpstr>unload/load –介绍</vt:lpstr>
      <vt:lpstr>unload/load –介绍</vt:lpstr>
      <vt:lpstr>unload卸载数据</vt:lpstr>
      <vt:lpstr>load – 装载数据</vt:lpstr>
      <vt:lpstr>unload –锁情况</vt:lpstr>
      <vt:lpstr>load –锁情况</vt:lpstr>
      <vt:lpstr>unload/load –锁情况</vt:lpstr>
      <vt:lpstr>unload/load –如何提高装载性能</vt:lpstr>
      <vt:lpstr>目录</vt:lpstr>
      <vt:lpstr>dbload - 介绍 </vt:lpstr>
      <vt:lpstr>dbload</vt:lpstr>
      <vt:lpstr>dbload</vt:lpstr>
      <vt:lpstr>举例说明</vt:lpstr>
      <vt:lpstr>dbload优缺点</vt:lpstr>
      <vt:lpstr>目录</vt:lpstr>
      <vt:lpstr>onunload/onload – 介绍</vt:lpstr>
      <vt:lpstr>onunload – 语法</vt:lpstr>
      <vt:lpstr>onunload – 导出举例</vt:lpstr>
      <vt:lpstr>onload –语法</vt:lpstr>
      <vt:lpstr>onload – 导入数据库举例</vt:lpstr>
      <vt:lpstr>onload – 导入表举例</vt:lpstr>
      <vt:lpstr>unonload/onload –锁情况</vt:lpstr>
      <vt:lpstr>目录</vt:lpstr>
      <vt:lpstr>dbexport/dbimport - 介绍</vt:lpstr>
      <vt:lpstr>dbexport – 语法</vt:lpstr>
      <vt:lpstr>dbimport – 语法</vt:lpstr>
      <vt:lpstr>dbexport导出 –举例</vt:lpstr>
      <vt:lpstr>dbimport导入 –举例</vt:lpstr>
      <vt:lpstr>总结</vt:lpstr>
      <vt:lpstr>Thank you !</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Gbase Market</dc:creator>
  <cp:lastModifiedBy>3</cp:lastModifiedBy>
  <cp:revision>993</cp:revision>
  <dcterms:created xsi:type="dcterms:W3CDTF">2013-08-14T15:08:00Z</dcterms:created>
  <dcterms:modified xsi:type="dcterms:W3CDTF">2019-01-03T16:13:07Z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2052-10.1.0.6876</vt:lpwstr>
  </property>
</Properties>
</file>