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33"/>
  </p:notesMasterIdLst>
  <p:handoutMasterIdLst>
    <p:handoutMasterId r:id="rId34"/>
  </p:handoutMasterIdLst>
  <p:sldIdLst>
    <p:sldId id="417" r:id="rId2"/>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5" r:id="rId29"/>
    <p:sldId id="446" r:id="rId30"/>
    <p:sldId id="447" r:id="rId31"/>
    <p:sldId id="407" r:id="rId32"/>
  </p:sldIdLst>
  <p:sldSz cx="12192000" cy="6858000"/>
  <p:notesSz cx="6858000" cy="9144000"/>
  <p:embeddedFontLst>
    <p:embeddedFont>
      <p:font typeface="微软雅黑" pitchFamily="34" charset="-122"/>
      <p:regular r:id="rId35"/>
      <p:bold r:id="rId36"/>
    </p:embeddedFont>
    <p:embeddedFont>
      <p:font typeface="Verdana" pitchFamily="34" charset="0"/>
      <p:regular r:id="rId37"/>
      <p:bold r:id="rId38"/>
      <p:italic r:id="rId39"/>
      <p:boldItalic r:id="rId40"/>
    </p:embeddedFont>
    <p:embeddedFont>
      <p:font typeface="Webdings" pitchFamily="18" charset="2"/>
      <p:regular r:id="rId41"/>
    </p:embeddedFont>
    <p:embeddedFont>
      <p:font typeface="Calibri" pitchFamily="34" charset="0"/>
      <p:regular r:id="rId42"/>
      <p:bold r:id="rId43"/>
      <p:italic r:id="rId44"/>
      <p:boldItalic r:id="rId45"/>
    </p:embeddedFont>
    <p:embeddedFont>
      <p:font typeface="Calibri Light" pitchFamily="34" charset="0"/>
      <p:regular r:id="rId46"/>
      <p:italic r:id="rId4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094">
          <p15:clr>
            <a:srgbClr val="A4A3A4"/>
          </p15:clr>
        </p15:guide>
        <p15:guide id="2" orient="horz" pos="4065">
          <p15:clr>
            <a:srgbClr val="A4A3A4"/>
          </p15:clr>
        </p15:guide>
        <p15:guide id="3" pos="325">
          <p15:clr>
            <a:srgbClr val="A4A3A4"/>
          </p15:clr>
        </p15:guide>
        <p15:guide id="4" pos="7106">
          <p15:clr>
            <a:srgbClr val="A4A3A4"/>
          </p15:clr>
        </p15:guide>
        <p15:guide id="5" pos="189">
          <p15:clr>
            <a:srgbClr val="A4A3A4"/>
          </p15:clr>
        </p15:guide>
        <p15:guide id="6"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656"/>
    <a:srgbClr val="B5B5B5"/>
    <a:srgbClr val="DE1208"/>
    <a:srgbClr val="85898F"/>
    <a:srgbClr val="DADEE6"/>
    <a:srgbClr val="494545"/>
    <a:srgbClr val="5A6783"/>
    <a:srgbClr val="F15B67"/>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2" autoAdjust="0"/>
    <p:restoredTop sz="99878" autoAdjust="0"/>
  </p:normalViewPr>
  <p:slideViewPr>
    <p:cSldViewPr snapToGrid="0">
      <p:cViewPr varScale="1">
        <p:scale>
          <a:sx n="82" d="100"/>
          <a:sy n="82" d="100"/>
        </p:scale>
        <p:origin x="-216" y="-36"/>
      </p:cViewPr>
      <p:guideLst>
        <p:guide orient="horz" pos="1094"/>
        <p:guide orient="horz" pos="4065"/>
        <p:guide pos="325"/>
        <p:guide pos="7106"/>
        <p:guide pos="189"/>
        <p:guide pos="3840"/>
      </p:guideLst>
    </p:cSldViewPr>
  </p:slid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2019-01-09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554605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6622AFC-370D-4D83-BC2C-E3B279A36771}" type="datetimeFigureOut">
              <a:rPr lang="zh-CN" altLang="en-US"/>
              <a:pPr>
                <a:defRPr/>
              </a:pPr>
              <a:t>2019-01-09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extLst>
      <p:ext uri="{BB962C8B-B14F-4D97-AF65-F5344CB8AC3E}">
        <p14:creationId xmlns:p14="http://schemas.microsoft.com/office/powerpoint/2010/main" val="42816419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681EDF9-887E-4317-82C6-85814C8A9540}" type="slidenum">
              <a:rPr lang="zh-CN" altLang="en-US" smtClean="0"/>
              <a:t>0</a:t>
            </a:fld>
            <a:endParaRPr lang="zh-CN" altLang="en-US"/>
          </a:p>
        </p:txBody>
      </p:sp>
    </p:spTree>
    <p:extLst>
      <p:ext uri="{BB962C8B-B14F-4D97-AF65-F5344CB8AC3E}">
        <p14:creationId xmlns:p14="http://schemas.microsoft.com/office/powerpoint/2010/main" val="265282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9</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83875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10</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7235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11</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87175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12</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88071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13</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45799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14</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393123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15</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78890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16</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74909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17</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32960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18</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8181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p:sp>
      <p:sp>
        <p:nvSpPr>
          <p:cNvPr id="9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991058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19</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076179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20</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14276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21</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92587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22</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32013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27</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01563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28</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65134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2</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333320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3</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13845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4</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93532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5</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406619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6</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305152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7</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284965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931C7CD-9700-422F-91E2-443E203E6DF9}" type="slidenum">
              <a:rPr lang="en-US" altLang="zh-CN">
                <a:solidFill>
                  <a:prstClr val="black"/>
                </a:solidFill>
              </a:rPr>
              <a:t>8</a:t>
            </a:fld>
            <a:endParaRPr lang="en-US" altLang="zh-CN">
              <a:solidFill>
                <a:prstClr val="black"/>
              </a:solidFill>
            </a:endParaRPr>
          </a:p>
        </p:txBody>
      </p:sp>
      <p:sp>
        <p:nvSpPr>
          <p:cNvPr id="135171" name="Rectangle 1026"/>
          <p:cNvSpPr>
            <a:spLocks noGrp="1" noRot="1" noChangeAspect="1" noChangeArrowheads="1" noTextEdit="1"/>
          </p:cNvSpPr>
          <p:nvPr>
            <p:ph type="sldImg"/>
          </p:nvPr>
        </p:nvSpPr>
        <p:spPr/>
      </p:sp>
      <p:sp>
        <p:nvSpPr>
          <p:cNvPr id="13517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dirty="0">
              <a:latin typeface="Arial" panose="020B0604020202020204" pitchFamily="34" charset="0"/>
            </a:endParaRPr>
          </a:p>
        </p:txBody>
      </p:sp>
    </p:spTree>
    <p:extLst>
      <p:ext uri="{BB962C8B-B14F-4D97-AF65-F5344CB8AC3E}">
        <p14:creationId xmlns:p14="http://schemas.microsoft.com/office/powerpoint/2010/main" val="48557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zh-CN"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201</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a:solidFill>
                  <a:srgbClr val="494545"/>
                </a:solidFill>
                <a:latin typeface="微软雅黑" panose="020B0503020204020204" pitchFamily="34" charset="-122"/>
                <a:ea typeface="微软雅黑" panose="020B0503020204020204" pitchFamily="34" charset="-122"/>
              </a:rPr>
              <a:t>让世界用上中国的数据库</a:t>
            </a: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4" name="TextBox 3"/>
          <p:cNvSpPr txBox="1"/>
          <p:nvPr userDrawn="1"/>
        </p:nvSpPr>
        <p:spPr bwMode="auto">
          <a:xfrm>
            <a:off x="2710008"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
        <p:nvSpPr>
          <p:cNvPr id="8" name="TextBox 7"/>
          <p:cNvSpPr txBox="1"/>
          <p:nvPr userDrawn="1"/>
        </p:nvSpPr>
        <p:spPr bwMode="auto">
          <a:xfrm>
            <a:off x="2710009"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a:solidFill>
                  <a:schemeClr val="bg1">
                    <a:lumMod val="65000"/>
                  </a:schemeClr>
                </a:solidFill>
                <a:latin typeface="微软雅黑" panose="020B0503020204020204" pitchFamily="34" charset="-122"/>
                <a:ea typeface="微软雅黑" panose="020B0503020204020204" pitchFamily="34" charset="-122"/>
              </a:rPr>
              <a:t>400-013-9696 / www.gbase.cn / info@gbase.cn</a:t>
            </a:r>
            <a:endParaRPr lang="zh-CN" altLang="en-US" sz="1000" spc="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lnSpc>
                <a:spcPct val="100000"/>
              </a:lnSpc>
              <a:buFontTx/>
              <a:buBlip>
                <a:blip r:embed="rId3"/>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8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sp>
        <p:nvSpPr>
          <p:cNvPr id="8" name="TextBox 7"/>
          <p:cNvSpPr txBox="1"/>
          <p:nvPr userDrawn="1"/>
        </p:nvSpPr>
        <p:spPr bwMode="auto">
          <a:xfrm>
            <a:off x="2710009" y="6533909"/>
            <a:ext cx="436337" cy="338554"/>
          </a:xfrm>
          <a:prstGeom prst="rect">
            <a:avLst/>
          </a:prstGeom>
          <a:noFill/>
          <a:ln w="9525">
            <a:noFill/>
            <a:miter lim="800000"/>
          </a:ln>
        </p:spPr>
        <p:txBody>
          <a:bodyPr wrap="none"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smtClean="0">
                <a:solidFill>
                  <a:schemeClr val="bg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anose="020B0503020204020204" pitchFamily="34" charset="-122"/>
                <a:ea typeface="微软雅黑" panose="020B0503020204020204"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zh-CN"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201</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9</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7"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 </a:t>
            </a:r>
            <a:r>
              <a:rPr lang="zh-CN" altLang="en-US" dirty="0"/>
              <a:t>备份与恢复</a:t>
            </a:r>
            <a:r>
              <a:rPr lang="en-US" altLang="zh-CN" dirty="0"/>
              <a:t> </a:t>
            </a:r>
            <a:endParaRPr lang="zh-CN" altLang="en-US" dirty="0"/>
          </a:p>
        </p:txBody>
      </p:sp>
    </p:spTree>
    <p:extLst>
      <p:ext uri="{BB962C8B-B14F-4D97-AF65-F5344CB8AC3E}">
        <p14:creationId xmlns:p14="http://schemas.microsoft.com/office/powerpoint/2010/main" val="43890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3" cstate="print"/>
          <a:srcRect/>
          <a:stretch>
            <a:fillRect/>
          </a:stretch>
        </p:blipFill>
        <p:spPr bwMode="auto">
          <a:xfrm>
            <a:off x="2772340" y="1765450"/>
            <a:ext cx="6529315" cy="4423739"/>
          </a:xfrm>
          <a:prstGeom prst="rect">
            <a:avLst/>
          </a:prstGeom>
          <a:noFill/>
          <a:ln w="9525">
            <a:noFill/>
            <a:miter lim="800000"/>
            <a:headEnd/>
            <a:tailEnd/>
          </a:ln>
        </p:spPr>
      </p:pic>
      <p:sp>
        <p:nvSpPr>
          <p:cNvPr id="56329" name="标题 27"/>
          <p:cNvSpPr>
            <a:spLocks noGrp="1"/>
          </p:cNvSpPr>
          <p:nvPr>
            <p:ph type="title"/>
          </p:nvPr>
        </p:nvSpPr>
        <p:spPr/>
        <p:txBody>
          <a:bodyPr/>
          <a:lstStyle/>
          <a:p>
            <a:r>
              <a:rPr lang="en-US" altLang="zh-CN" dirty="0" err="1"/>
              <a:t>onbar</a:t>
            </a:r>
            <a:r>
              <a:rPr lang="en-US" altLang="zh-CN" dirty="0"/>
              <a:t> - </a:t>
            </a:r>
            <a:r>
              <a:rPr lang="zh-CN" altLang="en-US" dirty="0"/>
              <a:t>存储管理器</a:t>
            </a:r>
            <a:r>
              <a:rPr lang="en-US" altLang="zh-CN" dirty="0"/>
              <a:t>PSM</a:t>
            </a:r>
            <a:endParaRPr lang="zh-CN" altLang="en-US" dirty="0"/>
          </a:p>
        </p:txBody>
      </p:sp>
      <p:sp>
        <p:nvSpPr>
          <p:cNvPr id="11" name="Rectangle 3"/>
          <p:cNvSpPr txBox="1">
            <a:spLocks noChangeArrowheads="1"/>
          </p:cNvSpPr>
          <p:nvPr/>
        </p:nvSpPr>
        <p:spPr bwMode="auto">
          <a:xfrm>
            <a:off x="1119746" y="1241376"/>
            <a:ext cx="10363007" cy="1584176"/>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4"/>
              </a:buBlip>
              <a:defRPr/>
            </a:pP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ON-Bar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和存储管理器通过“备份服务应用程序编程接口 </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(XBSA)”</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通信</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4"/>
              </a:buBlip>
              <a:defRPr/>
            </a:pPr>
            <a:endParaRPr lang="zh-CN" altLang="en-US" sz="2400" spc="100" dirty="0">
              <a:solidFill>
                <a:schemeClr val="bg2">
                  <a:lumMod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3781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en-US" altLang="zh-CN" dirty="0"/>
              <a:t> -</a:t>
            </a:r>
            <a:r>
              <a:rPr lang="zh-CN" altLang="en-US" dirty="0"/>
              <a:t>备份服务 </a:t>
            </a:r>
            <a:r>
              <a:rPr lang="en-US" altLang="zh-CN" dirty="0"/>
              <a:t>API(XBSA)</a:t>
            </a:r>
            <a:endParaRPr lang="zh-CN" altLang="en-US" dirty="0"/>
          </a:p>
        </p:txBody>
      </p:sp>
      <p:sp>
        <p:nvSpPr>
          <p:cNvPr id="11" name="Rectangle 3"/>
          <p:cNvSpPr txBox="1">
            <a:spLocks noChangeArrowheads="1"/>
          </p:cNvSpPr>
          <p:nvPr/>
        </p:nvSpPr>
        <p:spPr bwMode="auto">
          <a:xfrm>
            <a:off x="1175990" y="1660772"/>
            <a:ext cx="9781044" cy="4248472"/>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每个存储管理器建立并分配一个唯一版本的 </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XBSA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共享库。</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必须使用存储管理器提供的 </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XBSA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共享库版本。</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ON-Bar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使用 </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XBSA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与存储管理器交换备份或复原数据</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defRPr/>
            </a:pPr>
            <a:r>
              <a:rPr lang="zh-CN" altLang="en-US" sz="160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在备份与复原期间，</a:t>
            </a:r>
            <a:r>
              <a:rPr lang="en-US" altLang="zh-CN" dirty="0">
                <a:latin typeface="微软雅黑" panose="020B0503020204020204" pitchFamily="34" charset="-122"/>
                <a:ea typeface="微软雅黑" panose="020B0503020204020204" pitchFamily="34" charset="-122"/>
              </a:rPr>
              <a:t>ON-Bar </a:t>
            </a:r>
            <a:r>
              <a:rPr lang="zh-CN" altLang="en-US" dirty="0">
                <a:latin typeface="微软雅黑" panose="020B0503020204020204" pitchFamily="34" charset="-122"/>
                <a:ea typeface="微软雅黑" panose="020B0503020204020204" pitchFamily="34" charset="-122"/>
              </a:rPr>
              <a:t>和存储管理器使用 </a:t>
            </a:r>
            <a:r>
              <a:rPr lang="en-US" altLang="zh-CN" dirty="0">
                <a:latin typeface="微软雅黑" panose="020B0503020204020204" pitchFamily="34" charset="-122"/>
                <a:ea typeface="微软雅黑" panose="020B0503020204020204" pitchFamily="34" charset="-122"/>
              </a:rPr>
              <a:t>XBSA </a:t>
            </a:r>
            <a:r>
              <a:rPr lang="zh-CN" altLang="en-US" dirty="0">
                <a:latin typeface="微软雅黑" panose="020B0503020204020204" pitchFamily="34" charset="-122"/>
                <a:ea typeface="微软雅黑" panose="020B0503020204020204" pitchFamily="34" charset="-122"/>
              </a:rPr>
              <a:t>交换来指定存储空间或逻辑日志文件的数据</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150000"/>
              </a:lnSpc>
              <a:spcBef>
                <a:spcPct val="20000"/>
              </a:spcBef>
              <a:buClr>
                <a:schemeClr val="accent1"/>
              </a:buClr>
              <a:buFont typeface="Arial" panose="020B0604020202020204" pitchFamily="34" charset="0"/>
              <a:buChar char="•"/>
              <a:defRPr/>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148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zh-CN" altLang="en-US" dirty="0"/>
              <a:t>配置</a:t>
            </a:r>
            <a:r>
              <a:rPr lang="en-US" altLang="zh-CN" dirty="0"/>
              <a:t>PSM</a:t>
            </a:r>
            <a:r>
              <a:rPr lang="zh-CN" altLang="en-US" dirty="0"/>
              <a:t>存储管理器</a:t>
            </a:r>
          </a:p>
        </p:txBody>
      </p:sp>
      <p:sp>
        <p:nvSpPr>
          <p:cNvPr id="11" name="Rectangle 3"/>
          <p:cNvSpPr txBox="1">
            <a:spLocks noChangeArrowheads="1"/>
          </p:cNvSpPr>
          <p:nvPr/>
        </p:nvSpPr>
        <p:spPr bwMode="auto">
          <a:xfrm>
            <a:off x="1387761" y="1428982"/>
            <a:ext cx="7920880" cy="5184576"/>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配置备份参数：</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742950" lvl="1" indent="-285750">
              <a:lnSpc>
                <a:spcPct val="200000"/>
              </a:lnSpc>
              <a:buClr>
                <a:srgbClr val="FF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假设</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 8s</a:t>
            </a:r>
            <a:r>
              <a:rPr lang="zh-CN" altLang="en-US" sz="1600" dirty="0">
                <a:latin typeface="微软雅黑" panose="020B0503020204020204" pitchFamily="34" charset="-122"/>
                <a:ea typeface="微软雅黑" panose="020B0503020204020204" pitchFamily="34" charset="-122"/>
              </a:rPr>
              <a:t>安装目录为</a:t>
            </a:r>
            <a:r>
              <a:rPr lang="en-US" altLang="zh-CN" sz="1600" dirty="0">
                <a:latin typeface="微软雅黑" panose="020B0503020204020204" pitchFamily="34" charset="-122"/>
                <a:ea typeface="微软雅黑" panose="020B0503020204020204" pitchFamily="34" charset="-122"/>
              </a:rPr>
              <a:t>/home/</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 </a:t>
            </a:r>
          </a:p>
          <a:p>
            <a:pPr marL="742950" lvl="1" indent="-285750">
              <a:lnSpc>
                <a:spcPct val="200000"/>
              </a:lnSpc>
              <a:buClr>
                <a:srgbClr val="FF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假设逻辑日志备份目录为</a:t>
            </a:r>
            <a:r>
              <a:rPr lang="en-US" altLang="zh-CN" sz="1600" dirty="0">
                <a:latin typeface="微软雅黑" panose="020B0503020204020204" pitchFamily="34" charset="-122"/>
                <a:ea typeface="微软雅黑" panose="020B0503020204020204" pitchFamily="34" charset="-122"/>
              </a:rPr>
              <a:t>/opt/</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/backup/LOGPOOL</a:t>
            </a:r>
            <a:endParaRPr lang="zh-CN" altLang="zh-CN" sz="1600" dirty="0">
              <a:latin typeface="微软雅黑" panose="020B0503020204020204" pitchFamily="34" charset="-122"/>
              <a:ea typeface="微软雅黑" panose="020B0503020204020204" pitchFamily="34" charset="-122"/>
            </a:endParaRPr>
          </a:p>
          <a:p>
            <a:pPr lvl="1">
              <a:lnSpc>
                <a:spcPct val="200000"/>
              </a:lnSpc>
            </a:pPr>
            <a:r>
              <a:rPr lang="en-US" altLang="zh-CN" sz="1600" dirty="0" err="1">
                <a:latin typeface="微软雅黑" panose="020B0503020204020204" pitchFamily="34" charset="-122"/>
                <a:ea typeface="微软雅黑" panose="020B0503020204020204" pitchFamily="34" charset="-122"/>
              </a:rPr>
              <a:t>onmode</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wf</a:t>
            </a:r>
            <a:r>
              <a:rPr lang="en-US" altLang="zh-CN" sz="1600" dirty="0">
                <a:latin typeface="微软雅黑" panose="020B0503020204020204" pitchFamily="34" charset="-122"/>
                <a:ea typeface="微软雅黑" panose="020B0503020204020204" pitchFamily="34" charset="-122"/>
              </a:rPr>
              <a:t> BAR_BSALIB_PATH=/home/</a:t>
            </a:r>
            <a:r>
              <a:rPr lang="en-US" altLang="zh-CN" sz="1600" dirty="0" err="1">
                <a:latin typeface="微软雅黑" panose="020B0503020204020204" pitchFamily="34" charset="-122"/>
                <a:ea typeface="微软雅黑" panose="020B0503020204020204" pitchFamily="34" charset="-122"/>
              </a:rPr>
              <a:t>gbase/lib/libbsapsm.so</a:t>
            </a:r>
            <a:endParaRPr lang="zh-CN" altLang="zh-CN" sz="1600" dirty="0">
              <a:latin typeface="微软雅黑" panose="020B0503020204020204" pitchFamily="34" charset="-122"/>
              <a:ea typeface="微软雅黑" panose="020B0503020204020204" pitchFamily="34" charset="-122"/>
            </a:endParaRPr>
          </a:p>
          <a:p>
            <a:pPr lvl="1">
              <a:lnSpc>
                <a:spcPct val="200000"/>
              </a:lnSpc>
            </a:pPr>
            <a:r>
              <a:rPr lang="en-US" altLang="zh-CN" sz="1600" dirty="0" err="1">
                <a:latin typeface="微软雅黑" panose="020B0503020204020204" pitchFamily="34" charset="-122"/>
                <a:ea typeface="微软雅黑" panose="020B0503020204020204" pitchFamily="34" charset="-122"/>
              </a:rPr>
              <a:t>onmode</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wf</a:t>
            </a:r>
            <a:r>
              <a:rPr lang="en-US" altLang="zh-CN" sz="1600" dirty="0">
                <a:latin typeface="微软雅黑" panose="020B0503020204020204" pitchFamily="34" charset="-122"/>
                <a:ea typeface="微软雅黑" panose="020B0503020204020204" pitchFamily="34" charset="-122"/>
              </a:rPr>
              <a:t> ALARMPROGRAM=/home/</a:t>
            </a:r>
            <a:r>
              <a:rPr lang="en-US" altLang="zh-CN" sz="1600" dirty="0" err="1">
                <a:latin typeface="微软雅黑" panose="020B0503020204020204" pitchFamily="34" charset="-122"/>
                <a:ea typeface="微软雅黑" panose="020B0503020204020204" pitchFamily="34" charset="-122"/>
              </a:rPr>
              <a:t>gbase/etc/log_full.sh</a:t>
            </a:r>
            <a:endParaRPr lang="zh-CN" altLang="zh-CN" sz="1600" dirty="0">
              <a:latin typeface="微软雅黑" panose="020B0503020204020204" pitchFamily="34" charset="-122"/>
              <a:ea typeface="微软雅黑" panose="020B0503020204020204" pitchFamily="34" charset="-122"/>
            </a:endParaRPr>
          </a:p>
          <a:p>
            <a:pPr lvl="1">
              <a:lnSpc>
                <a:spcPct val="200000"/>
              </a:lnSpc>
            </a:pPr>
            <a:r>
              <a:rPr lang="en-US" altLang="zh-CN" sz="1600" dirty="0" err="1">
                <a:latin typeface="微软雅黑" panose="020B0503020204020204" pitchFamily="34" charset="-122"/>
                <a:ea typeface="微软雅黑" panose="020B0503020204020204" pitchFamily="34" charset="-122"/>
              </a:rPr>
              <a:t>onmode</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wf</a:t>
            </a:r>
            <a:r>
              <a:rPr lang="en-US" altLang="zh-CN" sz="1600" dirty="0">
                <a:latin typeface="微软雅黑" panose="020B0503020204020204" pitchFamily="34" charset="-122"/>
                <a:ea typeface="微软雅黑" panose="020B0503020204020204" pitchFamily="34" charset="-122"/>
              </a:rPr>
              <a:t> LTAPEDEV=/opt/</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/backup/LOGPOOL</a:t>
            </a:r>
            <a:endParaRPr lang="en-US" altLang="zh-CN" sz="1400" dirty="0">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zh-CN" sz="2400" spc="100" dirty="0">
                <a:solidFill>
                  <a:schemeClr val="bg2">
                    <a:lumMod val="25000"/>
                  </a:schemeClr>
                </a:solidFill>
                <a:latin typeface="微软雅黑" panose="020B0503020204020204" pitchFamily="34" charset="-122"/>
                <a:ea typeface="微软雅黑" panose="020B0503020204020204" pitchFamily="34" charset="-122"/>
              </a:rPr>
              <a:t>定义</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PSM</a:t>
            </a:r>
            <a:r>
              <a:rPr lang="zh-CN" altLang="zh-CN" sz="2400" spc="100" dirty="0">
                <a:solidFill>
                  <a:schemeClr val="bg2">
                    <a:lumMod val="25000"/>
                  </a:schemeClr>
                </a:solidFill>
                <a:latin typeface="微软雅黑" panose="020B0503020204020204" pitchFamily="34" charset="-122"/>
                <a:ea typeface="微软雅黑" panose="020B0503020204020204" pitchFamily="34" charset="-122"/>
              </a:rPr>
              <a:t>备份目录：</a:t>
            </a:r>
          </a:p>
          <a:p>
            <a:pPr>
              <a:lnSpc>
                <a:spcPct val="200000"/>
              </a:lnSpc>
            </a:pPr>
            <a:r>
              <a:rPr lang="en-US" altLang="zh-CN" sz="1600" dirty="0" err="1"/>
              <a:t>onpsm</a:t>
            </a:r>
            <a:r>
              <a:rPr lang="en-US" altLang="zh-CN" sz="1600" dirty="0"/>
              <a:t> -D add /opt/</a:t>
            </a:r>
            <a:r>
              <a:rPr lang="en-US" altLang="zh-CN" sz="1600" dirty="0" err="1"/>
              <a:t>gbase</a:t>
            </a:r>
            <a:r>
              <a:rPr lang="en-US" altLang="zh-CN" sz="1600" dirty="0"/>
              <a:t>/backup/DBSPOOL -g DBSPOOL -p HIGHEST -t FILE</a:t>
            </a:r>
            <a:endParaRPr lang="zh-CN" altLang="zh-CN" sz="1600" dirty="0"/>
          </a:p>
          <a:p>
            <a:pPr>
              <a:lnSpc>
                <a:spcPct val="200000"/>
              </a:lnSpc>
            </a:pPr>
            <a:r>
              <a:rPr lang="en-US" altLang="zh-CN" sz="1600" dirty="0" err="1"/>
              <a:t>onpsm</a:t>
            </a:r>
            <a:r>
              <a:rPr lang="en-US" altLang="zh-CN" sz="1600" dirty="0"/>
              <a:t> -D add /opt/</a:t>
            </a:r>
            <a:r>
              <a:rPr lang="en-US" altLang="zh-CN" sz="1600" dirty="0" err="1"/>
              <a:t>gbase</a:t>
            </a:r>
            <a:r>
              <a:rPr lang="en-US" altLang="zh-CN" sz="1600" dirty="0"/>
              <a:t>/backup/LOGPOOL -g LOGPOOL -p HIGHEST -t FILE</a:t>
            </a:r>
          </a:p>
        </p:txBody>
      </p:sp>
    </p:spTree>
    <p:extLst>
      <p:ext uri="{BB962C8B-B14F-4D97-AF65-F5344CB8AC3E}">
        <p14:creationId xmlns:p14="http://schemas.microsoft.com/office/powerpoint/2010/main" val="1348062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zh-CN" altLang="en-US" dirty="0"/>
              <a:t>配置</a:t>
            </a:r>
            <a:r>
              <a:rPr lang="en-US" altLang="zh-CN" dirty="0"/>
              <a:t>PSM</a:t>
            </a:r>
            <a:r>
              <a:rPr lang="zh-CN" altLang="en-US" dirty="0"/>
              <a:t>存储管理器</a:t>
            </a:r>
          </a:p>
        </p:txBody>
      </p:sp>
      <p:sp>
        <p:nvSpPr>
          <p:cNvPr id="11" name="Rectangle 3"/>
          <p:cNvSpPr txBox="1">
            <a:spLocks noChangeArrowheads="1"/>
          </p:cNvSpPr>
          <p:nvPr/>
        </p:nvSpPr>
        <p:spPr bwMode="auto">
          <a:xfrm>
            <a:off x="1245872" y="1199319"/>
            <a:ext cx="7920880" cy="5112568"/>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查看备份目录信息</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200000"/>
              </a:lnSpc>
            </a:pPr>
            <a:r>
              <a:rPr lang="en-US" altLang="zh-CN" sz="1600" dirty="0" err="1"/>
              <a:t>onpsm</a:t>
            </a:r>
            <a:r>
              <a:rPr lang="en-US" altLang="zh-CN" sz="1600" dirty="0"/>
              <a:t> -D list</a:t>
            </a:r>
            <a:endParaRPr lang="zh-CN" altLang="zh-CN" sz="1600" dirty="0"/>
          </a:p>
          <a:p>
            <a:pPr indent="-227330" eaLnBrk="0" hangingPunct="0">
              <a:lnSpc>
                <a:spcPct val="150000"/>
              </a:lnSpc>
              <a:spcBef>
                <a:spcPct val="20000"/>
              </a:spcBef>
              <a:buClr>
                <a:schemeClr val="accent1"/>
              </a:buClr>
              <a:buFont typeface="Arial" panose="020B0604020202020204" pitchFamily="34" charset="0"/>
              <a:buChar char="•"/>
              <a:defRPr/>
            </a:pPr>
            <a:endParaRPr lang="en-US" altLang="zh-CN" sz="14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删除</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LOW</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级别的备份目录，保留刚刚定义的</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HIGHEST</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级别的目录</a:t>
            </a:r>
          </a:p>
          <a:p>
            <a:pPr lvl="1" indent="-227330" eaLnBrk="0" hangingPunct="0">
              <a:lnSpc>
                <a:spcPct val="150000"/>
              </a:lnSpc>
              <a:spcBef>
                <a:spcPct val="20000"/>
              </a:spcBef>
              <a:buClr>
                <a:schemeClr val="accent1"/>
              </a:buClr>
              <a:defRPr/>
            </a:pPr>
            <a:r>
              <a:rPr lang="en-US" altLang="zh-CN" sz="1600" dirty="0" err="1">
                <a:latin typeface="微软雅黑" panose="020B0503020204020204" pitchFamily="34" charset="-122"/>
                <a:ea typeface="微软雅黑" panose="020B0503020204020204" pitchFamily="34" charset="-122"/>
              </a:rPr>
              <a:t>onpsm</a:t>
            </a:r>
            <a:r>
              <a:rPr lang="en-US" altLang="zh-CN" sz="1600" dirty="0">
                <a:latin typeface="微软雅黑" panose="020B0503020204020204" pitchFamily="34" charset="-122"/>
                <a:ea typeface="微软雅黑" panose="020B0503020204020204" pitchFamily="34" charset="-122"/>
              </a:rPr>
              <a:t> -D del /opt/</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/backups -d -g DBSPOOL -y</a:t>
            </a:r>
          </a:p>
          <a:p>
            <a:pPr lvl="1" indent="-227330" eaLnBrk="0" hangingPunct="0">
              <a:lnSpc>
                <a:spcPct val="150000"/>
              </a:lnSpc>
              <a:spcBef>
                <a:spcPct val="20000"/>
              </a:spcBef>
              <a:buClr>
                <a:schemeClr val="accent1"/>
              </a:buClr>
              <a:defRPr/>
            </a:pPr>
            <a:r>
              <a:rPr lang="en-US" altLang="zh-CN" sz="1600" dirty="0" err="1">
                <a:latin typeface="微软雅黑" panose="020B0503020204020204" pitchFamily="34" charset="-122"/>
                <a:ea typeface="微软雅黑" panose="020B0503020204020204" pitchFamily="34" charset="-122"/>
              </a:rPr>
              <a:t>onpsm</a:t>
            </a:r>
            <a:r>
              <a:rPr lang="en-US" altLang="zh-CN" sz="1600" dirty="0">
                <a:latin typeface="微软雅黑" panose="020B0503020204020204" pitchFamily="34" charset="-122"/>
                <a:ea typeface="微软雅黑" panose="020B0503020204020204" pitchFamily="34" charset="-122"/>
              </a:rPr>
              <a:t> -D del /opt/</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/backups -d -g LOGPOOL -y</a:t>
            </a:r>
          </a:p>
          <a:p>
            <a:endParaRPr lang="zh-CN" altLang="en-US" dirty="0">
              <a:latin typeface="微软雅黑" panose="020B0503020204020204" pitchFamily="34" charset="-122"/>
              <a:ea typeface="微软雅黑" panose="020B0503020204020204" pitchFamily="34" charset="-122"/>
            </a:endParaRPr>
          </a:p>
        </p:txBody>
      </p:sp>
      <p:sp>
        <p:nvSpPr>
          <p:cNvPr id="6" name="TextBox 5"/>
          <p:cNvSpPr txBox="1"/>
          <p:nvPr/>
        </p:nvSpPr>
        <p:spPr>
          <a:xfrm>
            <a:off x="1570789" y="2092380"/>
            <a:ext cx="727104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1400" dirty="0"/>
              <a:t> Type   </a:t>
            </a:r>
            <a:r>
              <a:rPr lang="en-US" altLang="zh-CN" sz="1400" dirty="0" err="1"/>
              <a:t>Prio</a:t>
            </a:r>
            <a:r>
              <a:rPr lang="en-US" altLang="zh-CN" sz="1400" dirty="0"/>
              <a:t>               Block/Size (MB)      Pool Name          Device Name</a:t>
            </a:r>
          </a:p>
          <a:p>
            <a:pPr>
              <a:lnSpc>
                <a:spcPct val="150000"/>
              </a:lnSpc>
            </a:pPr>
            <a:r>
              <a:rPr lang="en-US" altLang="zh-CN" sz="1400" dirty="0"/>
              <a:t> FILE   LOW              --/--                         DBSPOOL          /home/</a:t>
            </a:r>
            <a:r>
              <a:rPr lang="en-US" altLang="zh-CN" sz="1400" dirty="0" err="1"/>
              <a:t>gbase</a:t>
            </a:r>
            <a:r>
              <a:rPr lang="en-US" altLang="zh-CN" sz="1400" dirty="0"/>
              <a:t>/backups</a:t>
            </a:r>
          </a:p>
          <a:p>
            <a:pPr>
              <a:lnSpc>
                <a:spcPct val="150000"/>
              </a:lnSpc>
            </a:pPr>
            <a:r>
              <a:rPr lang="en-US" altLang="zh-CN" sz="1400" dirty="0"/>
              <a:t> FILE   HIGHEST      --/--                         DBSPOOL          /opt/</a:t>
            </a:r>
            <a:r>
              <a:rPr lang="en-US" altLang="zh-CN" sz="1400" dirty="0" err="1"/>
              <a:t>gbase</a:t>
            </a:r>
            <a:r>
              <a:rPr lang="en-US" altLang="zh-CN" sz="1400" dirty="0"/>
              <a:t>/backup/DBSPOOL</a:t>
            </a:r>
          </a:p>
          <a:p>
            <a:pPr>
              <a:lnSpc>
                <a:spcPct val="150000"/>
              </a:lnSpc>
            </a:pPr>
            <a:endParaRPr lang="en-US" altLang="zh-CN" sz="1400" dirty="0"/>
          </a:p>
          <a:p>
            <a:pPr>
              <a:lnSpc>
                <a:spcPct val="150000"/>
              </a:lnSpc>
            </a:pPr>
            <a:r>
              <a:rPr lang="en-US" altLang="zh-CN" sz="1400" dirty="0"/>
              <a:t> FILE   LOW              --/--                          LOGPOOL         /home/</a:t>
            </a:r>
            <a:r>
              <a:rPr lang="en-US" altLang="zh-CN" sz="1400" dirty="0" err="1"/>
              <a:t>gbase</a:t>
            </a:r>
            <a:r>
              <a:rPr lang="en-US" altLang="zh-CN" sz="1400" dirty="0"/>
              <a:t>/backups</a:t>
            </a:r>
          </a:p>
          <a:p>
            <a:pPr>
              <a:lnSpc>
                <a:spcPct val="150000"/>
              </a:lnSpc>
            </a:pPr>
            <a:r>
              <a:rPr lang="en-US" altLang="zh-CN" sz="1400" dirty="0"/>
              <a:t> FILE   HIGHEST      --/--                           LOGPOOL        /opt/</a:t>
            </a:r>
            <a:r>
              <a:rPr lang="en-US" altLang="zh-CN" sz="1400" dirty="0" err="1"/>
              <a:t>gbase</a:t>
            </a:r>
            <a:r>
              <a:rPr lang="en-US" altLang="zh-CN" sz="1400" dirty="0"/>
              <a:t>/backup/LOGPOOL</a:t>
            </a:r>
            <a:endParaRPr lang="zh-CN" altLang="en-US" sz="1400" dirty="0"/>
          </a:p>
        </p:txBody>
      </p:sp>
    </p:spTree>
    <p:extLst>
      <p:ext uri="{BB962C8B-B14F-4D97-AF65-F5344CB8AC3E}">
        <p14:creationId xmlns:p14="http://schemas.microsoft.com/office/powerpoint/2010/main" val="461225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zh-CN" altLang="en-US" dirty="0"/>
              <a:t>配置</a:t>
            </a:r>
            <a:r>
              <a:rPr lang="en-US" altLang="zh-CN" dirty="0"/>
              <a:t>PSM</a:t>
            </a:r>
            <a:r>
              <a:rPr lang="zh-CN" altLang="en-US" dirty="0"/>
              <a:t>存储管理器</a:t>
            </a:r>
          </a:p>
        </p:txBody>
      </p:sp>
      <p:sp>
        <p:nvSpPr>
          <p:cNvPr id="11" name="Rectangle 3"/>
          <p:cNvSpPr txBox="1">
            <a:spLocks noChangeArrowheads="1"/>
          </p:cNvSpPr>
          <p:nvPr/>
        </p:nvSpPr>
        <p:spPr bwMode="auto">
          <a:xfrm>
            <a:off x="1214340" y="1302858"/>
            <a:ext cx="8136904" cy="5328592"/>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再查看备份目录</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eaLnBrk="0" fontAlgn="base" hangingPunct="0">
              <a:lnSpc>
                <a:spcPct val="150000"/>
              </a:lnSpc>
              <a:spcBef>
                <a:spcPct val="20000"/>
              </a:spcBef>
              <a:spcAft>
                <a:spcPct val="0"/>
              </a:spcAft>
              <a:buClr>
                <a:schemeClr val="accent1"/>
              </a:buClr>
              <a:defRPr/>
            </a:pPr>
            <a:r>
              <a:rPr lang="en-US" altLang="zh-CN" sz="1600" dirty="0" err="1">
                <a:latin typeface="微软雅黑" panose="020B0503020204020204" pitchFamily="34" charset="-122"/>
                <a:ea typeface="微软雅黑" panose="020B0503020204020204" pitchFamily="34" charset="-122"/>
              </a:rPr>
              <a:t>onpsm</a:t>
            </a:r>
            <a:r>
              <a:rPr lang="en-US" altLang="zh-CN" sz="1600" dirty="0">
                <a:latin typeface="微软雅黑" panose="020B0503020204020204" pitchFamily="34" charset="-122"/>
                <a:ea typeface="微软雅黑" panose="020B0503020204020204" pitchFamily="34" charset="-122"/>
              </a:rPr>
              <a:t> -D list</a:t>
            </a:r>
          </a:p>
          <a:p>
            <a:pPr>
              <a:lnSpc>
                <a:spcPct val="150000"/>
              </a:lnSpc>
            </a:pPr>
            <a:r>
              <a:rPr lang="en-US" altLang="zh-CN" dirty="0">
                <a:latin typeface="微软雅黑" panose="020B0503020204020204" pitchFamily="34" charset="-122"/>
                <a:ea typeface="微软雅黑" panose="020B0503020204020204" pitchFamily="34" charset="-122"/>
              </a:rPr>
              <a:t>	</a:t>
            </a: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通过</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执行数据库</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0</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200000"/>
              </a:lnSpc>
              <a:buClr>
                <a:schemeClr val="accent1"/>
              </a:buClr>
            </a:pPr>
            <a:r>
              <a:rPr lang="en-US" altLang="zh-CN" sz="1600" dirty="0" err="1"/>
              <a:t>onbar</a:t>
            </a:r>
            <a:r>
              <a:rPr lang="en-US" altLang="zh-CN" sz="1600" dirty="0"/>
              <a:t> -b -L 0</a:t>
            </a: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监控</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备份日志</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zh-CN" altLang="en-US" sz="1600" dirty="0">
                <a:latin typeface="微软雅黑" panose="020B0503020204020204" pitchFamily="34" charset="-122"/>
                <a:ea typeface="微软雅黑" panose="020B0503020204020204" pitchFamily="34" charset="-122"/>
              </a:rPr>
              <a:t>备份日志由参数</a:t>
            </a:r>
            <a:r>
              <a:rPr lang="en-US" altLang="zh-CN" sz="1600" dirty="0">
                <a:latin typeface="微软雅黑" panose="020B0503020204020204" pitchFamily="34" charset="-122"/>
                <a:ea typeface="微软雅黑" panose="020B0503020204020204" pitchFamily="34" charset="-122"/>
              </a:rPr>
              <a:t>BAR_ACT_LOG</a:t>
            </a:r>
            <a:r>
              <a:rPr lang="zh-CN" altLang="en-US" sz="1600" dirty="0">
                <a:latin typeface="微软雅黑" panose="020B0503020204020204" pitchFamily="34" charset="-122"/>
                <a:ea typeface="微软雅黑" panose="020B0503020204020204" pitchFamily="34" charset="-122"/>
              </a:rPr>
              <a:t>控制</a:t>
            </a:r>
            <a:endParaRPr lang="en-US" altLang="zh-CN" sz="1600" dirty="0">
              <a:latin typeface="微软雅黑" panose="020B0503020204020204" pitchFamily="34" charset="-122"/>
              <a:ea typeface="微软雅黑" panose="020B0503020204020204" pitchFamily="34" charset="-122"/>
            </a:endParaRPr>
          </a:p>
          <a:p>
            <a:pPr lvl="1">
              <a:lnSpc>
                <a:spcPct val="200000"/>
              </a:lnSpc>
              <a:buClr>
                <a:schemeClr val="accent1"/>
              </a:buClr>
            </a:pPr>
            <a:r>
              <a:rPr lang="en-US" altLang="zh-CN" sz="1600" dirty="0">
                <a:latin typeface="微软雅黑" panose="020B0503020204020204" pitchFamily="34" charset="-122"/>
                <a:ea typeface="微软雅黑" panose="020B0503020204020204" pitchFamily="34" charset="-122"/>
              </a:rPr>
              <a:t>BAR_ACT_LOG  /home/</a:t>
            </a:r>
            <a:r>
              <a:rPr lang="en-US" altLang="zh-CN" sz="1600" dirty="0" err="1">
                <a:latin typeface="微软雅黑" panose="020B0503020204020204" pitchFamily="34" charset="-122"/>
                <a:ea typeface="微软雅黑" panose="020B0503020204020204" pitchFamily="34" charset="-122"/>
              </a:rPr>
              <a:t>gbase</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tmp</a:t>
            </a:r>
            <a:r>
              <a:rPr lang="en-US" altLang="zh-CN" sz="1600" dirty="0">
                <a:latin typeface="微软雅黑" panose="020B0503020204020204" pitchFamily="34" charset="-122"/>
                <a:ea typeface="微软雅黑" panose="020B0503020204020204" pitchFamily="34" charset="-122"/>
              </a:rPr>
              <a:t>/bar_act.log</a:t>
            </a:r>
          </a:p>
          <a:p>
            <a:pPr>
              <a:buClr>
                <a:schemeClr val="accent1"/>
              </a:buClr>
            </a:pPr>
            <a:endParaRPr lang="en-US" altLang="zh-CN" sz="1600" dirty="0">
              <a:latin typeface="微软雅黑" panose="020B0503020204020204" pitchFamily="34" charset="-122"/>
              <a:ea typeface="微软雅黑" panose="020B0503020204020204" pitchFamily="34" charset="-122"/>
            </a:endParaRPr>
          </a:p>
        </p:txBody>
      </p:sp>
      <p:sp>
        <p:nvSpPr>
          <p:cNvPr id="7" name="TextBox 6"/>
          <p:cNvSpPr txBox="1"/>
          <p:nvPr/>
        </p:nvSpPr>
        <p:spPr>
          <a:xfrm>
            <a:off x="1646388" y="2168003"/>
            <a:ext cx="727280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1400" dirty="0"/>
              <a:t>Type   </a:t>
            </a:r>
            <a:r>
              <a:rPr lang="en-US" altLang="zh-CN" sz="1400" dirty="0" err="1"/>
              <a:t>Prio</a:t>
            </a:r>
            <a:r>
              <a:rPr lang="en-US" altLang="zh-CN" sz="1400" dirty="0"/>
              <a:t>               Block/Size (MB)     Pool Name     Device Name</a:t>
            </a:r>
          </a:p>
          <a:p>
            <a:pPr>
              <a:lnSpc>
                <a:spcPct val="150000"/>
              </a:lnSpc>
            </a:pPr>
            <a:r>
              <a:rPr lang="en-US" altLang="zh-CN" sz="1400" dirty="0"/>
              <a:t>FILE   HIGHEST      --/--                         DBSPOOL       /opt/</a:t>
            </a:r>
            <a:r>
              <a:rPr lang="en-US" altLang="zh-CN" sz="1400" dirty="0" err="1"/>
              <a:t>gbase</a:t>
            </a:r>
            <a:r>
              <a:rPr lang="en-US" altLang="zh-CN" sz="1400" dirty="0"/>
              <a:t>/backup/DBSPOOL</a:t>
            </a:r>
          </a:p>
          <a:p>
            <a:pPr>
              <a:lnSpc>
                <a:spcPct val="150000"/>
              </a:lnSpc>
            </a:pPr>
            <a:endParaRPr lang="en-US" altLang="zh-CN" sz="1400" dirty="0"/>
          </a:p>
          <a:p>
            <a:pPr>
              <a:lnSpc>
                <a:spcPct val="150000"/>
              </a:lnSpc>
            </a:pPr>
            <a:r>
              <a:rPr lang="en-US" altLang="zh-CN" sz="1400" dirty="0"/>
              <a:t>FILE   HIGHEST      --/--                         LOGPOOL       /opt/</a:t>
            </a:r>
            <a:r>
              <a:rPr lang="en-US" altLang="zh-CN" sz="1400" dirty="0" err="1"/>
              <a:t>gbase</a:t>
            </a:r>
            <a:r>
              <a:rPr lang="en-US" altLang="zh-CN" sz="1400" dirty="0"/>
              <a:t>/backup/LOGPOOL</a:t>
            </a:r>
            <a:endParaRPr lang="zh-CN" altLang="en-US" sz="1400" dirty="0"/>
          </a:p>
        </p:txBody>
      </p:sp>
    </p:spTree>
    <p:extLst>
      <p:ext uri="{BB962C8B-B14F-4D97-AF65-F5344CB8AC3E}">
        <p14:creationId xmlns:p14="http://schemas.microsoft.com/office/powerpoint/2010/main" val="124332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备份 </a:t>
            </a:r>
            <a:r>
              <a:rPr lang="en-US" altLang="zh-CN" dirty="0"/>
              <a:t>– </a:t>
            </a:r>
            <a:r>
              <a:rPr lang="zh-CN" altLang="en-US" dirty="0"/>
              <a:t>语法</a:t>
            </a:r>
          </a:p>
        </p:txBody>
      </p:sp>
      <p:sp>
        <p:nvSpPr>
          <p:cNvPr id="11" name="Rectangle 3"/>
          <p:cNvSpPr txBox="1">
            <a:spLocks noChangeArrowheads="1"/>
          </p:cNvSpPr>
          <p:nvPr/>
        </p:nvSpPr>
        <p:spPr bwMode="auto">
          <a:xfrm>
            <a:off x="2422738" y="1556792"/>
            <a:ext cx="6912768" cy="471788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noAutofit/>
          </a:bodyPr>
          <a:lstStyle/>
          <a:p>
            <a:r>
              <a:rPr lang="en-US" altLang="zh-CN" sz="1400" dirty="0">
                <a:latin typeface="微软雅黑" panose="020B0503020204020204" pitchFamily="34" charset="-122"/>
                <a:ea typeface="微软雅黑" panose="020B0503020204020204" pitchFamily="34" charset="-122"/>
              </a:rPr>
              <a:t> BACKUP &amp; VERIFICATION</a:t>
            </a:r>
          </a:p>
          <a:p>
            <a:r>
              <a:rPr lang="en-US" altLang="zh-CN" sz="1400" dirty="0">
                <a:latin typeface="微软雅黑" panose="020B0503020204020204" pitchFamily="34" charset="-122"/>
                <a:ea typeface="微软雅黑" panose="020B0503020204020204" pitchFamily="34" charset="-122"/>
              </a:rPr>
              <a:t> =====================</a:t>
            </a:r>
          </a:p>
          <a:p>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-b [-p] [-L &lt;level&gt;] [-w | -f &lt;filename&gt; | &lt;spaces&gt;] [-O] [-</a:t>
            </a:r>
            <a:r>
              <a:rPr lang="en-US" altLang="zh-CN" sz="1400" dirty="0" err="1">
                <a:latin typeface="微软雅黑" panose="020B0503020204020204" pitchFamily="34" charset="-122"/>
                <a:ea typeface="微软雅黑" panose="020B0503020204020204" pitchFamily="34" charset="-122"/>
              </a:rPr>
              <a:t>cf</a:t>
            </a:r>
            <a:r>
              <a:rPr lang="en-US" altLang="zh-CN" sz="1400" dirty="0">
                <a:latin typeface="微软雅黑" panose="020B0503020204020204" pitchFamily="34" charset="-122"/>
                <a:ea typeface="微软雅黑" panose="020B0503020204020204" pitchFamily="34" charset="-122"/>
              </a:rPr>
              <a:t> yes | no | only]</a:t>
            </a:r>
          </a:p>
          <a:p>
            <a:r>
              <a:rPr lang="en-US" altLang="zh-CN" sz="1400" dirty="0">
                <a:latin typeface="微软雅黑" panose="020B0503020204020204" pitchFamily="34" charset="-122"/>
                <a:ea typeface="微软雅黑" panose="020B0503020204020204" pitchFamily="34" charset="-122"/>
              </a:rPr>
              <a:t>        -b -F</a:t>
            </a:r>
          </a:p>
          <a:p>
            <a:r>
              <a:rPr lang="en-US" altLang="zh-CN" sz="1400" dirty="0">
                <a:latin typeface="微软雅黑" panose="020B0503020204020204" pitchFamily="34" charset="-122"/>
                <a:ea typeface="微软雅黑" panose="020B0503020204020204" pitchFamily="34" charset="-122"/>
              </a:rPr>
              <a:t>        -b -l [-c | -C | -s] [-O]</a:t>
            </a:r>
          </a:p>
          <a:p>
            <a:r>
              <a:rPr lang="en-US" altLang="zh-CN" sz="1400" dirty="0">
                <a:latin typeface="微软雅黑" panose="020B0503020204020204" pitchFamily="34" charset="-122"/>
                <a:ea typeface="微软雅黑" panose="020B0503020204020204" pitchFamily="34" charset="-122"/>
              </a:rPr>
              <a:t>        -v [-w] [-p] [-t &lt;time&gt;] [-f &lt;filename&gt; | &lt;spaces&gt;]</a:t>
            </a:r>
          </a:p>
          <a:p>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-b  back up</a:t>
            </a:r>
          </a:p>
          <a:p>
            <a:r>
              <a:rPr lang="en-US" altLang="zh-CN" sz="1400" dirty="0">
                <a:latin typeface="微软雅黑" panose="020B0503020204020204" pitchFamily="34" charset="-122"/>
                <a:ea typeface="微软雅黑" panose="020B0503020204020204" pitchFamily="34" charset="-122"/>
              </a:rPr>
              <a:t>    -c  back up the current logical log</a:t>
            </a:r>
          </a:p>
          <a:p>
            <a:r>
              <a:rPr lang="en-US" altLang="zh-CN" sz="1400" dirty="0">
                <a:latin typeface="微软雅黑" panose="020B0503020204020204" pitchFamily="34" charset="-122"/>
                <a:ea typeface="微软雅黑" panose="020B0503020204020204" pitchFamily="34" charset="-122"/>
              </a:rPr>
              <a:t>    -C  start continuous logical log backup</a:t>
            </a: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cf</a:t>
            </a:r>
            <a:r>
              <a:rPr lang="en-US" altLang="zh-CN" sz="1400" dirty="0">
                <a:latin typeface="微软雅黑" panose="020B0503020204020204" pitchFamily="34" charset="-122"/>
                <a:ea typeface="微软雅黑" panose="020B0503020204020204" pitchFamily="34" charset="-122"/>
              </a:rPr>
              <a:t> back up critical files </a:t>
            </a:r>
          </a:p>
          <a:p>
            <a:r>
              <a:rPr lang="en-US" altLang="zh-CN" sz="1400" dirty="0">
                <a:latin typeface="微软雅黑" panose="020B0503020204020204" pitchFamily="34" charset="-122"/>
                <a:ea typeface="微软雅黑" panose="020B0503020204020204" pitchFamily="34" charset="-122"/>
              </a:rPr>
              <a:t>    -f  path and filename of file containing a list of storage spaces  </a:t>
            </a:r>
          </a:p>
          <a:p>
            <a:r>
              <a:rPr lang="en-US" altLang="zh-CN" sz="1400" dirty="0">
                <a:latin typeface="微软雅黑" panose="020B0503020204020204" pitchFamily="34" charset="-122"/>
                <a:ea typeface="微软雅黑" panose="020B0503020204020204" pitchFamily="34" charset="-122"/>
              </a:rPr>
              <a:t>    -F fake backup</a:t>
            </a:r>
          </a:p>
          <a:p>
            <a:r>
              <a:rPr lang="en-US" altLang="zh-CN" sz="1400" dirty="0">
                <a:latin typeface="微软雅黑" panose="020B0503020204020204" pitchFamily="34" charset="-122"/>
                <a:ea typeface="微软雅黑" panose="020B0503020204020204" pitchFamily="34" charset="-122"/>
              </a:rPr>
              <a:t>    -l  back up full logical logs only (no storage spaces)</a:t>
            </a:r>
          </a:p>
          <a:p>
            <a:r>
              <a:rPr lang="en-US" altLang="zh-CN" sz="1400" dirty="0">
                <a:latin typeface="微软雅黑" panose="020B0503020204020204" pitchFamily="34" charset="-122"/>
                <a:ea typeface="微软雅黑" panose="020B0503020204020204" pitchFamily="34" charset="-122"/>
              </a:rPr>
              <a:t>    -L  backup level: 0, 1, or 2. Default is 0</a:t>
            </a:r>
          </a:p>
          <a:p>
            <a:r>
              <a:rPr lang="en-US" altLang="zh-CN" sz="1400" dirty="0">
                <a:latin typeface="微软雅黑" panose="020B0503020204020204" pitchFamily="34" charset="-122"/>
                <a:ea typeface="微软雅黑" panose="020B0503020204020204" pitchFamily="34" charset="-122"/>
              </a:rPr>
              <a:t>    -O  override internal error checks - enforce policy strictly</a:t>
            </a:r>
          </a:p>
          <a:p>
            <a:r>
              <a:rPr lang="en-US" altLang="zh-CN" sz="1400" dirty="0">
                <a:latin typeface="微软雅黑" panose="020B0503020204020204" pitchFamily="34" charset="-122"/>
                <a:ea typeface="微软雅黑" panose="020B0503020204020204" pitchFamily="34" charset="-122"/>
              </a:rPr>
              <a:t>    -p  back up storage spaces only (no logs)</a:t>
            </a:r>
          </a:p>
          <a:p>
            <a:r>
              <a:rPr lang="en-US" altLang="zh-CN" sz="1400" dirty="0">
                <a:latin typeface="微软雅黑" panose="020B0503020204020204" pitchFamily="34" charset="-122"/>
                <a:ea typeface="微软雅黑" panose="020B0503020204020204" pitchFamily="34" charset="-122"/>
              </a:rPr>
              <a:t>    -s salvage logs</a:t>
            </a:r>
          </a:p>
          <a:p>
            <a:r>
              <a:rPr lang="en-US" altLang="zh-CN" sz="1400" dirty="0">
                <a:latin typeface="微软雅黑" panose="020B0503020204020204" pitchFamily="34" charset="-122"/>
                <a:ea typeface="微软雅黑" panose="020B0503020204020204" pitchFamily="34" charset="-122"/>
              </a:rPr>
              <a:t>    -t  specify the point in time to verify consistency </a:t>
            </a:r>
          </a:p>
          <a:p>
            <a:r>
              <a:rPr lang="en-US" altLang="zh-CN" sz="1400" dirty="0">
                <a:latin typeface="微软雅黑" panose="020B0503020204020204" pitchFamily="34" charset="-122"/>
                <a:ea typeface="微软雅黑" panose="020B0503020204020204" pitchFamily="34" charset="-122"/>
              </a:rPr>
              <a:t>    -v  verify consistency of specified backups</a:t>
            </a:r>
          </a:p>
          <a:p>
            <a:r>
              <a:rPr lang="en-US" altLang="zh-CN" sz="1400" dirty="0">
                <a:latin typeface="微软雅黑" panose="020B0503020204020204" pitchFamily="34" charset="-122"/>
                <a:ea typeface="微软雅黑" panose="020B0503020204020204" pitchFamily="34" charset="-122"/>
              </a:rPr>
              <a:t>    -w  whole system backup</a:t>
            </a:r>
          </a:p>
        </p:txBody>
      </p:sp>
      <p:sp>
        <p:nvSpPr>
          <p:cNvPr id="5" name="Rectangle 3"/>
          <p:cNvSpPr txBox="1">
            <a:spLocks noChangeArrowheads="1"/>
          </p:cNvSpPr>
          <p:nvPr/>
        </p:nvSpPr>
        <p:spPr bwMode="auto">
          <a:xfrm>
            <a:off x="1198602" y="1160748"/>
            <a:ext cx="8136904" cy="792088"/>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备份语法</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a:buClr>
                <a:schemeClr val="accent1"/>
              </a:buClr>
            </a:pP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6983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备份 </a:t>
            </a:r>
            <a:r>
              <a:rPr lang="en-US" altLang="zh-CN" dirty="0"/>
              <a:t>– </a:t>
            </a:r>
            <a:r>
              <a:rPr lang="zh-CN" altLang="en-US" dirty="0"/>
              <a:t>举例</a:t>
            </a:r>
          </a:p>
        </p:txBody>
      </p:sp>
      <p:sp>
        <p:nvSpPr>
          <p:cNvPr id="11" name="Rectangle 3"/>
          <p:cNvSpPr txBox="1">
            <a:spLocks noChangeArrowheads="1"/>
          </p:cNvSpPr>
          <p:nvPr/>
        </p:nvSpPr>
        <p:spPr bwMode="auto">
          <a:xfrm>
            <a:off x="1846674" y="1745432"/>
            <a:ext cx="8064896" cy="5112568"/>
          </a:xfrm>
          <a:prstGeom prst="rect">
            <a:avLst/>
          </a:prstGeom>
          <a:noFill/>
          <a:ln w="9525">
            <a:noFill/>
            <a:miter lim="800000"/>
          </a:ln>
        </p:spPr>
        <p:txBody>
          <a:bodyPr vert="horz" wrap="square" lIns="0" tIns="0" rIns="0" bIns="0" numCol="1" anchor="t" anchorCtr="0" compatLnSpc="1">
            <a:normAutofit/>
          </a:bodyPr>
          <a:lstStyle/>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整个系统的</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0</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a:t>
            </a:r>
          </a:p>
          <a:p>
            <a:pPr lvl="1">
              <a:lnSpc>
                <a:spcPct val="200000"/>
              </a:lnSpc>
              <a:buClr>
                <a:schemeClr val="accent1"/>
              </a:buClr>
            </a:pPr>
            <a:r>
              <a:rPr lang="zh-CN" altLang="en-US" sz="1600" dirty="0">
                <a:latin typeface="微软雅黑" panose="020B0503020204020204" pitchFamily="34" charset="-122"/>
                <a:ea typeface="微软雅黑" panose="020B0503020204020204" pitchFamily="34" charset="-122"/>
              </a:rPr>
              <a:t>在执行所有联机存储空间和逻辑日志的检查点后需执行整个系统的 </a:t>
            </a:r>
            <a:r>
              <a:rPr lang="en-US" altLang="zh-CN" sz="1600" dirty="0">
                <a:latin typeface="微软雅黑" panose="020B0503020204020204" pitchFamily="34" charset="-122"/>
                <a:ea typeface="微软雅黑" panose="020B0503020204020204" pitchFamily="34" charset="-122"/>
              </a:rPr>
              <a:t>0 </a:t>
            </a:r>
            <a:r>
              <a:rPr lang="zh-CN" altLang="en-US" sz="1600" dirty="0">
                <a:latin typeface="微软雅黑" panose="020B0503020204020204" pitchFamily="34" charset="-122"/>
                <a:ea typeface="微软雅黑" panose="020B0503020204020204" pitchFamily="34" charset="-122"/>
              </a:rPr>
              <a:t>级备份：</a:t>
            </a:r>
          </a:p>
          <a:p>
            <a:pPr lvl="2">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-w</a:t>
            </a:r>
            <a:endParaRPr lang="en-US" altLang="zh-CN" sz="1600" b="1"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整个系统的 </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1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级备份命令：</a:t>
            </a:r>
          </a:p>
          <a:p>
            <a:pPr lvl="2">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-w -L 1</a:t>
            </a:r>
            <a:endParaRPr lang="en-US" altLang="zh-CN" sz="2200" b="1"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备份所有联机存储空间和逻辑日志</a:t>
            </a:r>
          </a:p>
          <a:p>
            <a:pPr lvl="1">
              <a:lnSpc>
                <a:spcPct val="200000"/>
              </a:lnSpc>
              <a:buClr>
                <a:schemeClr val="accent1"/>
              </a:buClr>
            </a:pPr>
            <a:r>
              <a:rPr lang="zh-CN" altLang="en-US" sz="1600" dirty="0">
                <a:latin typeface="微软雅黑" panose="020B0503020204020204" pitchFamily="34" charset="-122"/>
                <a:ea typeface="微软雅黑" panose="020B0503020204020204" pitchFamily="34" charset="-122"/>
              </a:rPr>
              <a:t>执行所有联机存储空间和已用逻辑日志的标准 </a:t>
            </a:r>
            <a:r>
              <a:rPr lang="en-US" altLang="zh-CN" sz="1600" dirty="0">
                <a:latin typeface="微软雅黑" panose="020B0503020204020204" pitchFamily="34" charset="-122"/>
                <a:ea typeface="微软雅黑" panose="020B0503020204020204" pitchFamily="34" charset="-122"/>
              </a:rPr>
              <a:t>0 </a:t>
            </a:r>
            <a:r>
              <a:rPr lang="zh-CN" altLang="en-US" sz="1600" dirty="0">
                <a:latin typeface="微软雅黑" panose="020B0503020204020204" pitchFamily="34" charset="-122"/>
                <a:ea typeface="微软雅黑" panose="020B0503020204020204" pitchFamily="34" charset="-122"/>
              </a:rPr>
              <a:t>级备份：</a:t>
            </a:r>
          </a:p>
          <a:p>
            <a:pPr lvl="2">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a:t>
            </a:r>
          </a:p>
          <a:p>
            <a:pPr>
              <a:buClr>
                <a:schemeClr val="accent1"/>
              </a:buClr>
            </a:pPr>
            <a:endParaRPr lang="en-US" altLang="zh-CN" sz="35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7720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备份 </a:t>
            </a:r>
            <a:r>
              <a:rPr lang="en-US" altLang="zh-CN" dirty="0"/>
              <a:t>– </a:t>
            </a:r>
            <a:r>
              <a:rPr lang="zh-CN" altLang="en-US" dirty="0"/>
              <a:t>举例</a:t>
            </a:r>
          </a:p>
        </p:txBody>
      </p:sp>
      <p:sp>
        <p:nvSpPr>
          <p:cNvPr id="11" name="Rectangle 3"/>
          <p:cNvSpPr txBox="1">
            <a:spLocks noChangeArrowheads="1"/>
          </p:cNvSpPr>
          <p:nvPr/>
        </p:nvSpPr>
        <p:spPr bwMode="auto">
          <a:xfrm>
            <a:off x="1371995" y="1532521"/>
            <a:ext cx="8064896" cy="4896544"/>
          </a:xfrm>
          <a:prstGeom prst="rect">
            <a:avLst/>
          </a:prstGeom>
          <a:noFill/>
          <a:ln w="9525">
            <a:noFill/>
            <a:miter lim="800000"/>
          </a:ln>
        </p:spPr>
        <p:txBody>
          <a:bodyPr vert="horz" wrap="square" lIns="0" tIns="0" rIns="0" bIns="0" numCol="1" anchor="t" anchorCtr="0" compatLnSpc="1">
            <a:normAutofit/>
          </a:bodyPr>
          <a:lstStyle/>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执行增量备份</a:t>
            </a:r>
          </a:p>
          <a:p>
            <a:pPr lvl="1">
              <a:lnSpc>
                <a:spcPct val="200000"/>
              </a:lnSpc>
              <a:buClr>
                <a:schemeClr val="accent1"/>
              </a:buClr>
            </a:pPr>
            <a:r>
              <a:rPr lang="zh-CN" altLang="en-US" sz="1600" dirty="0">
                <a:latin typeface="微软雅黑" panose="020B0503020204020204" pitchFamily="34" charset="-122"/>
                <a:ea typeface="微软雅黑" panose="020B0503020204020204" pitchFamily="34" charset="-122"/>
              </a:rPr>
              <a:t>执行标准 </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级备份：</a:t>
            </a:r>
          </a:p>
          <a:p>
            <a:pPr lvl="1">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-L 1</a:t>
            </a:r>
            <a:endParaRPr lang="en-US" altLang="zh-CN" sz="2600"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备份指定的存储空间和所有逻辑日志</a:t>
            </a:r>
          </a:p>
          <a:p>
            <a:pPr lvl="1">
              <a:lnSpc>
                <a:spcPct val="200000"/>
              </a:lnSpc>
              <a:buClr>
                <a:schemeClr val="accent1"/>
              </a:buClr>
            </a:pPr>
            <a:r>
              <a:rPr lang="zh-CN" altLang="en-US" sz="1600" dirty="0">
                <a:latin typeface="微软雅黑" panose="020B0503020204020204" pitchFamily="34" charset="-122"/>
                <a:ea typeface="微软雅黑" panose="020B0503020204020204" pitchFamily="34" charset="-122"/>
              </a:rPr>
              <a:t>对名为 </a:t>
            </a:r>
            <a:r>
              <a:rPr lang="en-US" altLang="zh-CN" sz="1600" dirty="0">
                <a:latin typeface="微软雅黑" panose="020B0503020204020204" pitchFamily="34" charset="-122"/>
                <a:ea typeface="微软雅黑" panose="020B0503020204020204" pitchFamily="34" charset="-122"/>
              </a:rPr>
              <a:t>dbspace1 </a:t>
            </a:r>
            <a:r>
              <a:rPr lang="zh-CN" altLang="en-US" sz="1600" dirty="0">
                <a:latin typeface="微软雅黑" panose="020B0503020204020204" pitchFamily="34" charset="-122"/>
                <a:ea typeface="微软雅黑" panose="020B0503020204020204" pitchFamily="34" charset="-122"/>
              </a:rPr>
              <a:t>和 </a:t>
            </a:r>
            <a:r>
              <a:rPr lang="en-US" altLang="zh-CN" sz="1600" dirty="0">
                <a:latin typeface="微软雅黑" panose="020B0503020204020204" pitchFamily="34" charset="-122"/>
                <a:ea typeface="微软雅黑" panose="020B0503020204020204" pitchFamily="34" charset="-122"/>
              </a:rPr>
              <a:t>dbspace2 </a:t>
            </a:r>
            <a:r>
              <a:rPr lang="zh-CN" altLang="en-US" sz="1600" dirty="0">
                <a:latin typeface="微软雅黑" panose="020B0503020204020204" pitchFamily="34" charset="-122"/>
                <a:ea typeface="微软雅黑" panose="020B0503020204020204" pitchFamily="34" charset="-122"/>
              </a:rPr>
              <a:t>的数据库空间以及所有逻辑日志执行 </a:t>
            </a:r>
            <a:r>
              <a:rPr lang="en-US" altLang="zh-CN" sz="1600" dirty="0">
                <a:latin typeface="微软雅黑" panose="020B0503020204020204" pitchFamily="34" charset="-122"/>
                <a:ea typeface="微软雅黑" panose="020B0503020204020204" pitchFamily="34" charset="-122"/>
              </a:rPr>
              <a:t>0 </a:t>
            </a:r>
            <a:r>
              <a:rPr lang="zh-CN" altLang="en-US" sz="1600" dirty="0">
                <a:latin typeface="微软雅黑" panose="020B0503020204020204" pitchFamily="34" charset="-122"/>
                <a:ea typeface="微软雅黑" panose="020B0503020204020204" pitchFamily="34" charset="-122"/>
              </a:rPr>
              <a:t>级备份：</a:t>
            </a:r>
          </a:p>
          <a:p>
            <a:pPr lvl="1">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dbspace1 dbspace2</a:t>
            </a:r>
            <a:endParaRPr lang="en-US" altLang="zh-CN" sz="2600"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备份逻辑日志</a:t>
            </a:r>
          </a:p>
          <a:p>
            <a:pPr lvl="1">
              <a:lnSpc>
                <a:spcPct val="200000"/>
              </a:lnSpc>
              <a:buClr>
                <a:schemeClr val="accent1"/>
              </a:buClr>
            </a:pPr>
            <a:r>
              <a:rPr lang="zh-CN" altLang="en-US" sz="1600" dirty="0">
                <a:latin typeface="微软雅黑" panose="020B0503020204020204" pitchFamily="34" charset="-122"/>
                <a:ea typeface="微软雅黑" panose="020B0503020204020204" pitchFamily="34" charset="-122"/>
              </a:rPr>
              <a:t>启动手动逻辑日志备份：</a:t>
            </a:r>
          </a:p>
          <a:p>
            <a:pPr lvl="1">
              <a:lnSpc>
                <a:spcPct val="20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-l	</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0003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备份 </a:t>
            </a:r>
            <a:r>
              <a:rPr lang="en-US" altLang="zh-CN" dirty="0"/>
              <a:t>– </a:t>
            </a:r>
            <a:r>
              <a:rPr lang="zh-CN" altLang="en-US" dirty="0"/>
              <a:t>举例</a:t>
            </a:r>
          </a:p>
        </p:txBody>
      </p:sp>
      <p:sp>
        <p:nvSpPr>
          <p:cNvPr id="11" name="Rectangle 3"/>
          <p:cNvSpPr txBox="1">
            <a:spLocks noChangeArrowheads="1"/>
          </p:cNvSpPr>
          <p:nvPr/>
        </p:nvSpPr>
        <p:spPr bwMode="auto">
          <a:xfrm>
            <a:off x="1340465" y="2063855"/>
            <a:ext cx="7560840" cy="4320480"/>
          </a:xfrm>
          <a:prstGeom prst="rect">
            <a:avLst/>
          </a:prstGeom>
          <a:noFill/>
          <a:ln w="9525">
            <a:noFill/>
            <a:miter lim="800000"/>
          </a:ln>
        </p:spPr>
        <p:txBody>
          <a:bodyPr vert="horz" wrap="square" lIns="0" tIns="0" rIns="0" bIns="0" numCol="1" anchor="t" anchorCtr="0" compatLnSpc="1">
            <a:normAutofit/>
          </a:bodyPr>
          <a:lstStyle/>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备份整个系统</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742950" lvl="1" indent="-285750">
              <a:lnSpc>
                <a:spcPct val="200000"/>
              </a:lnSpc>
              <a:buClr>
                <a:schemeClr val="accent1"/>
              </a:buClr>
              <a:buFont typeface="Arial" panose="020B0604020202020204" pitchFamily="34" charset="0"/>
              <a:buChar cha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–w  </a:t>
            </a:r>
            <a:r>
              <a:rPr lang="zh-CN" altLang="en-US" sz="1600" dirty="0">
                <a:latin typeface="微软雅黑" panose="020B0503020204020204" pitchFamily="34" charset="-122"/>
                <a:ea typeface="微软雅黑" panose="020B0503020204020204" pitchFamily="34" charset="-122"/>
              </a:rPr>
              <a:t>中</a:t>
            </a:r>
            <a:r>
              <a:rPr lang="en-US" altLang="zh-CN" sz="1600" dirty="0">
                <a:latin typeface="微软雅黑" panose="020B0503020204020204" pitchFamily="34" charset="-122"/>
                <a:ea typeface="微软雅黑" panose="020B0503020204020204" pitchFamily="34" charset="-122"/>
              </a:rPr>
              <a:t>w</a:t>
            </a:r>
            <a:r>
              <a:rPr lang="zh-CN" altLang="en-US" sz="1600" dirty="0">
                <a:latin typeface="微软雅黑" panose="020B0503020204020204" pitchFamily="34" charset="-122"/>
                <a:ea typeface="微软雅黑" panose="020B0503020204020204" pitchFamily="34" charset="-122"/>
              </a:rPr>
              <a:t>参数表示备份整个系统；</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200000"/>
              </a:lnSpc>
              <a:buClr>
                <a:schemeClr val="accent1"/>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整个系统备份包含基于单个检查点的所有存储空间和逻辑日志；</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200000"/>
              </a:lnSpc>
              <a:buClr>
                <a:schemeClr val="accent1"/>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备份的时间与备份信息存储在一起。在整个系统的备份中，所有存储空间中的数据是一致的，因此，不再需要复原逻辑日志。</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200000"/>
              </a:lnSpc>
              <a:buClr>
                <a:schemeClr val="accent1"/>
              </a:buClr>
              <a:buFont typeface="Arial" panose="020B0604020202020204" pitchFamily="34" charset="0"/>
              <a:buChar char="•"/>
            </a:pPr>
            <a:r>
              <a:rPr lang="zh-CN" altLang="en-US" sz="1600" dirty="0">
                <a:solidFill>
                  <a:srgbClr val="FF0000"/>
                </a:solidFill>
                <a:latin typeface="微软雅黑" panose="020B0503020204020204" pitchFamily="34" charset="-122"/>
                <a:ea typeface="微软雅黑" panose="020B0503020204020204" pitchFamily="34" charset="-122"/>
              </a:rPr>
              <a:t>如果不备份逻辑日志，则必须使用 </a:t>
            </a:r>
            <a:r>
              <a:rPr lang="en-US" altLang="zh-CN" sz="1600" dirty="0">
                <a:solidFill>
                  <a:srgbClr val="FF0000"/>
                </a:solidFill>
                <a:latin typeface="微软雅黑" panose="020B0503020204020204" pitchFamily="34" charset="-122"/>
                <a:ea typeface="微软雅黑" panose="020B0503020204020204" pitchFamily="34" charset="-122"/>
              </a:rPr>
              <a:t>-w </a:t>
            </a:r>
            <a:r>
              <a:rPr lang="zh-CN" altLang="en-US" sz="1600" dirty="0">
                <a:solidFill>
                  <a:srgbClr val="FF0000"/>
                </a:solidFill>
                <a:latin typeface="微软雅黑" panose="020B0503020204020204" pitchFamily="34" charset="-122"/>
                <a:ea typeface="微软雅黑" panose="020B0503020204020204" pitchFamily="34" charset="-122"/>
              </a:rPr>
              <a:t>选项</a:t>
            </a:r>
            <a:endParaRPr lang="en-US" altLang="zh-CN" sz="1600" dirty="0">
              <a:solidFill>
                <a:srgbClr val="FF0000"/>
              </a:solidFill>
              <a:latin typeface="微软雅黑" panose="020B0503020204020204" pitchFamily="34" charset="-122"/>
              <a:ea typeface="微软雅黑" panose="020B0503020204020204" pitchFamily="34" charset="-122"/>
            </a:endParaRPr>
          </a:p>
          <a:p>
            <a:pPr>
              <a:buClr>
                <a:schemeClr val="accent1"/>
              </a:buClr>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043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恢复 </a:t>
            </a:r>
            <a:r>
              <a:rPr lang="en-US" altLang="zh-CN" dirty="0"/>
              <a:t>– </a:t>
            </a:r>
            <a:r>
              <a:rPr lang="zh-CN" altLang="en-US" dirty="0"/>
              <a:t>语法</a:t>
            </a:r>
          </a:p>
        </p:txBody>
      </p:sp>
      <p:sp>
        <p:nvSpPr>
          <p:cNvPr id="11" name="Rectangle 3"/>
          <p:cNvSpPr txBox="1">
            <a:spLocks noChangeArrowheads="1"/>
          </p:cNvSpPr>
          <p:nvPr/>
        </p:nvSpPr>
        <p:spPr bwMode="auto">
          <a:xfrm>
            <a:off x="2556536" y="1800095"/>
            <a:ext cx="7200800" cy="453650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noAutofit/>
          </a:bodyPr>
          <a:lstStyle/>
          <a:p>
            <a:pPr>
              <a:lnSpc>
                <a:spcPct val="150000"/>
              </a:lnSpc>
            </a:pPr>
            <a:r>
              <a:rPr lang="en-US" altLang="zh-CN" sz="1200" dirty="0">
                <a:latin typeface="微软雅黑" panose="020B0503020204020204" pitchFamily="34" charset="-122"/>
                <a:ea typeface="微软雅黑" panose="020B0503020204020204" pitchFamily="34" charset="-122"/>
              </a:rPr>
              <a:t>RESTORE</a:t>
            </a:r>
          </a:p>
          <a:p>
            <a:r>
              <a:rPr lang="en-US" altLang="zh-CN" sz="1200" dirty="0">
                <a:latin typeface="微软雅黑" panose="020B0503020204020204" pitchFamily="34" charset="-122"/>
                <a:ea typeface="微软雅黑" panose="020B0503020204020204" pitchFamily="34" charset="-122"/>
              </a:rPr>
              <a:t>========</a:t>
            </a:r>
          </a:p>
          <a:p>
            <a:r>
              <a:rPr lang="en-US" altLang="zh-CN" sz="1200" dirty="0">
                <a:latin typeface="微软雅黑" panose="020B0503020204020204" pitchFamily="34" charset="-122"/>
                <a:ea typeface="微软雅黑" panose="020B0503020204020204" pitchFamily="34" charset="-122"/>
              </a:rPr>
              <a:t>        -r [-e] [-O | {rename-chunk-syntax}] [-w] [-p] [-</a:t>
            </a:r>
            <a:r>
              <a:rPr lang="en-US" altLang="zh-CN" sz="1200" dirty="0" err="1">
                <a:latin typeface="微软雅黑" panose="020B0503020204020204" pitchFamily="34" charset="-122"/>
                <a:ea typeface="微软雅黑" panose="020B0503020204020204" pitchFamily="34" charset="-122"/>
              </a:rPr>
              <a:t>cf</a:t>
            </a:r>
            <a:r>
              <a:rPr lang="en-US" altLang="zh-CN"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yes|no|only</a:t>
            </a:r>
            <a:r>
              <a:rPr lang="en-US" altLang="zh-CN" sz="1200" dirty="0">
                <a:latin typeface="微软雅黑" panose="020B0503020204020204" pitchFamily="34" charset="-122"/>
                <a:ea typeface="微软雅黑" panose="020B0503020204020204" pitchFamily="34" charset="-122"/>
              </a:rPr>
              <a:t>]</a:t>
            </a:r>
          </a:p>
          <a:p>
            <a:r>
              <a:rPr lang="en-US" altLang="zh-CN" sz="1200" dirty="0">
                <a:latin typeface="微软雅黑" panose="020B0503020204020204" pitchFamily="34" charset="-122"/>
                <a:ea typeface="微软雅黑" panose="020B0503020204020204" pitchFamily="34" charset="-122"/>
              </a:rPr>
              <a:t>            [-t "&lt;time&gt;" | -n &lt;log&gt;] [-f &lt;filename&gt; | &lt;spaces&gt;] </a:t>
            </a:r>
          </a:p>
          <a:p>
            <a:r>
              <a:rPr lang="en-US" altLang="zh-CN" sz="1200" dirty="0">
                <a:latin typeface="微软雅黑" panose="020B0503020204020204" pitchFamily="34" charset="-122"/>
                <a:ea typeface="微软雅黑" panose="020B0503020204020204" pitchFamily="34" charset="-122"/>
              </a:rPr>
              <a:t>        -r -l [-C | -X | -t "&lt;time&gt;" | -n &lt;log&gt;]</a:t>
            </a:r>
          </a:p>
          <a:p>
            <a:r>
              <a:rPr lang="en-US" altLang="zh-CN" sz="1200" dirty="0">
                <a:latin typeface="微软雅黑" panose="020B0503020204020204" pitchFamily="34" charset="-122"/>
                <a:ea typeface="微软雅黑" panose="020B0503020204020204" pitchFamily="34" charset="-122"/>
              </a:rPr>
              <a:t>        -RESTART</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        rename-chunk-syntax: </a:t>
            </a:r>
          </a:p>
          <a:p>
            <a:r>
              <a:rPr lang="en-US" altLang="zh-CN" sz="1200" dirty="0">
                <a:latin typeface="微软雅黑" panose="020B0503020204020204" pitchFamily="34" charset="-122"/>
                <a:ea typeface="微软雅黑" panose="020B0503020204020204" pitchFamily="34" charset="-122"/>
              </a:rPr>
              <a:t> {-rename -f &lt;filename&gt; |  -p &lt;</a:t>
            </a:r>
            <a:r>
              <a:rPr lang="en-US" altLang="zh-CN" sz="1200" dirty="0" err="1">
                <a:latin typeface="微软雅黑" panose="020B0503020204020204" pitchFamily="34" charset="-122"/>
                <a:ea typeface="微软雅黑" panose="020B0503020204020204" pitchFamily="34" charset="-122"/>
              </a:rPr>
              <a:t>old_path</a:t>
            </a:r>
            <a:r>
              <a:rPr lang="en-US" altLang="zh-CN" sz="1200" dirty="0">
                <a:latin typeface="微软雅黑" panose="020B0503020204020204" pitchFamily="34" charset="-122"/>
                <a:ea typeface="微软雅黑" panose="020B0503020204020204" pitchFamily="34" charset="-122"/>
              </a:rPr>
              <a:t>&gt; -o &lt;</a:t>
            </a:r>
            <a:r>
              <a:rPr lang="en-US" altLang="zh-CN" sz="1200" dirty="0" err="1">
                <a:latin typeface="微软雅黑" panose="020B0503020204020204" pitchFamily="34" charset="-122"/>
                <a:ea typeface="微软雅黑" panose="020B0503020204020204" pitchFamily="34" charset="-122"/>
              </a:rPr>
              <a:t>old_offset</a:t>
            </a:r>
            <a:r>
              <a:rPr lang="en-US" altLang="zh-CN" sz="1200" dirty="0">
                <a:latin typeface="微软雅黑" panose="020B0503020204020204" pitchFamily="34" charset="-122"/>
                <a:ea typeface="微软雅黑" panose="020B0503020204020204" pitchFamily="34" charset="-122"/>
              </a:rPr>
              <a:t>&gt; -n &lt;</a:t>
            </a:r>
            <a:r>
              <a:rPr lang="en-US" altLang="zh-CN" sz="1200" dirty="0" err="1">
                <a:latin typeface="微软雅黑" panose="020B0503020204020204" pitchFamily="34" charset="-122"/>
                <a:ea typeface="微软雅黑" panose="020B0503020204020204" pitchFamily="34" charset="-122"/>
              </a:rPr>
              <a:t>new_path</a:t>
            </a:r>
            <a:r>
              <a:rPr lang="en-US" altLang="zh-CN" sz="1200" dirty="0">
                <a:latin typeface="微软雅黑" panose="020B0503020204020204" pitchFamily="34" charset="-122"/>
                <a:ea typeface="微软雅黑" panose="020B0503020204020204" pitchFamily="34" charset="-122"/>
              </a:rPr>
              <a:t>&gt; -o &lt;</a:t>
            </a:r>
            <a:r>
              <a:rPr lang="en-US" altLang="zh-CN" sz="1200" dirty="0" err="1">
                <a:latin typeface="微软雅黑" panose="020B0503020204020204" pitchFamily="34" charset="-122"/>
                <a:ea typeface="微软雅黑" panose="020B0503020204020204" pitchFamily="34" charset="-122"/>
              </a:rPr>
              <a:t>new_offset</a:t>
            </a:r>
            <a:r>
              <a:rPr lang="en-US" altLang="zh-CN" sz="1200" dirty="0">
                <a:latin typeface="微软雅黑" panose="020B0503020204020204" pitchFamily="34" charset="-122"/>
                <a:ea typeface="微软雅黑" panose="020B0503020204020204" pitchFamily="34" charset="-122"/>
              </a:rPr>
              <a:t>&gt;...}</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    -C start/restart continuous log restore (When logs exhaust leave the server </a:t>
            </a:r>
          </a:p>
          <a:p>
            <a:r>
              <a:rPr lang="en-US" altLang="zh-CN" sz="1200" dirty="0">
                <a:latin typeface="微软雅黑" panose="020B0503020204020204" pitchFamily="34" charset="-122"/>
                <a:ea typeface="微软雅黑" panose="020B0503020204020204" pitchFamily="34" charset="-122"/>
              </a:rPr>
              <a:t>in fast recovery mode)</a:t>
            </a:r>
          </a:p>
          <a:p>
            <a:r>
              <a:rPr lang="en-US" altLang="zh-CN"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cf</a:t>
            </a:r>
            <a:r>
              <a:rPr lang="en-US" altLang="zh-CN" sz="1200" dirty="0">
                <a:latin typeface="微软雅黑" panose="020B0503020204020204" pitchFamily="34" charset="-122"/>
                <a:ea typeface="微软雅黑" panose="020B0503020204020204" pitchFamily="34" charset="-122"/>
              </a:rPr>
              <a:t> restore critical files (when performing a cold restore)</a:t>
            </a:r>
          </a:p>
          <a:p>
            <a:r>
              <a:rPr lang="en-US" altLang="zh-CN" sz="1200" dirty="0">
                <a:latin typeface="微软雅黑" panose="020B0503020204020204" pitchFamily="34" charset="-122"/>
                <a:ea typeface="微软雅黑" panose="020B0503020204020204" pitchFamily="34" charset="-122"/>
              </a:rPr>
              <a:t>    -e external restore</a:t>
            </a:r>
          </a:p>
          <a:p>
            <a:r>
              <a:rPr lang="en-US" altLang="zh-CN" sz="1200" dirty="0">
                <a:latin typeface="微软雅黑" panose="020B0503020204020204" pitchFamily="34" charset="-122"/>
                <a:ea typeface="微软雅黑" panose="020B0503020204020204" pitchFamily="34" charset="-122"/>
              </a:rPr>
              <a:t>    -f path and filename of file containing a list of storage spaces to restore </a:t>
            </a:r>
          </a:p>
          <a:p>
            <a:r>
              <a:rPr lang="en-US" altLang="zh-CN" sz="1200" dirty="0">
                <a:latin typeface="微软雅黑" panose="020B0503020204020204" pitchFamily="34" charset="-122"/>
                <a:ea typeface="微软雅黑" panose="020B0503020204020204" pitchFamily="34" charset="-122"/>
              </a:rPr>
              <a:t>    -l restore logical logs only (no storage spaces)</a:t>
            </a:r>
          </a:p>
          <a:p>
            <a:r>
              <a:rPr lang="en-US" altLang="zh-CN" sz="1200" dirty="0">
                <a:latin typeface="微软雅黑" panose="020B0503020204020204" pitchFamily="34" charset="-122"/>
                <a:ea typeface="微软雅黑" panose="020B0503020204020204" pitchFamily="34" charset="-122"/>
              </a:rPr>
              <a:t>    -n restore to specified logical log</a:t>
            </a:r>
          </a:p>
          <a:p>
            <a:r>
              <a:rPr lang="en-US" altLang="zh-CN" sz="1200" dirty="0">
                <a:latin typeface="微软雅黑" panose="020B0503020204020204" pitchFamily="34" charset="-122"/>
                <a:ea typeface="微软雅黑" panose="020B0503020204020204" pitchFamily="34" charset="-122"/>
              </a:rPr>
              <a:t>    -O override internal error checks - force restores prevented by error checks</a:t>
            </a:r>
          </a:p>
          <a:p>
            <a:r>
              <a:rPr lang="en-US" altLang="zh-CN" sz="1200" dirty="0">
                <a:latin typeface="微软雅黑" panose="020B0503020204020204" pitchFamily="34" charset="-122"/>
                <a:ea typeface="微软雅黑" panose="020B0503020204020204" pitchFamily="34" charset="-122"/>
              </a:rPr>
              <a:t>    -p restore physical spaces only (logs are not restored or salvaged)</a:t>
            </a:r>
          </a:p>
          <a:p>
            <a:r>
              <a:rPr lang="en-US" altLang="zh-CN" sz="1200" dirty="0">
                <a:latin typeface="微软雅黑" panose="020B0503020204020204" pitchFamily="34" charset="-122"/>
                <a:ea typeface="微软雅黑" panose="020B0503020204020204" pitchFamily="34" charset="-122"/>
              </a:rPr>
              <a:t>    -r restore</a:t>
            </a:r>
          </a:p>
          <a:p>
            <a:r>
              <a:rPr lang="en-US" altLang="zh-CN" sz="1200" dirty="0">
                <a:latin typeface="微软雅黑" panose="020B0503020204020204" pitchFamily="34" charset="-122"/>
                <a:ea typeface="微软雅黑" panose="020B0503020204020204" pitchFamily="34" charset="-122"/>
              </a:rPr>
              <a:t>    -t restore to specified point in time, surrounded by quotation marks</a:t>
            </a:r>
          </a:p>
          <a:p>
            <a:r>
              <a:rPr lang="en-US" altLang="zh-CN" sz="1200" dirty="0">
                <a:latin typeface="微软雅黑" panose="020B0503020204020204" pitchFamily="34" charset="-122"/>
                <a:ea typeface="微软雅黑" panose="020B0503020204020204" pitchFamily="34" charset="-122"/>
              </a:rPr>
              <a:t>    -w restore whole system backup</a:t>
            </a:r>
          </a:p>
          <a:p>
            <a:r>
              <a:rPr lang="en-US" altLang="zh-CN" sz="1200" dirty="0">
                <a:latin typeface="微软雅黑" panose="020B0503020204020204" pitchFamily="34" charset="-122"/>
                <a:ea typeface="微软雅黑" panose="020B0503020204020204" pitchFamily="34" charset="-122"/>
              </a:rPr>
              <a:t>    -X stop continuous logical log restore and leave the server in quiescent mode</a:t>
            </a:r>
          </a:p>
          <a:p>
            <a:r>
              <a:rPr lang="en-US" altLang="zh-CN" sz="1200" dirty="0">
                <a:latin typeface="微软雅黑" panose="020B0503020204020204" pitchFamily="34" charset="-122"/>
                <a:ea typeface="微软雅黑" panose="020B0503020204020204" pitchFamily="34" charset="-122"/>
              </a:rPr>
              <a:t>    -RESTART </a:t>
            </a:r>
            <a:r>
              <a:rPr lang="en-US" altLang="zh-CN" sz="1200" dirty="0" err="1">
                <a:latin typeface="微软雅黑" panose="020B0503020204020204" pitchFamily="34" charset="-122"/>
                <a:ea typeface="微软雅黑" panose="020B0503020204020204" pitchFamily="34" charset="-122"/>
              </a:rPr>
              <a:t>restart</a:t>
            </a:r>
            <a:r>
              <a:rPr lang="en-US" altLang="zh-CN" sz="1200" dirty="0">
                <a:latin typeface="微软雅黑" panose="020B0503020204020204" pitchFamily="34" charset="-122"/>
                <a:ea typeface="微软雅黑" panose="020B0503020204020204" pitchFamily="34" charset="-122"/>
              </a:rPr>
              <a:t> an interrupted restore</a:t>
            </a:r>
          </a:p>
          <a:p>
            <a:r>
              <a:rPr lang="en-US" altLang="zh-CN" sz="1200" dirty="0">
                <a:latin typeface="微软雅黑" panose="020B0503020204020204" pitchFamily="34" charset="-122"/>
                <a:ea typeface="微软雅黑" panose="020B0503020204020204" pitchFamily="34" charset="-122"/>
              </a:rPr>
              <a:t>    </a:t>
            </a:r>
          </a:p>
        </p:txBody>
      </p:sp>
      <p:sp>
        <p:nvSpPr>
          <p:cNvPr id="5" name="Rectangle 3"/>
          <p:cNvSpPr txBox="1">
            <a:spLocks noChangeArrowheads="1"/>
          </p:cNvSpPr>
          <p:nvPr/>
        </p:nvSpPr>
        <p:spPr bwMode="auto">
          <a:xfrm>
            <a:off x="1541602" y="1356753"/>
            <a:ext cx="8136904" cy="792088"/>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恢复语法</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a:buClr>
                <a:schemeClr val="accent1"/>
              </a:buClr>
            </a:pP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534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dirty="0"/>
              <a:t>目标</a:t>
            </a:r>
          </a:p>
        </p:txBody>
      </p:sp>
      <p:sp>
        <p:nvSpPr>
          <p:cNvPr id="8195" name="Rectangle 3"/>
          <p:cNvSpPr>
            <a:spLocks noGrp="1" noChangeArrowheads="1"/>
          </p:cNvSpPr>
          <p:nvPr>
            <p:ph type="body" sz="quarter" idx="4294967295"/>
          </p:nvPr>
        </p:nvSpPr>
        <p:spPr>
          <a:xfrm>
            <a:off x="1473200" y="1247775"/>
            <a:ext cx="10718800" cy="4889500"/>
          </a:xfrm>
          <a:prstGeom prst="rect">
            <a:avLst/>
          </a:prstGeom>
        </p:spPr>
        <p:txBody>
          <a:bodyPr>
            <a:normAutofit/>
          </a:bodyPr>
          <a:lstStyle/>
          <a:p>
            <a:pPr>
              <a:spcBef>
                <a:spcPct val="25000"/>
              </a:spcBef>
              <a:spcAft>
                <a:spcPct val="25000"/>
              </a:spcAft>
              <a:buClr>
                <a:srgbClr val="00CC00"/>
              </a:buClr>
              <a:buFont typeface="Wingdings" panose="05000000000000000000" charset="0"/>
              <a:buChar char="u"/>
            </a:pPr>
            <a:endParaRPr lang="zh-CN" altLang="en-US" sz="2400" b="1" dirty="0"/>
          </a:p>
          <a:p>
            <a:pPr>
              <a:spcBef>
                <a:spcPct val="25000"/>
              </a:spcBef>
              <a:spcAft>
                <a:spcPct val="25000"/>
              </a:spcAft>
              <a:buClr>
                <a:srgbClr val="00CC00"/>
              </a:buClr>
              <a:buFont typeface="Wingdings" panose="05000000000000000000" charset="0"/>
              <a:buChar char="u"/>
            </a:pPr>
            <a:endParaRPr lang="en-US" altLang="zh-CN" sz="2400" b="1" dirty="0"/>
          </a:p>
          <a:p>
            <a:pPr>
              <a:spcBef>
                <a:spcPct val="25000"/>
              </a:spcBef>
              <a:spcAft>
                <a:spcPct val="25000"/>
              </a:spcAft>
              <a:buClr>
                <a:srgbClr val="00CC00"/>
              </a:buClr>
              <a:buFont typeface="Wingdings" panose="05000000000000000000" charset="0"/>
              <a:buChar char="u"/>
            </a:pPr>
            <a:endParaRPr lang="en-US" altLang="zh-CN" sz="2400" b="1" dirty="0"/>
          </a:p>
          <a:p>
            <a:pPr marL="457200" lvl="1" indent="0">
              <a:buNone/>
            </a:pPr>
            <a:endParaRPr lang="zh-CN" altLang="en-US" sz="1700" dirty="0"/>
          </a:p>
        </p:txBody>
      </p:sp>
      <p:pic>
        <p:nvPicPr>
          <p:cNvPr id="8196" name="Picture 11"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82" y="2129889"/>
            <a:ext cx="2630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579074" y="1720509"/>
            <a:ext cx="7848872" cy="3944764"/>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4"/>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理解数据库备份</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恢复</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4"/>
              </a:buBlip>
              <a:defRPr/>
            </a:pP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4"/>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掌握</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GBase</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8s </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onbar</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/PSM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4"/>
              </a:buBlip>
            </a:pP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4"/>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掌握</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GBase</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8s </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a:t>
            </a:r>
          </a:p>
          <a:p>
            <a:pPr marL="227330" indent="-227330" eaLnBrk="0" hangingPunct="0">
              <a:lnSpc>
                <a:spcPct val="150000"/>
              </a:lnSpc>
              <a:spcBef>
                <a:spcPct val="20000"/>
              </a:spcBef>
              <a:buClr>
                <a:schemeClr val="accent1"/>
              </a:buClr>
              <a:buFontTx/>
              <a:buChar char="•"/>
            </a:pP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227330" indent="-227330" eaLnBrk="0" hangingPunct="0">
              <a:lnSpc>
                <a:spcPct val="150000"/>
              </a:lnSpc>
              <a:spcBef>
                <a:spcPct val="20000"/>
              </a:spcBef>
              <a:buClr>
                <a:schemeClr val="accent1"/>
              </a:buClr>
            </a:pP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227330" indent="-227330" eaLnBrk="0" hangingPunct="0">
              <a:lnSpc>
                <a:spcPct val="90000"/>
              </a:lnSpc>
              <a:spcBef>
                <a:spcPct val="20000"/>
              </a:spcBef>
              <a:buClr>
                <a:schemeClr val="accent1"/>
              </a:buClr>
              <a:buFontTx/>
              <a:buChar char="•"/>
              <a:defRPr/>
            </a:pP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227330" indent="-227330" eaLnBrk="0" hangingPunct="0">
              <a:lnSpc>
                <a:spcPct val="90000"/>
              </a:lnSpc>
              <a:spcBef>
                <a:spcPct val="20000"/>
              </a:spcBef>
              <a:buClr>
                <a:schemeClr val="accent1"/>
              </a:buClr>
              <a:buFontTx/>
              <a:buChar char="•"/>
              <a:defRPr/>
            </a:pP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227330" indent="-227330" eaLnBrk="0" hangingPunct="0">
              <a:lnSpc>
                <a:spcPct val="90000"/>
              </a:lnSpc>
              <a:spcBef>
                <a:spcPct val="20000"/>
              </a:spcBef>
              <a:buClr>
                <a:schemeClr val="accent1"/>
              </a:buClr>
              <a:buFontTx/>
              <a:buChar char="•"/>
              <a:defRPr/>
            </a:pP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endParaRPr>
          </a:p>
          <a:p>
            <a:pPr marL="227330" indent="-227330" eaLnBrk="0" hangingPunct="0">
              <a:lnSpc>
                <a:spcPct val="90000"/>
              </a:lnSpc>
              <a:spcBef>
                <a:spcPct val="20000"/>
              </a:spcBef>
              <a:buClr>
                <a:schemeClr val="accent1"/>
              </a:buClr>
              <a:buFontTx/>
              <a:buChar char="•"/>
              <a:defRPr/>
            </a:pP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62340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恢复 </a:t>
            </a:r>
            <a:r>
              <a:rPr lang="en-US" altLang="zh-CN" dirty="0"/>
              <a:t>– </a:t>
            </a:r>
            <a:r>
              <a:rPr lang="zh-CN" altLang="en-US" dirty="0"/>
              <a:t>举例</a:t>
            </a:r>
          </a:p>
        </p:txBody>
      </p:sp>
      <p:sp>
        <p:nvSpPr>
          <p:cNvPr id="11" name="Rectangle 3"/>
          <p:cNvSpPr txBox="1">
            <a:spLocks noChangeArrowheads="1"/>
          </p:cNvSpPr>
          <p:nvPr/>
        </p:nvSpPr>
        <p:spPr bwMode="auto">
          <a:xfrm>
            <a:off x="930166" y="1318627"/>
            <a:ext cx="10436771" cy="5113708"/>
          </a:xfrm>
          <a:prstGeom prst="rect">
            <a:avLst/>
          </a:prstGeom>
          <a:noFill/>
          <a:ln w="9525">
            <a:noFill/>
            <a:miter lim="800000"/>
          </a:ln>
        </p:spPr>
        <p:txBody>
          <a:bodyPr vert="horz" wrap="square" lIns="0" tIns="0" rIns="0" bIns="0" numCol="1" anchor="t" anchorCtr="0" compatLnSpc="1">
            <a:normAutofit fontScale="92500" lnSpcReduction="10000"/>
          </a:bodyPr>
          <a:lstStyle/>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执行整个系统的恢复</a:t>
            </a:r>
          </a:p>
          <a:p>
            <a:pPr lvl="1">
              <a:lnSpc>
                <a:spcPct val="110000"/>
              </a:lnSpc>
              <a:buClr>
                <a:schemeClr val="accent1"/>
              </a:buClr>
            </a:pPr>
            <a:r>
              <a:rPr lang="zh-CN" altLang="en-US" sz="1600" dirty="0">
                <a:latin typeface="微软雅黑" panose="020B0503020204020204" pitchFamily="34" charset="-122"/>
                <a:ea typeface="微软雅黑" panose="020B0503020204020204" pitchFamily="34" charset="-122"/>
              </a:rPr>
              <a:t>从上次整个系统的备份对所有存储空间和逻辑日志执行整个系统的复原</a:t>
            </a:r>
          </a:p>
          <a:p>
            <a:pPr lvl="1">
              <a:lnSpc>
                <a:spcPct val="11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-r –w</a:t>
            </a: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恢复特定存储空间</a:t>
            </a:r>
          </a:p>
          <a:p>
            <a:pPr lvl="1">
              <a:lnSpc>
                <a:spcPts val="2600"/>
              </a:lnSpc>
              <a:buClr>
                <a:schemeClr val="accent1"/>
              </a:buClr>
            </a:pPr>
            <a:r>
              <a:rPr lang="zh-CN" altLang="en-US" sz="1600" dirty="0">
                <a:latin typeface="微软雅黑" panose="020B0503020204020204" pitchFamily="34" charset="-122"/>
                <a:ea typeface="微软雅黑" panose="020B0503020204020204" pitchFamily="34" charset="-122"/>
              </a:rPr>
              <a:t>以下示例恢复两个特定存储空间</a:t>
            </a:r>
            <a:r>
              <a:rPr lang="en-US" altLang="zh-CN" sz="1600" dirty="0">
                <a:latin typeface="微软雅黑" panose="020B0503020204020204" pitchFamily="34" charset="-122"/>
                <a:ea typeface="微软雅黑" panose="020B0503020204020204" pitchFamily="34" charset="-122"/>
              </a:rPr>
              <a:t>dbspace1</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dbspace2</a:t>
            </a:r>
            <a:r>
              <a:rPr lang="zh-CN" altLang="en-US" sz="1600" dirty="0">
                <a:latin typeface="微软雅黑" panose="020B0503020204020204" pitchFamily="34" charset="-122"/>
                <a:ea typeface="微软雅黑" panose="020B0503020204020204" pitchFamily="34" charset="-122"/>
              </a:rPr>
              <a:t>：</a:t>
            </a:r>
          </a:p>
          <a:p>
            <a:pPr lvl="1">
              <a:lnSpc>
                <a:spcPts val="26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-r dbspace1 dbspace2</a:t>
            </a:r>
          </a:p>
          <a:p>
            <a:pPr marL="228600" indent="-228600">
              <a:lnSpc>
                <a:spcPct val="120000"/>
              </a:lnSpc>
              <a:spcBef>
                <a:spcPts val="1000"/>
              </a:spcBef>
              <a:buClr>
                <a:schemeClr val="accent1"/>
              </a:buClr>
              <a:buBlip>
                <a:blip r:embed="rId3"/>
              </a:buBlip>
            </a:pPr>
            <a:r>
              <a:rPr lang="zh-CN" altLang="en-US" sz="2600" spc="100" dirty="0">
                <a:solidFill>
                  <a:schemeClr val="bg2">
                    <a:lumMod val="25000"/>
                  </a:schemeClr>
                </a:solidFill>
                <a:latin typeface="微软雅黑" panose="020B0503020204020204" pitchFamily="34" charset="-122"/>
                <a:ea typeface="微软雅黑" panose="020B0503020204020204" pitchFamily="34" charset="-122"/>
              </a:rPr>
              <a:t>分阶段执行热恢复</a:t>
            </a:r>
          </a:p>
          <a:p>
            <a:pPr lvl="1">
              <a:lnSpc>
                <a:spcPts val="2600"/>
              </a:lnSpc>
              <a:buClr>
                <a:schemeClr val="accent1"/>
              </a:buClr>
            </a:pPr>
            <a:r>
              <a:rPr lang="zh-CN" altLang="en-US" sz="1600" dirty="0">
                <a:latin typeface="微软雅黑" panose="020B0503020204020204" pitchFamily="34" charset="-122"/>
                <a:ea typeface="微软雅黑" panose="020B0503020204020204" pitchFamily="34" charset="-122"/>
              </a:rPr>
              <a:t>以下命令执行物理恢复，备份逻辑日志，然后执行逻辑恢复：</a:t>
            </a:r>
          </a:p>
          <a:p>
            <a:pPr lvl="1">
              <a:lnSpc>
                <a:spcPct val="12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-r -p</a:t>
            </a:r>
          </a:p>
          <a:p>
            <a:pPr lvl="1">
              <a:lnSpc>
                <a:spcPct val="12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-b -l</a:t>
            </a:r>
          </a:p>
          <a:p>
            <a:pPr lvl="1">
              <a:lnSpc>
                <a:spcPct val="12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-r -l</a:t>
            </a:r>
            <a:endParaRPr lang="en-US" altLang="zh-CN" sz="2000" b="1" dirty="0">
              <a:latin typeface="微软雅黑" panose="020B0503020204020204" pitchFamily="34" charset="-122"/>
              <a:ea typeface="微软雅黑" panose="020B0503020204020204" pitchFamily="34" charset="-122"/>
            </a:endParaRPr>
          </a:p>
          <a:p>
            <a:pPr marL="228600" indent="-228600">
              <a:lnSpc>
                <a:spcPct val="120000"/>
              </a:lnSpc>
              <a:spcBef>
                <a:spcPts val="1000"/>
              </a:spcBef>
              <a:buClr>
                <a:schemeClr val="accent1"/>
              </a:buClr>
              <a:buBlip>
                <a:blip r:embed="rId3"/>
              </a:buBlip>
            </a:pPr>
            <a:r>
              <a:rPr lang="zh-CN" altLang="en-US" sz="2600" spc="100" dirty="0">
                <a:solidFill>
                  <a:schemeClr val="bg2">
                    <a:lumMod val="25000"/>
                  </a:schemeClr>
                </a:solidFill>
                <a:latin typeface="微软雅黑" panose="020B0503020204020204" pitchFamily="34" charset="-122"/>
                <a:ea typeface="微软雅黑" panose="020B0503020204020204" pitchFamily="34" charset="-122"/>
              </a:rPr>
              <a:t>基于时间点的恢复</a:t>
            </a:r>
          </a:p>
          <a:p>
            <a:pPr lvl="1">
              <a:lnSpc>
                <a:spcPct val="110000"/>
              </a:lnSpc>
              <a:buClr>
                <a:schemeClr val="accent1"/>
              </a:buClr>
            </a:pPr>
            <a:r>
              <a:rPr lang="zh-CN" altLang="en-US" sz="1600" dirty="0">
                <a:latin typeface="微软雅黑" panose="020B0503020204020204" pitchFamily="34" charset="-122"/>
                <a:ea typeface="微软雅黑" panose="020B0503020204020204" pitchFamily="34" charset="-122"/>
              </a:rPr>
              <a:t>以下命令将数据库服务器数据恢复到其在特定日期和时间的状态：</a:t>
            </a:r>
          </a:p>
          <a:p>
            <a:pPr lvl="1">
              <a:lnSpc>
                <a:spcPct val="110000"/>
              </a:lnSpc>
              <a:buClr>
                <a:schemeClr val="accent1"/>
              </a:buClr>
            </a:pPr>
            <a:r>
              <a:rPr lang="en-US" altLang="zh-CN" sz="1600" dirty="0" err="1">
                <a:latin typeface="微软雅黑" panose="020B0503020204020204" pitchFamily="34" charset="-122"/>
                <a:ea typeface="微软雅黑" panose="020B0503020204020204" pitchFamily="34" charset="-122"/>
              </a:rPr>
              <a:t>onbar</a:t>
            </a:r>
            <a:r>
              <a:rPr lang="en-US" altLang="zh-CN" sz="1600" dirty="0">
                <a:latin typeface="微软雅黑" panose="020B0503020204020204" pitchFamily="34" charset="-122"/>
                <a:ea typeface="微软雅黑" panose="020B0503020204020204" pitchFamily="34" charset="-122"/>
              </a:rPr>
              <a:t> -r -t “2011-05-10 11:35:57”</a:t>
            </a:r>
          </a:p>
          <a:p>
            <a:pPr lvl="1">
              <a:lnSpc>
                <a:spcPct val="110000"/>
              </a:lnSpc>
              <a:buClr>
                <a:schemeClr val="accent1"/>
              </a:buClr>
            </a:pPr>
            <a:r>
              <a:rPr lang="zh-CN" altLang="en-US" sz="1600" dirty="0">
                <a:latin typeface="微软雅黑" panose="020B0503020204020204" pitchFamily="34" charset="-122"/>
                <a:ea typeface="微软雅黑" panose="020B0503020204020204" pitchFamily="34" charset="-122"/>
              </a:rPr>
              <a:t> 重放在指定时间或指定时间之前落实的事务，包括带有落实时间 </a:t>
            </a:r>
            <a:r>
              <a:rPr lang="en-US" altLang="zh-CN" sz="1600" dirty="0">
                <a:latin typeface="微软雅黑" panose="020B0503020204020204" pitchFamily="34" charset="-122"/>
                <a:ea typeface="微软雅黑" panose="020B0503020204020204" pitchFamily="34" charset="-122"/>
              </a:rPr>
              <a:t>11:35:57 </a:t>
            </a:r>
            <a:r>
              <a:rPr lang="zh-CN" altLang="en-US" sz="1600" dirty="0">
                <a:latin typeface="微软雅黑" panose="020B0503020204020204" pitchFamily="34" charset="-122"/>
                <a:ea typeface="微软雅黑" panose="020B0503020204020204" pitchFamily="34" charset="-122"/>
              </a:rPr>
              <a:t>的所有事务。正在处理但未在 </a:t>
            </a:r>
            <a:r>
              <a:rPr lang="en-US" altLang="zh-CN" sz="1600" dirty="0">
                <a:latin typeface="微软雅黑" panose="020B0503020204020204" pitchFamily="34" charset="-122"/>
                <a:ea typeface="微软雅黑" panose="020B0503020204020204" pitchFamily="34" charset="-122"/>
              </a:rPr>
              <a:t>11:35:57 </a:t>
            </a:r>
            <a:r>
              <a:rPr lang="zh-CN" altLang="en-US" sz="1600" dirty="0">
                <a:latin typeface="微软雅黑" panose="020B0503020204020204" pitchFamily="34" charset="-122"/>
                <a:ea typeface="微软雅黑" panose="020B0503020204020204" pitchFamily="34" charset="-122"/>
              </a:rPr>
              <a:t>之前落实的事务将回滚。</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2948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ontape</a:t>
            </a:r>
            <a:r>
              <a:rPr lang="zh-CN" altLang="en-US" dirty="0"/>
              <a:t>备份</a:t>
            </a:r>
            <a:r>
              <a:rPr lang="en-US" altLang="zh-CN" dirty="0"/>
              <a:t>/</a:t>
            </a:r>
            <a:r>
              <a:rPr lang="zh-CN" altLang="en-US" dirty="0"/>
              <a:t>恢复</a:t>
            </a:r>
          </a:p>
        </p:txBody>
      </p:sp>
      <p:sp>
        <p:nvSpPr>
          <p:cNvPr id="11" name="Rectangle 3"/>
          <p:cNvSpPr txBox="1">
            <a:spLocks noChangeArrowheads="1"/>
          </p:cNvSpPr>
          <p:nvPr/>
        </p:nvSpPr>
        <p:spPr bwMode="auto">
          <a:xfrm>
            <a:off x="1349411" y="1334389"/>
            <a:ext cx="8640960" cy="5760640"/>
          </a:xfrm>
          <a:prstGeom prst="rect">
            <a:avLst/>
          </a:prstGeom>
          <a:noFill/>
          <a:ln w="9525">
            <a:noFill/>
            <a:miter lim="800000"/>
          </a:ln>
        </p:spPr>
        <p:txBody>
          <a:bodyPr vert="horz" wrap="square" lIns="0" tIns="0" rIns="0" bIns="0" numCol="1" anchor="t" anchorCtr="0" compatLnSpc="1">
            <a:normAutofit/>
          </a:bodyPr>
          <a:lstStyle/>
          <a:p>
            <a:pPr marL="228600" indent="-228600">
              <a:spcBef>
                <a:spcPts val="1000"/>
              </a:spcBef>
              <a:buClr>
                <a:schemeClr val="accent1"/>
              </a:buClr>
              <a:buBlip>
                <a:blip r:embed="rId3"/>
              </a:buBlip>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概述</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lnSpc>
                <a:spcPct val="200000"/>
              </a:lnSpc>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使用</a:t>
            </a:r>
            <a:r>
              <a:rPr lang="en-US" altLang="zh-CN" dirty="0" err="1">
                <a:latin typeface="微软雅黑" panose="020B0503020204020204" pitchFamily="34" charset="-122"/>
                <a:ea typeface="微软雅黑" panose="020B0503020204020204" pitchFamily="34" charset="-122"/>
              </a:rPr>
              <a:t>ontape</a:t>
            </a:r>
            <a:r>
              <a:rPr lang="zh-CN" altLang="en-US" dirty="0">
                <a:latin typeface="微软雅黑" panose="020B0503020204020204" pitchFamily="34" charset="-122"/>
                <a:ea typeface="微软雅黑" panose="020B0503020204020204" pitchFamily="34" charset="-122"/>
              </a:rPr>
              <a:t>工具备份</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恢复数据库不需要使用存储管理器。</a:t>
            </a: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简单配置备份参数即可</a:t>
            </a: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Clr>
                <a:schemeClr val="accent1"/>
              </a:buClr>
              <a:buFont typeface="Arial" panose="020B0604020202020204" pitchFamily="34" charset="0"/>
              <a:buChar char="•"/>
            </a:pPr>
            <a:r>
              <a:rPr lang="en-US" altLang="zh-CN" dirty="0" err="1">
                <a:latin typeface="微软雅黑" panose="020B0503020204020204" pitchFamily="34" charset="-122"/>
                <a:ea typeface="微软雅黑" panose="020B0503020204020204" pitchFamily="34" charset="-122"/>
              </a:rPr>
              <a:t>ontape</a:t>
            </a:r>
            <a:r>
              <a:rPr lang="zh-CN" altLang="en-US" dirty="0">
                <a:latin typeface="微软雅黑" panose="020B0503020204020204" pitchFamily="34" charset="-122"/>
                <a:ea typeface="微软雅黑" panose="020B0503020204020204" pitchFamily="34" charset="-122"/>
              </a:rPr>
              <a:t>功能不如</a:t>
            </a:r>
            <a:r>
              <a:rPr lang="en-US" altLang="zh-CN" dirty="0" err="1">
                <a:latin typeface="微软雅黑" panose="020B0503020204020204" pitchFamily="34" charset="-122"/>
                <a:ea typeface="微软雅黑" panose="020B0503020204020204" pitchFamily="34" charset="-122"/>
              </a:rPr>
              <a:t>onbar</a:t>
            </a:r>
            <a:r>
              <a:rPr lang="zh-CN" altLang="en-US" dirty="0">
                <a:latin typeface="微软雅黑" panose="020B0503020204020204" pitchFamily="34" charset="-122"/>
                <a:ea typeface="微软雅黑" panose="020B0503020204020204" pitchFamily="34" charset="-122"/>
              </a:rPr>
              <a:t>全面</a:t>
            </a:r>
            <a:endParaRPr lang="en-US" altLang="zh-CN" dirty="0">
              <a:latin typeface="微软雅黑" panose="020B0503020204020204" pitchFamily="34" charset="-122"/>
              <a:ea typeface="微软雅黑" panose="020B0503020204020204" pitchFamily="34" charset="-122"/>
            </a:endParaRPr>
          </a:p>
          <a:p>
            <a:pPr>
              <a:lnSpc>
                <a:spcPct val="200000"/>
              </a:lnSpc>
              <a:buClr>
                <a:schemeClr val="accent1"/>
              </a:buCl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配置</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lnSpc>
                <a:spcPct val="200000"/>
              </a:lnSpc>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配置数据库备份路径和逻辑日志备份路径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设置参数</a:t>
            </a:r>
            <a:r>
              <a:rPr lang="en-US" altLang="zh-CN" dirty="0">
                <a:latin typeface="微软雅黑" panose="020B0503020204020204" pitchFamily="34" charset="-122"/>
                <a:ea typeface="微软雅黑" panose="020B0503020204020204" pitchFamily="34" charset="-122"/>
              </a:rPr>
              <a:t>:</a:t>
            </a:r>
          </a:p>
          <a:p>
            <a:pPr lvl="1">
              <a:lnSpc>
                <a:spcPct val="200000"/>
              </a:lnSpc>
              <a:buClr>
                <a:schemeClr val="accent1"/>
              </a:buClr>
            </a:pPr>
            <a:r>
              <a:rPr lang="en-US" altLang="zh-CN" sz="1400" dirty="0">
                <a:latin typeface="微软雅黑" panose="020B0503020204020204" pitchFamily="34" charset="-122"/>
                <a:ea typeface="微软雅黑" panose="020B0503020204020204" pitchFamily="34" charset="-122"/>
              </a:rPr>
              <a:t>TAPEDEV       /home/</a:t>
            </a:r>
            <a:r>
              <a:rPr lang="en-US" altLang="zh-CN" sz="1400" dirty="0" err="1">
                <a:latin typeface="微软雅黑" panose="020B0503020204020204" pitchFamily="34" charset="-122"/>
                <a:ea typeface="微软雅黑" panose="020B0503020204020204" pitchFamily="34" charset="-122"/>
              </a:rPr>
              <a:t>gbase/backup/backupdb</a:t>
            </a:r>
            <a:endParaRPr lang="en-US" altLang="zh-CN" sz="1400" dirty="0">
              <a:latin typeface="微软雅黑" panose="020B0503020204020204" pitchFamily="34" charset="-122"/>
              <a:ea typeface="微软雅黑" panose="020B0503020204020204" pitchFamily="34" charset="-122"/>
            </a:endParaRPr>
          </a:p>
          <a:p>
            <a:pPr lvl="1">
              <a:lnSpc>
                <a:spcPct val="200000"/>
              </a:lnSpc>
              <a:buClr>
                <a:schemeClr val="accent1"/>
              </a:buClr>
            </a:pPr>
            <a:r>
              <a:rPr lang="en-US" altLang="zh-CN" sz="1400" dirty="0">
                <a:latin typeface="微软雅黑" panose="020B0503020204020204" pitchFamily="34" charset="-122"/>
                <a:ea typeface="微软雅黑" panose="020B0503020204020204" pitchFamily="34" charset="-122"/>
              </a:rPr>
              <a:t>LTAPEDEV      /home/</a:t>
            </a:r>
            <a:r>
              <a:rPr lang="en-US" altLang="zh-CN" sz="1400" dirty="0" err="1">
                <a:latin typeface="微软雅黑" panose="020B0503020204020204" pitchFamily="34" charset="-122"/>
                <a:ea typeface="微软雅黑" panose="020B0503020204020204" pitchFamily="34" charset="-122"/>
              </a:rPr>
              <a:t>gbase/backup/backuplog</a:t>
            </a:r>
            <a:endParaRPr lang="en-US" altLang="zh-CN" sz="1400" dirty="0">
              <a:latin typeface="微软雅黑" panose="020B0503020204020204" pitchFamily="34" charset="-122"/>
              <a:ea typeface="微软雅黑" panose="020B0503020204020204" pitchFamily="34" charset="-122"/>
            </a:endParaRPr>
          </a:p>
          <a:p>
            <a:pPr>
              <a:lnSpc>
                <a:spcPct val="150000"/>
              </a:lnSpc>
              <a:buClr>
                <a:schemeClr val="accent1"/>
              </a:buClr>
            </a:pP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9504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ontape</a:t>
            </a:r>
            <a:r>
              <a:rPr lang="zh-CN" altLang="en-US" dirty="0"/>
              <a:t>备份</a:t>
            </a:r>
            <a:r>
              <a:rPr lang="en-US" altLang="zh-CN" dirty="0"/>
              <a:t>/</a:t>
            </a:r>
            <a:r>
              <a:rPr lang="zh-CN" altLang="en-US" dirty="0"/>
              <a:t>恢复</a:t>
            </a:r>
            <a:r>
              <a:rPr lang="en-US" altLang="zh-CN" dirty="0"/>
              <a:t> – </a:t>
            </a:r>
            <a:r>
              <a:rPr lang="zh-CN" altLang="en-US" dirty="0"/>
              <a:t>语法</a:t>
            </a:r>
          </a:p>
        </p:txBody>
      </p:sp>
      <p:sp>
        <p:nvSpPr>
          <p:cNvPr id="11" name="Rectangle 3"/>
          <p:cNvSpPr txBox="1">
            <a:spLocks noChangeArrowheads="1"/>
          </p:cNvSpPr>
          <p:nvPr/>
        </p:nvSpPr>
        <p:spPr bwMode="auto">
          <a:xfrm>
            <a:off x="2374169" y="1595363"/>
            <a:ext cx="7848872" cy="482453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noAutofit/>
          </a:bodyPr>
          <a:lstStyle/>
          <a:p>
            <a:r>
              <a:rPr lang="en-US" altLang="zh-CN" sz="1200" dirty="0">
                <a:latin typeface="微软雅黑" panose="020B0503020204020204" pitchFamily="34" charset="-122"/>
                <a:ea typeface="微软雅黑" panose="020B0503020204020204" pitchFamily="34" charset="-122"/>
              </a:rPr>
              <a:t>usage:</a:t>
            </a:r>
          </a:p>
          <a:p>
            <a:r>
              <a:rPr lang="en-US" altLang="zh-CN" sz="1200" dirty="0">
                <a:latin typeface="微软雅黑" panose="020B0503020204020204" pitchFamily="34" charset="-122"/>
                <a:ea typeface="微软雅黑" panose="020B0503020204020204" pitchFamily="34" charset="-122"/>
              </a:rPr>
              <a:t>{ -a [-d]  | </a:t>
            </a:r>
          </a:p>
          <a:p>
            <a:r>
              <a:rPr lang="en-US" altLang="zh-CN" sz="1200" dirty="0">
                <a:latin typeface="微软雅黑" panose="020B0503020204020204" pitchFamily="34" charset="-122"/>
                <a:ea typeface="微软雅黑" panose="020B0503020204020204" pitchFamily="34" charset="-122"/>
              </a:rPr>
              <a:t>  -c  | </a:t>
            </a:r>
          </a:p>
          <a:p>
            <a:r>
              <a:rPr lang="en-US" altLang="zh-CN" sz="1200" dirty="0">
                <a:latin typeface="微软雅黑" panose="020B0503020204020204" pitchFamily="34" charset="-122"/>
                <a:ea typeface="微软雅黑" panose="020B0503020204020204" pitchFamily="34" charset="-122"/>
              </a:rPr>
              <a:t>  -l [-C | -X] [-d]  |</a:t>
            </a:r>
          </a:p>
          <a:p>
            <a:r>
              <a:rPr lang="en-US" altLang="zh-CN" sz="1200" dirty="0">
                <a:latin typeface="微软雅黑" panose="020B0503020204020204" pitchFamily="34" charset="-122"/>
                <a:ea typeface="微软雅黑" panose="020B0503020204020204" pitchFamily="34" charset="-122"/>
              </a:rPr>
              <a:t>  -p [-e] [-rename {-f &lt;filename&gt; |</a:t>
            </a:r>
          </a:p>
          <a:p>
            <a:r>
              <a:rPr lang="en-US" altLang="zh-CN" sz="1200" dirty="0">
                <a:latin typeface="微软雅黑" panose="020B0503020204020204" pitchFamily="34" charset="-122"/>
                <a:ea typeface="微软雅黑" panose="020B0503020204020204" pitchFamily="34" charset="-122"/>
              </a:rPr>
              <a:t>               -p &lt;old path&gt; -o &lt;old offset&gt; -n &lt;new path&gt; -o &lt;new offset&gt;...}] [-t </a:t>
            </a:r>
            <a:r>
              <a:rPr lang="en-US" altLang="zh-CN" sz="1200" dirty="0" err="1">
                <a:latin typeface="微软雅黑" panose="020B0503020204020204" pitchFamily="34" charset="-122"/>
                <a:ea typeface="微软雅黑" panose="020B0503020204020204" pitchFamily="34" charset="-122"/>
              </a:rPr>
              <a:t>tape_device_path</a:t>
            </a:r>
            <a:r>
              <a:rPr lang="en-US" altLang="zh-CN" sz="1200" dirty="0">
                <a:latin typeface="微软雅黑" panose="020B0503020204020204" pitchFamily="34" charset="-122"/>
                <a:ea typeface="微软雅黑" panose="020B0503020204020204" pitchFamily="34" charset="-122"/>
              </a:rPr>
              <a:t> [-v]] [-d]  |</a:t>
            </a:r>
          </a:p>
          <a:p>
            <a:r>
              <a:rPr lang="en-US" altLang="zh-CN" sz="1200" dirty="0">
                <a:latin typeface="微软雅黑" panose="020B0503020204020204" pitchFamily="34" charset="-122"/>
                <a:ea typeface="微软雅黑" panose="020B0503020204020204" pitchFamily="34" charset="-122"/>
              </a:rPr>
              <a:t>  -S [-d]  | -r [-rename {-f &lt;filename&gt; |</a:t>
            </a:r>
          </a:p>
          <a:p>
            <a:r>
              <a:rPr lang="en-US" altLang="zh-CN" sz="1200" dirty="0">
                <a:latin typeface="微软雅黑" panose="020B0503020204020204" pitchFamily="34" charset="-122"/>
                <a:ea typeface="微软雅黑" panose="020B0503020204020204" pitchFamily="34" charset="-122"/>
              </a:rPr>
              <a:t>               -p &lt;old path&gt; -o &lt;old offset&gt; -n &lt;new path&gt; -o &lt;new offset&gt;...}]</a:t>
            </a:r>
          </a:p>
          <a:p>
            <a:r>
              <a:rPr lang="en-US" altLang="zh-CN" sz="1200" dirty="0">
                <a:latin typeface="微软雅黑" panose="020B0503020204020204" pitchFamily="34" charset="-122"/>
                <a:ea typeface="微软雅黑" panose="020B0503020204020204" pitchFamily="34" charset="-122"/>
              </a:rPr>
              <a:t>     [-D </a:t>
            </a:r>
            <a:r>
              <a:rPr lang="en-US" altLang="zh-CN" sz="1200" dirty="0" err="1">
                <a:latin typeface="微软雅黑" panose="020B0503020204020204" pitchFamily="34" charset="-122"/>
                <a:ea typeface="微软雅黑" panose="020B0503020204020204" pitchFamily="34" charset="-122"/>
              </a:rPr>
              <a:t>DBspace_list</a:t>
            </a:r>
            <a:r>
              <a:rPr lang="en-US" altLang="zh-CN" sz="1200" dirty="0">
                <a:latin typeface="微软雅黑" panose="020B0503020204020204" pitchFamily="34" charset="-122"/>
                <a:ea typeface="微软雅黑" panose="020B0503020204020204" pitchFamily="34" charset="-122"/>
              </a:rPr>
              <a:t>] [-t </a:t>
            </a:r>
            <a:r>
              <a:rPr lang="en-US" altLang="zh-CN" sz="1200" dirty="0" err="1">
                <a:latin typeface="微软雅黑" panose="020B0503020204020204" pitchFamily="34" charset="-122"/>
                <a:ea typeface="微软雅黑" panose="020B0503020204020204" pitchFamily="34" charset="-122"/>
              </a:rPr>
              <a:t>tape_device_path</a:t>
            </a:r>
            <a:r>
              <a:rPr lang="en-US" altLang="zh-CN" sz="1200" dirty="0">
                <a:latin typeface="微软雅黑" panose="020B0503020204020204" pitchFamily="34" charset="-122"/>
                <a:ea typeface="微软雅黑" panose="020B0503020204020204" pitchFamily="34" charset="-122"/>
              </a:rPr>
              <a:t> [-v]] [-d]  | -s [[-L </a:t>
            </a:r>
            <a:r>
              <a:rPr lang="en-US" altLang="zh-CN" sz="1200" dirty="0" err="1">
                <a:latin typeface="微软雅黑" panose="020B0503020204020204" pitchFamily="34" charset="-122"/>
                <a:ea typeface="微软雅黑" panose="020B0503020204020204" pitchFamily="34" charset="-122"/>
              </a:rPr>
              <a:t>archive_level</a:t>
            </a:r>
            <a:r>
              <a:rPr lang="en-US" altLang="zh-CN" sz="1200" dirty="0">
                <a:latin typeface="微软雅黑" panose="020B0503020204020204" pitchFamily="34" charset="-122"/>
                <a:ea typeface="微软雅黑" panose="020B0503020204020204" pitchFamily="34" charset="-122"/>
              </a:rPr>
              <a:t>][-F]] [-A </a:t>
            </a:r>
            <a:r>
              <a:rPr lang="en-US" altLang="zh-CN" sz="1200" dirty="0" err="1">
                <a:latin typeface="微软雅黑" panose="020B0503020204020204" pitchFamily="34" charset="-122"/>
                <a:ea typeface="微软雅黑" panose="020B0503020204020204" pitchFamily="34" charset="-122"/>
              </a:rPr>
              <a:t>database_list</a:t>
            </a:r>
            <a:r>
              <a:rPr lang="en-US" altLang="zh-CN" sz="1200" dirty="0">
                <a:latin typeface="微软雅黑" panose="020B0503020204020204" pitchFamily="34" charset="-122"/>
                <a:ea typeface="微软雅黑" panose="020B0503020204020204" pitchFamily="34" charset="-122"/>
              </a:rPr>
              <a:t>] [-B </a:t>
            </a:r>
            <a:r>
              <a:rPr lang="en-US" altLang="zh-CN" sz="1200" dirty="0" err="1">
                <a:latin typeface="微软雅黑" panose="020B0503020204020204" pitchFamily="34" charset="-122"/>
                <a:ea typeface="微软雅黑" panose="020B0503020204020204" pitchFamily="34" charset="-122"/>
              </a:rPr>
              <a:t>database_list</a:t>
            </a:r>
            <a:r>
              <a:rPr lang="en-US" altLang="zh-CN" sz="1200" dirty="0">
                <a:latin typeface="微软雅黑" panose="020B0503020204020204" pitchFamily="34" charset="-122"/>
                <a:ea typeface="微软雅黑" panose="020B0503020204020204" pitchFamily="34" charset="-122"/>
              </a:rPr>
              <a:t>] [-N </a:t>
            </a:r>
            <a:r>
              <a:rPr lang="en-US" altLang="zh-CN" sz="1200" dirty="0" err="1">
                <a:latin typeface="微软雅黑" panose="020B0503020204020204" pitchFamily="34" charset="-122"/>
                <a:ea typeface="微软雅黑" panose="020B0503020204020204" pitchFamily="34" charset="-122"/>
              </a:rPr>
              <a:t>database_list</a:t>
            </a:r>
            <a:r>
              <a:rPr lang="en-US" altLang="zh-CN" sz="1200" dirty="0">
                <a:latin typeface="微软雅黑" panose="020B0503020204020204" pitchFamily="34" charset="-122"/>
                <a:ea typeface="微软雅黑" panose="020B0503020204020204" pitchFamily="34" charset="-122"/>
              </a:rPr>
              <a:t>] [-U </a:t>
            </a:r>
            <a:r>
              <a:rPr lang="en-US" altLang="zh-CN" sz="1200" dirty="0" err="1">
                <a:latin typeface="微软雅黑" panose="020B0503020204020204" pitchFamily="34" charset="-122"/>
                <a:ea typeface="微软雅黑" panose="020B0503020204020204" pitchFamily="34" charset="-122"/>
              </a:rPr>
              <a:t>database_list</a:t>
            </a:r>
            <a:r>
              <a:rPr lang="en-US" altLang="zh-CN" sz="1200" dirty="0">
                <a:latin typeface="微软雅黑" panose="020B0503020204020204" pitchFamily="34" charset="-122"/>
                <a:ea typeface="微软雅黑" panose="020B0503020204020204" pitchFamily="34" charset="-122"/>
              </a:rPr>
              <a:t>] [-t </a:t>
            </a:r>
            <a:r>
              <a:rPr lang="en-US" altLang="zh-CN" sz="1200" dirty="0" err="1">
                <a:latin typeface="微软雅黑" panose="020B0503020204020204" pitchFamily="34" charset="-122"/>
                <a:ea typeface="微软雅黑" panose="020B0503020204020204" pitchFamily="34" charset="-122"/>
              </a:rPr>
              <a:t>tape_device_path</a:t>
            </a:r>
            <a:r>
              <a:rPr lang="en-US" altLang="zh-CN" sz="1200" dirty="0">
                <a:latin typeface="微软雅黑" panose="020B0503020204020204" pitchFamily="34" charset="-122"/>
                <a:ea typeface="微软雅黑" panose="020B0503020204020204" pitchFamily="34" charset="-122"/>
              </a:rPr>
              <a:t> [-v]] [-d]  }</a:t>
            </a:r>
          </a:p>
          <a:p>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-a Automatic backup of logical logs</a:t>
            </a:r>
          </a:p>
          <a:p>
            <a:r>
              <a:rPr lang="en-US" altLang="zh-CN" sz="1200" dirty="0">
                <a:latin typeface="微软雅黑" panose="020B0503020204020204" pitchFamily="34" charset="-122"/>
                <a:ea typeface="微软雅黑" panose="020B0503020204020204" pitchFamily="34" charset="-122"/>
              </a:rPr>
              <a:t>-c Continuous backup of logical logs</a:t>
            </a:r>
          </a:p>
          <a:p>
            <a:r>
              <a:rPr lang="en-US" altLang="zh-CN" sz="1200" dirty="0">
                <a:latin typeface="微软雅黑" panose="020B0503020204020204" pitchFamily="34" charset="-122"/>
                <a:ea typeface="微软雅黑" panose="020B0503020204020204" pitchFamily="34" charset="-122"/>
              </a:rPr>
              <a:t>-d non-interactive mode for back up to or restore from a directory</a:t>
            </a:r>
          </a:p>
          <a:p>
            <a:r>
              <a:rPr lang="en-US" altLang="zh-CN" sz="1200" dirty="0">
                <a:latin typeface="微软雅黑" panose="020B0503020204020204" pitchFamily="34" charset="-122"/>
                <a:ea typeface="微软雅黑" panose="020B0503020204020204" pitchFamily="34" charset="-122"/>
              </a:rPr>
              <a:t>-l Logical restore</a:t>
            </a:r>
          </a:p>
          <a:p>
            <a:r>
              <a:rPr lang="en-US" altLang="zh-CN" sz="1200" dirty="0">
                <a:latin typeface="微软雅黑" panose="020B0503020204020204" pitchFamily="34" charset="-122"/>
                <a:ea typeface="微软雅黑" panose="020B0503020204020204" pitchFamily="34" charset="-122"/>
              </a:rPr>
              <a:t>-p [-e] Physical restore (-e for external physical restore)</a:t>
            </a:r>
          </a:p>
          <a:p>
            <a:r>
              <a:rPr lang="en-US" altLang="zh-CN" sz="1200" dirty="0">
                <a:latin typeface="微软雅黑" panose="020B0503020204020204" pitchFamily="34" charset="-122"/>
                <a:ea typeface="微软雅黑" panose="020B0503020204020204" pitchFamily="34" charset="-122"/>
              </a:rPr>
              <a:t>-r Full restore </a:t>
            </a:r>
            <a:r>
              <a:rPr lang="en-US" altLang="zh-CN" sz="1200" dirty="0" err="1">
                <a:latin typeface="微软雅黑" panose="020B0503020204020204" pitchFamily="34" charset="-122"/>
                <a:ea typeface="微软雅黑" panose="020B0503020204020204" pitchFamily="34" charset="-122"/>
              </a:rPr>
              <a:t>DBspaces</a:t>
            </a:r>
            <a:r>
              <a:rPr lang="en-US" altLang="zh-CN"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BLOBspaces</a:t>
            </a:r>
            <a:r>
              <a:rPr lang="en-US" altLang="zh-CN" sz="1200" dirty="0">
                <a:latin typeface="微软雅黑" panose="020B0503020204020204" pitchFamily="34" charset="-122"/>
                <a:ea typeface="微软雅黑" panose="020B0503020204020204" pitchFamily="34" charset="-122"/>
              </a:rPr>
              <a:t> as listed</a:t>
            </a:r>
          </a:p>
          <a:p>
            <a:r>
              <a:rPr lang="en-US" altLang="zh-CN" sz="1200" dirty="0">
                <a:latin typeface="微软雅黑" panose="020B0503020204020204" pitchFamily="34" charset="-122"/>
                <a:ea typeface="微软雅黑" panose="020B0503020204020204" pitchFamily="34" charset="-122"/>
              </a:rPr>
              <a:t>-s Archive full system</a:t>
            </a:r>
          </a:p>
          <a:p>
            <a:r>
              <a:rPr lang="en-US" altLang="zh-CN" sz="1200" dirty="0">
                <a:latin typeface="微软雅黑" panose="020B0503020204020204" pitchFamily="34" charset="-122"/>
                <a:ea typeface="微软雅黑" panose="020B0503020204020204" pitchFamily="34" charset="-122"/>
              </a:rPr>
              <a:t>-A set the following database(s) to </a:t>
            </a:r>
            <a:r>
              <a:rPr lang="en-US" altLang="zh-CN" sz="1200" dirty="0" err="1">
                <a:latin typeface="微软雅黑" panose="020B0503020204020204" pitchFamily="34" charset="-122"/>
                <a:ea typeface="微软雅黑" panose="020B0503020204020204" pitchFamily="34" charset="-122"/>
              </a:rPr>
              <a:t>ansi</a:t>
            </a:r>
            <a:r>
              <a:rPr lang="en-US" altLang="zh-CN" sz="1200" dirty="0">
                <a:latin typeface="微软雅黑" panose="020B0503020204020204" pitchFamily="34" charset="-122"/>
                <a:ea typeface="微软雅黑" panose="020B0503020204020204" pitchFamily="34" charset="-122"/>
              </a:rPr>
              <a:t> logging</a:t>
            </a:r>
          </a:p>
          <a:p>
            <a:r>
              <a:rPr lang="en-US" altLang="zh-CN" sz="1200" dirty="0">
                <a:latin typeface="微软雅黑" panose="020B0503020204020204" pitchFamily="34" charset="-122"/>
                <a:ea typeface="微软雅黑" panose="020B0503020204020204" pitchFamily="34" charset="-122"/>
              </a:rPr>
              <a:t>-B set the following database(s) to buffered logging</a:t>
            </a:r>
          </a:p>
          <a:p>
            <a:r>
              <a:rPr lang="en-US" altLang="zh-CN" sz="1200" dirty="0">
                <a:latin typeface="微软雅黑" panose="020B0503020204020204" pitchFamily="34" charset="-122"/>
                <a:ea typeface="微软雅黑" panose="020B0503020204020204" pitchFamily="34" charset="-122"/>
              </a:rPr>
              <a:t>-C continuous logical log restore</a:t>
            </a:r>
          </a:p>
          <a:p>
            <a:r>
              <a:rPr lang="en-US" altLang="zh-CN" sz="1200" dirty="0">
                <a:latin typeface="微软雅黑" panose="020B0503020204020204" pitchFamily="34" charset="-122"/>
                <a:ea typeface="微软雅黑" panose="020B0503020204020204" pitchFamily="34" charset="-122"/>
              </a:rPr>
              <a:t>-F Backup without updating archive information (useful for HDR, cloning etc.)</a:t>
            </a:r>
          </a:p>
          <a:p>
            <a:r>
              <a:rPr lang="en-US" altLang="zh-CN" sz="1200" dirty="0">
                <a:latin typeface="微软雅黑" panose="020B0503020204020204" pitchFamily="34" charset="-122"/>
                <a:ea typeface="微软雅黑" panose="020B0503020204020204" pitchFamily="34" charset="-122"/>
              </a:rPr>
              <a:t>-N set the following database(s) to no logging</a:t>
            </a:r>
          </a:p>
          <a:p>
            <a:r>
              <a:rPr lang="en-US" altLang="zh-CN" sz="1200" dirty="0">
                <a:latin typeface="微软雅黑" panose="020B0503020204020204" pitchFamily="34" charset="-122"/>
                <a:ea typeface="微软雅黑" panose="020B0503020204020204" pitchFamily="34" charset="-122"/>
              </a:rPr>
              <a:t>-S Salvage logical logs only</a:t>
            </a:r>
          </a:p>
          <a:p>
            <a:r>
              <a:rPr lang="en-US" altLang="zh-CN" sz="1200" dirty="0">
                <a:latin typeface="微软雅黑" panose="020B0503020204020204" pitchFamily="34" charset="-122"/>
                <a:ea typeface="微软雅黑" panose="020B0503020204020204" pitchFamily="34" charset="-122"/>
              </a:rPr>
              <a:t>-U set the following database(s) to unbuffered logging</a:t>
            </a:r>
          </a:p>
          <a:p>
            <a:r>
              <a:rPr lang="en-US" altLang="zh-CN" sz="1200" dirty="0">
                <a:latin typeface="微软雅黑" panose="020B0503020204020204" pitchFamily="34" charset="-122"/>
                <a:ea typeface="微软雅黑" panose="020B0503020204020204" pitchFamily="34" charset="-122"/>
              </a:rPr>
              <a:t>-X finish continuous logical log restore and bring server to quiescent mode    </a:t>
            </a:r>
          </a:p>
        </p:txBody>
      </p:sp>
      <p:sp>
        <p:nvSpPr>
          <p:cNvPr id="5" name="Rectangle 3"/>
          <p:cNvSpPr txBox="1">
            <a:spLocks noChangeArrowheads="1"/>
          </p:cNvSpPr>
          <p:nvPr/>
        </p:nvSpPr>
        <p:spPr bwMode="auto">
          <a:xfrm>
            <a:off x="1223287" y="1199319"/>
            <a:ext cx="8136904" cy="792088"/>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备份恢复语法</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a:buClr>
                <a:schemeClr val="accent1"/>
              </a:buClr>
            </a:pP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0826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ontape</a:t>
            </a:r>
            <a:r>
              <a:rPr lang="zh-CN" altLang="en-US" dirty="0"/>
              <a:t>备份</a:t>
            </a:r>
            <a:r>
              <a:rPr lang="en-US" altLang="zh-CN" dirty="0"/>
              <a:t> – </a:t>
            </a:r>
            <a:r>
              <a:rPr lang="zh-CN" altLang="en-US" dirty="0"/>
              <a:t>举例</a:t>
            </a:r>
          </a:p>
        </p:txBody>
      </p:sp>
      <p:sp>
        <p:nvSpPr>
          <p:cNvPr id="11" name="Rectangle 3"/>
          <p:cNvSpPr txBox="1">
            <a:spLocks noChangeArrowheads="1"/>
          </p:cNvSpPr>
          <p:nvPr/>
        </p:nvSpPr>
        <p:spPr bwMode="auto">
          <a:xfrm>
            <a:off x="1617425" y="1564053"/>
            <a:ext cx="7632848" cy="4978638"/>
          </a:xfrm>
          <a:prstGeom prst="rect">
            <a:avLst/>
          </a:prstGeom>
          <a:noFill/>
          <a:ln w="9525">
            <a:noFill/>
            <a:miter lim="800000"/>
          </a:ln>
        </p:spPr>
        <p:txBody>
          <a:bodyPr vert="horz" wrap="square" lIns="0" tIns="0" rIns="0" bIns="0" numCol="1" anchor="t" anchorCtr="0" compatLnSpc="1">
            <a:normAutofit/>
          </a:bodyPr>
          <a:lstStyle/>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对数据库执行标准</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0</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150000"/>
              </a:lnSpc>
              <a:buClr>
                <a:schemeClr val="accent1"/>
              </a:buClr>
            </a:pPr>
            <a:r>
              <a:rPr lang="en-US" altLang="zh-CN" sz="1600" dirty="0" err="1">
                <a:latin typeface="微软雅黑" panose="020B0503020204020204" pitchFamily="34" charset="-122"/>
                <a:ea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rPr>
              <a:t> -s -L 0</a:t>
            </a:r>
          </a:p>
          <a:p>
            <a:pPr>
              <a:lnSpc>
                <a:spcPct val="15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对数据库执行标准</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150000"/>
              </a:lnSpc>
              <a:buClr>
                <a:schemeClr val="accent1"/>
              </a:buClr>
            </a:pPr>
            <a:r>
              <a:rPr lang="en-US" altLang="zh-CN" sz="1600" dirty="0" err="1">
                <a:latin typeface="微软雅黑" panose="020B0503020204020204" pitchFamily="34" charset="-122"/>
                <a:ea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rPr>
              <a:t> -s -L 1</a:t>
            </a:r>
          </a:p>
          <a:p>
            <a:pPr lvl="1">
              <a:lnSpc>
                <a:spcPct val="15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0</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级备份的同时修改</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testdb</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库日志模式为</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nolog</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150000"/>
              </a:lnSpc>
              <a:buClr>
                <a:schemeClr val="accent1"/>
              </a:buClr>
            </a:pPr>
            <a:r>
              <a:rPr lang="en-US" altLang="zh-CN" sz="1600" dirty="0" err="1">
                <a:latin typeface="微软雅黑" panose="020B0503020204020204" pitchFamily="34" charset="-122"/>
                <a:ea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rPr>
              <a:t> -s -L 0 -N </a:t>
            </a:r>
            <a:r>
              <a:rPr lang="en-US" altLang="zh-CN" sz="1600" dirty="0" err="1">
                <a:latin typeface="微软雅黑" panose="020B0503020204020204" pitchFamily="34" charset="-122"/>
                <a:ea typeface="微软雅黑" panose="020B0503020204020204" pitchFamily="34" charset="-122"/>
              </a:rPr>
              <a:t>testdb</a:t>
            </a:r>
            <a:endParaRPr lang="en-US" altLang="zh-CN" sz="1600" dirty="0">
              <a:latin typeface="微软雅黑" panose="020B0503020204020204" pitchFamily="34" charset="-122"/>
              <a:ea typeface="微软雅黑" panose="020B0503020204020204" pitchFamily="34" charset="-122"/>
            </a:endParaRPr>
          </a:p>
          <a:p>
            <a:pPr>
              <a:lnSpc>
                <a:spcPct val="15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marL="228600" indent="-228600">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逻辑日志备份</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lvl="1">
              <a:lnSpc>
                <a:spcPct val="150000"/>
              </a:lnSpc>
              <a:buClr>
                <a:schemeClr val="accent1"/>
              </a:buClr>
            </a:pPr>
            <a:r>
              <a:rPr lang="en-US" altLang="zh-CN" sz="1600" dirty="0" err="1">
                <a:latin typeface="微软雅黑" panose="020B0503020204020204" pitchFamily="34" charset="-122"/>
                <a:ea typeface="微软雅黑" panose="020B0503020204020204" pitchFamily="34" charset="-122"/>
              </a:rPr>
              <a:t>ontape</a:t>
            </a:r>
            <a:r>
              <a:rPr lang="en-US" altLang="zh-CN" sz="1600" dirty="0">
                <a:latin typeface="微软雅黑" panose="020B0503020204020204" pitchFamily="34" charset="-122"/>
                <a:ea typeface="微软雅黑" panose="020B0503020204020204" pitchFamily="34" charset="-122"/>
              </a:rPr>
              <a:t> -a -d</a:t>
            </a:r>
          </a:p>
          <a:p>
            <a:pPr>
              <a:lnSpc>
                <a:spcPct val="120000"/>
              </a:lnSpc>
              <a:buClr>
                <a:schemeClr val="accent1"/>
              </a:buClr>
            </a:pPr>
            <a:endParaRPr lang="en-US" altLang="zh-CN"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68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US" altLang="zh-CN" dirty="0" err="1"/>
              <a:t>ontape</a:t>
            </a:r>
            <a:r>
              <a:rPr lang="zh-CN" altLang="en-US" dirty="0"/>
              <a:t>备份</a:t>
            </a:r>
            <a:r>
              <a:rPr lang="en-US" altLang="zh-CN" dirty="0"/>
              <a:t>-</a:t>
            </a:r>
            <a:r>
              <a:rPr lang="zh-CN" altLang="en-US" dirty="0"/>
              <a:t>文件命名方式</a:t>
            </a:r>
            <a:endParaRPr lang="zh-CN" altLang="en-US" dirty="0">
              <a:cs typeface="宋体" panose="02010600030101010101" pitchFamily="2" charset="-122"/>
            </a:endParaRPr>
          </a:p>
        </p:txBody>
      </p:sp>
      <p:sp>
        <p:nvSpPr>
          <p:cNvPr id="1113091" name="Rectangle 3"/>
          <p:cNvSpPr>
            <a:spLocks noGrp="1" noChangeArrowheads="1"/>
          </p:cNvSpPr>
          <p:nvPr>
            <p:ph type="body" sz="quarter" idx="10"/>
          </p:nvPr>
        </p:nvSpPr>
        <p:spPr/>
        <p:txBody>
          <a:bodyPr>
            <a:normAutofit fontScale="85000" lnSpcReduction="20000"/>
          </a:bodyPr>
          <a:lstStyle/>
          <a:p>
            <a:pPr>
              <a:lnSpc>
                <a:spcPct val="120000"/>
              </a:lnSpc>
            </a:pPr>
            <a:r>
              <a:rPr lang="zh-CN" altLang="en-US" sz="2800" dirty="0"/>
              <a:t>在备份目录下为每一个备份级别创建独立的文件和每一个日志文件</a:t>
            </a:r>
          </a:p>
          <a:p>
            <a:pPr>
              <a:lnSpc>
                <a:spcPct val="120000"/>
              </a:lnSpc>
            </a:pPr>
            <a:r>
              <a:rPr lang="zh-CN" altLang="en-US" sz="2800" dirty="0"/>
              <a:t>备份文件命名规则：</a:t>
            </a:r>
          </a:p>
          <a:p>
            <a:pPr marL="684530" lvl="1" indent="-342900">
              <a:lnSpc>
                <a:spcPct val="150000"/>
              </a:lnSpc>
              <a:buFont typeface="+mj-lt"/>
              <a:buAutoNum type="arabicPeriod"/>
            </a:pPr>
            <a:r>
              <a:rPr lang="en-US" altLang="zh-CN" dirty="0">
                <a:cs typeface="宋体" panose="02010600030101010101" pitchFamily="2" charset="-122"/>
              </a:rPr>
              <a:t>&lt;hostname&gt;_&lt;</a:t>
            </a:r>
            <a:r>
              <a:rPr lang="en-US" altLang="zh-CN" dirty="0" err="1">
                <a:cs typeface="宋体" panose="02010600030101010101" pitchFamily="2" charset="-122"/>
              </a:rPr>
              <a:t>servernum</a:t>
            </a:r>
            <a:r>
              <a:rPr lang="en-US" altLang="zh-CN" dirty="0">
                <a:cs typeface="宋体" panose="02010600030101010101" pitchFamily="2" charset="-122"/>
              </a:rPr>
              <a:t>&gt;_L&lt;#&gt;</a:t>
            </a:r>
          </a:p>
          <a:p>
            <a:pPr marL="341630" lvl="1" indent="0">
              <a:lnSpc>
                <a:spcPct val="150000"/>
              </a:lnSpc>
              <a:buNone/>
            </a:pPr>
            <a:r>
              <a:rPr lang="en-US" altLang="zh-CN" dirty="0">
                <a:cs typeface="宋体" panose="02010600030101010101" pitchFamily="2" charset="-122"/>
              </a:rPr>
              <a:t>&lt;hostname&gt; </a:t>
            </a:r>
            <a:r>
              <a:rPr lang="zh-CN" altLang="en-US" dirty="0">
                <a:cs typeface="宋体" panose="02010600030101010101" pitchFamily="2" charset="-122"/>
              </a:rPr>
              <a:t>数据库所在机器的</a:t>
            </a:r>
            <a:r>
              <a:rPr lang="en-US" altLang="zh-CN" dirty="0">
                <a:cs typeface="宋体" panose="02010600030101010101" pitchFamily="2" charset="-122"/>
              </a:rPr>
              <a:t>hostname</a:t>
            </a:r>
          </a:p>
          <a:p>
            <a:pPr marL="341630" lvl="1" indent="0">
              <a:lnSpc>
                <a:spcPct val="150000"/>
              </a:lnSpc>
              <a:buNone/>
            </a:pPr>
            <a:r>
              <a:rPr lang="en-US" altLang="zh-CN" dirty="0">
                <a:cs typeface="宋体" panose="02010600030101010101" pitchFamily="2" charset="-122"/>
              </a:rPr>
              <a:t>&lt;</a:t>
            </a:r>
            <a:r>
              <a:rPr lang="en-US" altLang="zh-CN" dirty="0" err="1">
                <a:cs typeface="宋体" panose="02010600030101010101" pitchFamily="2" charset="-122"/>
              </a:rPr>
              <a:t>servernum</a:t>
            </a:r>
            <a:r>
              <a:rPr lang="en-US" altLang="zh-CN" dirty="0">
                <a:cs typeface="宋体" panose="02010600030101010101" pitchFamily="2" charset="-122"/>
              </a:rPr>
              <a:t>&gt;</a:t>
            </a:r>
            <a:r>
              <a:rPr lang="zh-CN" altLang="en-US" dirty="0">
                <a:cs typeface="宋体" panose="02010600030101010101" pitchFamily="2" charset="-122"/>
              </a:rPr>
              <a:t>数据库实例的编号</a:t>
            </a:r>
          </a:p>
          <a:p>
            <a:pPr marL="341630" lvl="1" indent="0">
              <a:lnSpc>
                <a:spcPct val="150000"/>
              </a:lnSpc>
              <a:buNone/>
            </a:pPr>
            <a:r>
              <a:rPr lang="en-US" altLang="zh-CN" dirty="0">
                <a:cs typeface="宋体" panose="02010600030101010101" pitchFamily="2" charset="-122"/>
              </a:rPr>
              <a:t>L&lt;#&gt;</a:t>
            </a:r>
            <a:r>
              <a:rPr lang="zh-CN" altLang="en-US" dirty="0">
                <a:cs typeface="宋体" panose="02010600030101010101" pitchFamily="2" charset="-122"/>
              </a:rPr>
              <a:t>为备份级别</a:t>
            </a:r>
          </a:p>
          <a:p>
            <a:pPr lvl="2">
              <a:lnSpc>
                <a:spcPct val="150000"/>
              </a:lnSpc>
            </a:pPr>
            <a:r>
              <a:rPr lang="zh-CN" altLang="en-US" dirty="0">
                <a:cs typeface="宋体" panose="02010600030101010101" pitchFamily="2" charset="-122"/>
              </a:rPr>
              <a:t>示例：</a:t>
            </a:r>
            <a:r>
              <a:rPr lang="en-US" altLang="zh-CN" dirty="0">
                <a:cs typeface="宋体" panose="02010600030101010101" pitchFamily="2" charset="-122"/>
              </a:rPr>
              <a:t>server1_101_L0</a:t>
            </a:r>
          </a:p>
          <a:p>
            <a:pPr marL="684530" lvl="1" indent="-342900">
              <a:lnSpc>
                <a:spcPct val="150000"/>
              </a:lnSpc>
              <a:buFont typeface="+mj-lt"/>
              <a:buAutoNum type="arabicPeriod" startAt="2"/>
            </a:pPr>
            <a:r>
              <a:rPr lang="en-US" altLang="zh-CN" dirty="0">
                <a:cs typeface="宋体" panose="02010600030101010101" pitchFamily="2" charset="-122"/>
              </a:rPr>
              <a:t>&lt;hostname&gt;_&lt;</a:t>
            </a:r>
            <a:r>
              <a:rPr lang="en-US" altLang="zh-CN" dirty="0" err="1">
                <a:cs typeface="宋体" panose="02010600030101010101" pitchFamily="2" charset="-122"/>
              </a:rPr>
              <a:t>servernum</a:t>
            </a:r>
            <a:r>
              <a:rPr lang="en-US" altLang="zh-CN" dirty="0">
                <a:cs typeface="宋体" panose="02010600030101010101" pitchFamily="2" charset="-122"/>
              </a:rPr>
              <a:t>&gt;_Log&lt;#######&gt;</a:t>
            </a:r>
          </a:p>
          <a:p>
            <a:pPr marL="341630" lvl="1" indent="0">
              <a:lnSpc>
                <a:spcPct val="150000"/>
              </a:lnSpc>
              <a:buNone/>
            </a:pPr>
            <a:r>
              <a:rPr lang="en-US" altLang="zh-CN" dirty="0">
                <a:cs typeface="宋体" panose="02010600030101010101" pitchFamily="2" charset="-122"/>
              </a:rPr>
              <a:t>&lt;hostname&gt; </a:t>
            </a:r>
            <a:r>
              <a:rPr lang="zh-CN" altLang="en-US" dirty="0">
                <a:cs typeface="宋体" panose="02010600030101010101" pitchFamily="2" charset="-122"/>
              </a:rPr>
              <a:t>数据库所在机器的</a:t>
            </a:r>
            <a:r>
              <a:rPr lang="en-US" altLang="zh-CN" dirty="0">
                <a:cs typeface="宋体" panose="02010600030101010101" pitchFamily="2" charset="-122"/>
              </a:rPr>
              <a:t>hostname</a:t>
            </a:r>
          </a:p>
          <a:p>
            <a:pPr marL="341630" lvl="1" indent="0">
              <a:lnSpc>
                <a:spcPct val="150000"/>
              </a:lnSpc>
              <a:buNone/>
            </a:pPr>
            <a:r>
              <a:rPr lang="en-US" altLang="zh-CN" dirty="0">
                <a:cs typeface="宋体" panose="02010600030101010101" pitchFamily="2" charset="-122"/>
              </a:rPr>
              <a:t>&lt;</a:t>
            </a:r>
            <a:r>
              <a:rPr lang="en-US" altLang="zh-CN" dirty="0" err="1">
                <a:cs typeface="宋体" panose="02010600030101010101" pitchFamily="2" charset="-122"/>
              </a:rPr>
              <a:t>servernum</a:t>
            </a:r>
            <a:r>
              <a:rPr lang="en-US" altLang="zh-CN" dirty="0">
                <a:cs typeface="宋体" panose="02010600030101010101" pitchFamily="2" charset="-122"/>
              </a:rPr>
              <a:t>&gt;</a:t>
            </a:r>
            <a:r>
              <a:rPr lang="zh-CN" altLang="en-US" dirty="0">
                <a:cs typeface="宋体" panose="02010600030101010101" pitchFamily="2" charset="-122"/>
              </a:rPr>
              <a:t>数据库实例的编号</a:t>
            </a:r>
          </a:p>
          <a:p>
            <a:pPr marL="341630" lvl="1" indent="0">
              <a:lnSpc>
                <a:spcPct val="150000"/>
              </a:lnSpc>
              <a:buNone/>
            </a:pPr>
            <a:r>
              <a:rPr lang="en-US" altLang="zh-CN" dirty="0">
                <a:cs typeface="宋体" panose="02010600030101010101" pitchFamily="2" charset="-122"/>
              </a:rPr>
              <a:t>Log&lt;######&gt;</a:t>
            </a:r>
            <a:r>
              <a:rPr lang="zh-CN" altLang="en-US" dirty="0">
                <a:cs typeface="宋体" panose="02010600030101010101" pitchFamily="2" charset="-122"/>
              </a:rPr>
              <a:t>日志的唯一</a:t>
            </a:r>
            <a:r>
              <a:rPr lang="en-US" altLang="zh-CN" dirty="0">
                <a:cs typeface="宋体" panose="02010600030101010101" pitchFamily="2" charset="-122"/>
              </a:rPr>
              <a:t>id</a:t>
            </a:r>
            <a:r>
              <a:rPr lang="zh-CN" altLang="en-US" dirty="0">
                <a:cs typeface="宋体" panose="02010600030101010101" pitchFamily="2" charset="-122"/>
              </a:rPr>
              <a:t>号</a:t>
            </a:r>
          </a:p>
          <a:p>
            <a:pPr lvl="2">
              <a:lnSpc>
                <a:spcPct val="150000"/>
              </a:lnSpc>
            </a:pPr>
            <a:r>
              <a:rPr lang="zh-CN" altLang="en-US" dirty="0">
                <a:cs typeface="宋体" panose="02010600030101010101" pitchFamily="2" charset="-122"/>
              </a:rPr>
              <a:t>示例：</a:t>
            </a:r>
            <a:r>
              <a:rPr lang="en-US" altLang="zh-CN" dirty="0">
                <a:cs typeface="宋体" panose="02010600030101010101" pitchFamily="2" charset="-122"/>
              </a:rPr>
              <a:t>server1_101_Log12012321321</a:t>
            </a:r>
          </a:p>
          <a:p>
            <a:endParaRPr lang="zh-CN" altLang="en-US" dirty="0">
              <a:cs typeface="宋体" panose="02010600030101010101" pitchFamily="2" charset="-122"/>
            </a:endParaRPr>
          </a:p>
        </p:txBody>
      </p:sp>
    </p:spTree>
    <p:extLst>
      <p:ext uri="{BB962C8B-B14F-4D97-AF65-F5344CB8AC3E}">
        <p14:creationId xmlns:p14="http://schemas.microsoft.com/office/powerpoint/2010/main" val="1883017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altLang="zh-CN" dirty="0" err="1"/>
              <a:t>ontape</a:t>
            </a:r>
            <a:r>
              <a:rPr lang="zh-CN" altLang="en-US" dirty="0"/>
              <a:t>备份</a:t>
            </a:r>
            <a:r>
              <a:rPr lang="en-US" altLang="zh-CN" dirty="0"/>
              <a:t>-</a:t>
            </a:r>
            <a:r>
              <a:rPr lang="zh-CN" altLang="en-US" dirty="0"/>
              <a:t>文件命名方式</a:t>
            </a:r>
            <a:endParaRPr lang="en-US" altLang="zh-CN" dirty="0">
              <a:cs typeface="宋体" panose="02010600030101010101" pitchFamily="2" charset="-122"/>
            </a:endParaRPr>
          </a:p>
        </p:txBody>
      </p:sp>
      <p:sp>
        <p:nvSpPr>
          <p:cNvPr id="1114115" name="Rectangle 3"/>
          <p:cNvSpPr>
            <a:spLocks noGrp="1" noChangeArrowheads="1"/>
          </p:cNvSpPr>
          <p:nvPr>
            <p:ph type="body" sz="quarter" idx="10"/>
          </p:nvPr>
        </p:nvSpPr>
        <p:spPr/>
        <p:txBody>
          <a:bodyPr>
            <a:normAutofit fontScale="85000" lnSpcReduction="10000"/>
          </a:bodyPr>
          <a:lstStyle/>
          <a:p>
            <a:pPr>
              <a:lnSpc>
                <a:spcPct val="150000"/>
              </a:lnSpc>
            </a:pPr>
            <a:r>
              <a:rPr lang="zh-CN" altLang="en-US" sz="2800" b="1" dirty="0">
                <a:cs typeface="宋体" panose="02010600030101010101" pitchFamily="2" charset="-122"/>
              </a:rPr>
              <a:t>第一次全备份，设置 </a:t>
            </a:r>
            <a:r>
              <a:rPr lang="en-US" altLang="zh-CN" sz="2800" b="1" dirty="0" err="1">
                <a:cs typeface="宋体" panose="02010600030101010101" pitchFamily="2" charset="-122"/>
              </a:rPr>
              <a:t>TAPEDEV</a:t>
            </a:r>
            <a:r>
              <a:rPr lang="en-US" altLang="zh-CN" sz="2800" b="1" dirty="0">
                <a:cs typeface="宋体" panose="02010600030101010101" pitchFamily="2" charset="-122"/>
              </a:rPr>
              <a:t> </a:t>
            </a:r>
            <a:r>
              <a:rPr lang="zh-CN" altLang="en-US" sz="2800" b="1" dirty="0">
                <a:cs typeface="宋体" panose="02010600030101010101" pitchFamily="2" charset="-122"/>
              </a:rPr>
              <a:t>为： </a:t>
            </a:r>
            <a:r>
              <a:rPr lang="en-US" altLang="zh-CN" sz="2800" b="1" dirty="0">
                <a:cs typeface="宋体" panose="02010600030101010101" pitchFamily="2" charset="-122"/>
              </a:rPr>
              <a:t>/data/backup/</a:t>
            </a:r>
          </a:p>
          <a:p>
            <a:pPr lvl="1">
              <a:lnSpc>
                <a:spcPct val="150000"/>
              </a:lnSpc>
              <a:buFont typeface="Webdings" panose="05030102010509060703" charset="0"/>
              <a:buNone/>
            </a:pPr>
            <a:r>
              <a:rPr lang="en-US" altLang="zh-CN" dirty="0" err="1">
                <a:ea typeface="宋体" panose="02010600030101010101" pitchFamily="2" charset="-122"/>
                <a:cs typeface="宋体" panose="02010600030101010101" pitchFamily="2" charset="-122"/>
              </a:rPr>
              <a:t>ontape</a:t>
            </a:r>
            <a:r>
              <a:rPr lang="en-US" altLang="zh-CN" dirty="0">
                <a:ea typeface="宋体" panose="02010600030101010101" pitchFamily="2" charset="-122"/>
                <a:cs typeface="宋体" panose="02010600030101010101" pitchFamily="2" charset="-122"/>
              </a:rPr>
              <a:t> -s -L 0</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10 percent done.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20 percent done.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30 percent done.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40 percent done.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100 percent done.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File created: </a:t>
            </a:r>
            <a:r>
              <a:rPr lang="en-US" altLang="zh-CN" b="1" dirty="0">
                <a:ea typeface="宋体" panose="02010600030101010101" pitchFamily="2" charset="-122"/>
                <a:cs typeface="宋体" panose="02010600030101010101" pitchFamily="2" charset="-122"/>
              </a:rPr>
              <a:t>/data/backup/65G8X7HJPJY_0_L0</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Please label this tape as number 1 in the arc tape sequence.</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This tape contains the following logical logs:</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38</a:t>
            </a:r>
          </a:p>
          <a:p>
            <a:pPr lvl="1">
              <a:lnSpc>
                <a:spcPct val="150000"/>
              </a:lnSpc>
              <a:buFont typeface="Webdings" panose="05030102010509060703" charset="0"/>
              <a:buNone/>
            </a:pPr>
            <a:r>
              <a:rPr lang="en-US" altLang="zh-CN" dirty="0">
                <a:ea typeface="宋体" panose="02010600030101010101" pitchFamily="2" charset="-122"/>
                <a:cs typeface="宋体" panose="02010600030101010101" pitchFamily="2" charset="-122"/>
              </a:rPr>
              <a:t>Program over.</a:t>
            </a:r>
            <a:endParaRPr lang="zh-CN" altLang="en-US" dirty="0">
              <a:ea typeface="宋体" panose="02010600030101010101" pitchFamily="2" charset="-122"/>
              <a:cs typeface="宋体" panose="02010600030101010101" pitchFamily="2" charset="-122"/>
            </a:endParaRPr>
          </a:p>
        </p:txBody>
      </p:sp>
      <p:sp>
        <p:nvSpPr>
          <p:cNvPr id="4" name="灯片编号占位符 9"/>
          <p:cNvSpPr>
            <a:spLocks noGrp="1"/>
          </p:cNvSpPr>
          <p:nvPr>
            <p:ph type="sldNum" sz="quarter" idx="4294967295"/>
          </p:nvPr>
        </p:nvSpPr>
        <p:spPr>
          <a:xfrm>
            <a:off x="0" y="6457950"/>
            <a:ext cx="9144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anose="02010600030101010101" pitchFamily="2" charset="-122"/>
              </a:defRPr>
            </a:lvl1pPr>
          </a:lstStyle>
          <a:p>
            <a:fld id="{84CFB1C9-13D2-4FCA-8E43-5D048D3AC9EF}" type="slidenum">
              <a:rPr kumimoji="1" lang="zh-CN" altLang="en-US" smtClean="0"/>
              <a:t>24</a:t>
            </a:fld>
            <a:endParaRPr kumimoji="1" lang="zh-CN" altLang="en-US" dirty="0"/>
          </a:p>
        </p:txBody>
      </p:sp>
    </p:spTree>
    <p:extLst>
      <p:ext uri="{BB962C8B-B14F-4D97-AF65-F5344CB8AC3E}">
        <p14:creationId xmlns:p14="http://schemas.microsoft.com/office/powerpoint/2010/main" val="351927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p:txBody>
          <a:bodyPr/>
          <a:lstStyle/>
          <a:p>
            <a:r>
              <a:rPr lang="en-US" altLang="zh-CN" dirty="0" err="1"/>
              <a:t>ontape</a:t>
            </a:r>
            <a:r>
              <a:rPr lang="zh-CN" altLang="en-US" dirty="0"/>
              <a:t>备份</a:t>
            </a:r>
            <a:r>
              <a:rPr lang="en-US" altLang="zh-CN" dirty="0"/>
              <a:t>-</a:t>
            </a:r>
            <a:r>
              <a:rPr lang="zh-CN" altLang="en-US" dirty="0"/>
              <a:t>文件命名方式</a:t>
            </a:r>
            <a:endParaRPr lang="en-US" altLang="zh-CN" dirty="0">
              <a:cs typeface="宋体" panose="02010600030101010101" pitchFamily="2" charset="-122"/>
            </a:endParaRPr>
          </a:p>
        </p:txBody>
      </p:sp>
      <p:sp>
        <p:nvSpPr>
          <p:cNvPr id="1116163" name="Rectangle 3"/>
          <p:cNvSpPr>
            <a:spLocks noGrp="1" noChangeArrowheads="1"/>
          </p:cNvSpPr>
          <p:nvPr>
            <p:ph type="body" sz="quarter" idx="10"/>
          </p:nvPr>
        </p:nvSpPr>
        <p:spPr/>
        <p:txBody>
          <a:bodyPr>
            <a:noAutofit/>
          </a:bodyPr>
          <a:lstStyle/>
          <a:p>
            <a:pPr>
              <a:lnSpc>
                <a:spcPct val="150000"/>
              </a:lnSpc>
            </a:pPr>
            <a:r>
              <a:rPr lang="zh-CN" altLang="en-US" b="1" dirty="0">
                <a:cs typeface="宋体" panose="02010600030101010101" pitchFamily="2" charset="-122"/>
              </a:rPr>
              <a:t>第二次全备份，设置 </a:t>
            </a:r>
            <a:r>
              <a:rPr lang="en-US" altLang="zh-CN" b="1" dirty="0" err="1">
                <a:cs typeface="宋体" panose="02010600030101010101" pitchFamily="2" charset="-122"/>
              </a:rPr>
              <a:t>TAPEDEV</a:t>
            </a:r>
            <a:r>
              <a:rPr lang="en-US" altLang="zh-CN" b="1" dirty="0">
                <a:cs typeface="宋体" panose="02010600030101010101" pitchFamily="2" charset="-122"/>
              </a:rPr>
              <a:t> </a:t>
            </a:r>
            <a:r>
              <a:rPr lang="zh-CN" altLang="en-US" b="1" dirty="0">
                <a:cs typeface="宋体" panose="02010600030101010101" pitchFamily="2" charset="-122"/>
              </a:rPr>
              <a:t>为： </a:t>
            </a:r>
            <a:r>
              <a:rPr lang="en-US" altLang="zh-CN" b="1" dirty="0">
                <a:cs typeface="宋体" panose="02010600030101010101" pitchFamily="2" charset="-122"/>
              </a:rPr>
              <a:t>/data/backup/</a:t>
            </a:r>
          </a:p>
          <a:p>
            <a:pPr lvl="1">
              <a:buFont typeface="Webdings" panose="05030102010509060703" charset="0"/>
              <a:buNone/>
            </a:pPr>
            <a:r>
              <a:rPr lang="en-US" altLang="zh-CN" sz="2000" dirty="0" err="1">
                <a:ea typeface="宋体" panose="02010600030101010101" pitchFamily="2" charset="-122"/>
                <a:cs typeface="宋体" panose="02010600030101010101" pitchFamily="2" charset="-122"/>
              </a:rPr>
              <a:t>ontape</a:t>
            </a:r>
            <a:r>
              <a:rPr lang="en-US" altLang="zh-CN" sz="2000" dirty="0">
                <a:ea typeface="宋体" panose="02010600030101010101" pitchFamily="2" charset="-122"/>
                <a:cs typeface="宋体" panose="02010600030101010101" pitchFamily="2" charset="-122"/>
              </a:rPr>
              <a:t> -s -L 0</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10 percent done.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20 percent done.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30 percent done.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40 percent done.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100 percent done.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File created: </a:t>
            </a:r>
            <a:r>
              <a:rPr lang="en-US" altLang="zh-CN" sz="2000" b="1" dirty="0">
                <a:ea typeface="宋体" panose="02010600030101010101" pitchFamily="2" charset="-122"/>
                <a:cs typeface="宋体" panose="02010600030101010101" pitchFamily="2" charset="-122"/>
              </a:rPr>
              <a:t>/data/backup/65G8X7HJPJY_0_L0</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Please label this tape as number 1 in the arc tape sequence.</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This tape contains the following logical logs:</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38</a:t>
            </a:r>
          </a:p>
          <a:p>
            <a:pPr lvl="1">
              <a:buFont typeface="Webdings" panose="05030102010509060703" charset="0"/>
              <a:buNone/>
            </a:pPr>
            <a:r>
              <a:rPr lang="en-US" altLang="zh-CN" sz="2000" dirty="0">
                <a:ea typeface="宋体" panose="02010600030101010101" pitchFamily="2" charset="-122"/>
                <a:cs typeface="宋体" panose="02010600030101010101" pitchFamily="2" charset="-122"/>
              </a:rPr>
              <a:t>Program over.</a:t>
            </a:r>
            <a:endParaRPr lang="zh-CN" altLang="en-US" sz="2000" dirty="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859728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r>
              <a:rPr lang="zh-CN" altLang="en-US">
                <a:cs typeface="宋体" panose="02010600030101010101" pitchFamily="2" charset="-122"/>
              </a:rPr>
              <a:t>备份目录文件名</a:t>
            </a:r>
          </a:p>
        </p:txBody>
      </p:sp>
      <p:sp>
        <p:nvSpPr>
          <p:cNvPr id="1115139" name="Rectangle 3"/>
          <p:cNvSpPr>
            <a:spLocks noGrp="1" noChangeArrowheads="1"/>
          </p:cNvSpPr>
          <p:nvPr>
            <p:ph type="body" sz="quarter" idx="10"/>
          </p:nvPr>
        </p:nvSpPr>
        <p:spPr/>
        <p:txBody>
          <a:bodyPr>
            <a:normAutofit fontScale="92500" lnSpcReduction="20000"/>
          </a:bodyPr>
          <a:lstStyle/>
          <a:p>
            <a:pPr>
              <a:lnSpc>
                <a:spcPct val="150000"/>
              </a:lnSpc>
            </a:pPr>
            <a:r>
              <a:rPr lang="en-US" altLang="zh-CN" b="1" dirty="0">
                <a:cs typeface="宋体" panose="02010600030101010101" pitchFamily="2" charset="-122"/>
              </a:rPr>
              <a:t>cd /data/backup/</a:t>
            </a:r>
          </a:p>
          <a:p>
            <a:pPr>
              <a:lnSpc>
                <a:spcPct val="150000"/>
              </a:lnSpc>
            </a:pPr>
            <a:r>
              <a:rPr lang="en-US" altLang="zh-CN" b="1" dirty="0" err="1">
                <a:cs typeface="宋体" panose="02010600030101010101" pitchFamily="2" charset="-122"/>
              </a:rPr>
              <a:t>ls</a:t>
            </a:r>
            <a:r>
              <a:rPr lang="en-US" altLang="zh-CN" b="1" dirty="0">
                <a:cs typeface="宋体" panose="02010600030101010101" pitchFamily="2" charset="-122"/>
              </a:rPr>
              <a:t> -l</a:t>
            </a:r>
          </a:p>
          <a:p>
            <a:pPr>
              <a:lnSpc>
                <a:spcPct val="150000"/>
              </a:lnSpc>
            </a:pPr>
            <a:endParaRPr lang="en-US" altLang="zh-CN" b="1" dirty="0">
              <a:cs typeface="宋体" panose="02010600030101010101" pitchFamily="2" charset="-122"/>
            </a:endParaRPr>
          </a:p>
          <a:p>
            <a:pPr>
              <a:lnSpc>
                <a:spcPct val="150000"/>
              </a:lnSpc>
            </a:pPr>
            <a:endParaRPr lang="en-US" altLang="zh-CN" b="1" dirty="0">
              <a:cs typeface="宋体" panose="02010600030101010101" pitchFamily="2" charset="-122"/>
            </a:endParaRPr>
          </a:p>
          <a:p>
            <a:pPr marL="0" indent="0">
              <a:lnSpc>
                <a:spcPct val="150000"/>
              </a:lnSpc>
              <a:buNone/>
            </a:pPr>
            <a:endParaRPr lang="zh-CN" altLang="en-US" b="1" dirty="0">
              <a:cs typeface="宋体" panose="02010600030101010101" pitchFamily="2" charset="-122"/>
            </a:endParaRPr>
          </a:p>
          <a:p>
            <a:pPr>
              <a:lnSpc>
                <a:spcPct val="150000"/>
              </a:lnSpc>
            </a:pPr>
            <a:r>
              <a:rPr lang="zh-CN" altLang="en-US" dirty="0">
                <a:cs typeface="宋体" panose="02010600030101010101" pitchFamily="2" charset="-122"/>
              </a:rPr>
              <a:t>进行第二次</a:t>
            </a:r>
            <a:r>
              <a:rPr lang="en-US" altLang="zh-CN" dirty="0">
                <a:cs typeface="宋体" panose="02010600030101010101" pitchFamily="2" charset="-122"/>
              </a:rPr>
              <a:t>0</a:t>
            </a:r>
            <a:r>
              <a:rPr lang="zh-CN" altLang="en-US" dirty="0">
                <a:cs typeface="宋体" panose="02010600030101010101" pitchFamily="2" charset="-122"/>
              </a:rPr>
              <a:t>级备份的时候，第一次</a:t>
            </a:r>
            <a:r>
              <a:rPr lang="en-US" altLang="zh-CN" dirty="0">
                <a:cs typeface="宋体" panose="02010600030101010101" pitchFamily="2" charset="-122"/>
              </a:rPr>
              <a:t>0</a:t>
            </a:r>
            <a:r>
              <a:rPr lang="zh-CN" altLang="en-US" dirty="0">
                <a:cs typeface="宋体" panose="02010600030101010101" pitchFamily="2" charset="-122"/>
              </a:rPr>
              <a:t>级备份的文件名自动重新更名</a:t>
            </a:r>
            <a:r>
              <a:rPr lang="en-US" altLang="zh-CN" dirty="0">
                <a:cs typeface="宋体" panose="02010600030101010101" pitchFamily="2" charset="-122"/>
              </a:rPr>
              <a:t>.</a:t>
            </a:r>
          </a:p>
          <a:p>
            <a:pPr>
              <a:lnSpc>
                <a:spcPct val="150000"/>
              </a:lnSpc>
            </a:pPr>
            <a:endParaRPr lang="en-US" altLang="zh-CN" dirty="0">
              <a:cs typeface="宋体" panose="02010600030101010101" pitchFamily="2" charset="-122"/>
            </a:endParaRPr>
          </a:p>
          <a:p>
            <a:pPr>
              <a:lnSpc>
                <a:spcPct val="150000"/>
              </a:lnSpc>
            </a:pPr>
            <a:r>
              <a:rPr lang="zh-CN" altLang="en-US" dirty="0">
                <a:cs typeface="宋体" panose="02010600030101010101" pitchFamily="2" charset="-122"/>
              </a:rPr>
              <a:t>备份文件名称 </a:t>
            </a:r>
            <a:r>
              <a:rPr lang="en-US" altLang="zh-CN" dirty="0">
                <a:cs typeface="宋体" panose="02010600030101010101" pitchFamily="2" charset="-122"/>
              </a:rPr>
              <a:t>&lt;hostname&gt;_&lt;</a:t>
            </a:r>
            <a:r>
              <a:rPr lang="en-US" altLang="zh-CN" dirty="0" err="1">
                <a:cs typeface="宋体" panose="02010600030101010101" pitchFamily="2" charset="-122"/>
              </a:rPr>
              <a:t>servernum</a:t>
            </a:r>
            <a:r>
              <a:rPr lang="en-US" altLang="zh-CN" dirty="0">
                <a:cs typeface="宋体" panose="02010600030101010101" pitchFamily="2" charset="-122"/>
              </a:rPr>
              <a:t>&gt;_</a:t>
            </a:r>
            <a:r>
              <a:rPr lang="en-US" altLang="zh-CN" dirty="0" err="1">
                <a:cs typeface="宋体" panose="02010600030101010101" pitchFamily="2" charset="-122"/>
              </a:rPr>
              <a:t>L0</a:t>
            </a:r>
            <a:r>
              <a:rPr lang="en-US" altLang="zh-CN" dirty="0">
                <a:cs typeface="宋体" panose="02010600030101010101" pitchFamily="2" charset="-122"/>
              </a:rPr>
              <a:t> </a:t>
            </a:r>
            <a:r>
              <a:rPr lang="zh-CN" altLang="en-US" dirty="0">
                <a:cs typeface="宋体" panose="02010600030101010101" pitchFamily="2" charset="-122"/>
              </a:rPr>
              <a:t>按如下规则重命名</a:t>
            </a:r>
          </a:p>
          <a:p>
            <a:pPr marL="341630" lvl="1" indent="0">
              <a:lnSpc>
                <a:spcPct val="150000"/>
              </a:lnSpc>
              <a:buNone/>
            </a:pPr>
            <a:r>
              <a:rPr lang="en-US" altLang="zh-CN" dirty="0">
                <a:ea typeface="宋体" panose="02010600030101010101" pitchFamily="2" charset="-122"/>
                <a:cs typeface="宋体" panose="02010600030101010101" pitchFamily="2" charset="-122"/>
              </a:rPr>
              <a:t>&lt;hostname&gt;_&lt;</a:t>
            </a:r>
            <a:r>
              <a:rPr lang="en-US" altLang="zh-CN" dirty="0" err="1">
                <a:ea typeface="宋体" panose="02010600030101010101" pitchFamily="2" charset="-122"/>
                <a:cs typeface="宋体" panose="02010600030101010101" pitchFamily="2" charset="-122"/>
              </a:rPr>
              <a:t>servernum</a:t>
            </a:r>
            <a:r>
              <a:rPr lang="en-US" altLang="zh-CN" b="1" dirty="0">
                <a:ea typeface="宋体" panose="02010600030101010101" pitchFamily="2" charset="-122"/>
                <a:cs typeface="宋体" panose="02010600030101010101" pitchFamily="2" charset="-122"/>
              </a:rPr>
              <a:t>&gt;</a:t>
            </a:r>
            <a:r>
              <a:rPr lang="en-US" altLang="zh-CN" dirty="0">
                <a:ea typeface="宋体" panose="02010600030101010101" pitchFamily="2" charset="-122"/>
                <a:cs typeface="宋体" panose="02010600030101010101" pitchFamily="2" charset="-122"/>
              </a:rPr>
              <a:t>_</a:t>
            </a:r>
            <a:r>
              <a:rPr lang="en-US" altLang="zh-CN" b="1" dirty="0">
                <a:ea typeface="宋体" panose="02010600030101010101" pitchFamily="2" charset="-122"/>
                <a:cs typeface="宋体" panose="02010600030101010101" pitchFamily="2" charset="-122"/>
              </a:rPr>
              <a:t>&lt;</a:t>
            </a:r>
            <a:r>
              <a:rPr lang="en-US" altLang="zh-CN" b="1" dirty="0" err="1">
                <a:ea typeface="宋体" panose="02010600030101010101" pitchFamily="2" charset="-122"/>
                <a:cs typeface="宋体" panose="02010600030101010101" pitchFamily="2" charset="-122"/>
              </a:rPr>
              <a:t>YYYY</a:t>
            </a:r>
            <a:r>
              <a:rPr lang="en-US" altLang="zh-CN" b="1" dirty="0">
                <a:ea typeface="宋体" panose="02010600030101010101" pitchFamily="2" charset="-122"/>
                <a:cs typeface="宋体" panose="02010600030101010101" pitchFamily="2" charset="-122"/>
              </a:rPr>
              <a:t>-MM-</a:t>
            </a:r>
            <a:r>
              <a:rPr lang="en-US" altLang="zh-CN" b="1" dirty="0" err="1">
                <a:ea typeface="宋体" panose="02010600030101010101" pitchFamily="2" charset="-122"/>
                <a:cs typeface="宋体" panose="02010600030101010101" pitchFamily="2" charset="-122"/>
              </a:rPr>
              <a:t>DD_HHMMSS</a:t>
            </a:r>
            <a:r>
              <a:rPr lang="en-US" altLang="zh-CN" b="1" dirty="0">
                <a:ea typeface="宋体" panose="02010600030101010101" pitchFamily="2" charset="-122"/>
                <a:cs typeface="宋体" panose="02010600030101010101" pitchFamily="2" charset="-122"/>
              </a:rPr>
              <a:t>&gt;</a:t>
            </a:r>
            <a:r>
              <a:rPr lang="en-US" altLang="zh-CN" dirty="0">
                <a:ea typeface="宋体" panose="02010600030101010101" pitchFamily="2" charset="-122"/>
                <a:cs typeface="宋体" panose="02010600030101010101" pitchFamily="2" charset="-122"/>
              </a:rPr>
              <a:t>_</a:t>
            </a:r>
            <a:r>
              <a:rPr lang="en-US" altLang="zh-CN" dirty="0" err="1">
                <a:ea typeface="宋体" panose="02010600030101010101" pitchFamily="2" charset="-122"/>
                <a:cs typeface="宋体" panose="02010600030101010101" pitchFamily="2" charset="-122"/>
              </a:rPr>
              <a:t>L0</a:t>
            </a:r>
            <a:endParaRPr lang="zh-CN" altLang="en-US" dirty="0">
              <a:ea typeface="宋体" panose="02010600030101010101" pitchFamily="2" charset="-122"/>
              <a:cs typeface="宋体" panose="02010600030101010101" pitchFamily="2" charset="-122"/>
            </a:endParaRPr>
          </a:p>
        </p:txBody>
      </p:sp>
      <p:sp>
        <p:nvSpPr>
          <p:cNvPr id="5" name="TextBox 4"/>
          <p:cNvSpPr txBox="1"/>
          <p:nvPr/>
        </p:nvSpPr>
        <p:spPr>
          <a:xfrm>
            <a:off x="1042319" y="2309226"/>
            <a:ext cx="6890911" cy="1383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1">
              <a:lnSpc>
                <a:spcPct val="150000"/>
              </a:lnSpc>
            </a:pPr>
            <a:r>
              <a:rPr lang="en-US" altLang="zh-CN" sz="1400" dirty="0">
                <a:ea typeface="宋体" panose="02010600030101010101" pitchFamily="2" charset="-122"/>
                <a:cs typeface="宋体" panose="02010600030101010101" pitchFamily="2" charset="-122"/>
              </a:rPr>
              <a:t>-</a:t>
            </a:r>
            <a:r>
              <a:rPr lang="en-US" altLang="zh-CN" sz="1400" dirty="0" err="1">
                <a:ea typeface="宋体" panose="02010600030101010101" pitchFamily="2" charset="-122"/>
                <a:cs typeface="宋体" panose="02010600030101010101" pitchFamily="2" charset="-122"/>
              </a:rPr>
              <a:t>rw</a:t>
            </a:r>
            <a:r>
              <a:rPr lang="en-US" altLang="zh-CN" sz="1400" dirty="0">
                <a:ea typeface="宋体" panose="02010600030101010101" pitchFamily="2" charset="-122"/>
                <a:cs typeface="宋体" panose="02010600030101010101" pitchFamily="2" charset="-122"/>
              </a:rPr>
              <a:t>-</a:t>
            </a:r>
            <a:r>
              <a:rPr lang="en-US" altLang="zh-CN" sz="1400" dirty="0" err="1">
                <a:ea typeface="宋体" panose="02010600030101010101" pitchFamily="2" charset="-122"/>
                <a:cs typeface="宋体" panose="02010600030101010101" pitchFamily="2" charset="-122"/>
              </a:rPr>
              <a:t>rw</a:t>
            </a:r>
            <a:r>
              <a:rPr lang="en-US" altLang="zh-CN" sz="1400" dirty="0">
                <a:ea typeface="宋体" panose="02010600030101010101" pitchFamily="2" charset="-122"/>
                <a:cs typeface="宋体" panose="02010600030101010101" pitchFamily="2" charset="-122"/>
              </a:rPr>
              <a:t>-r-- 1 </a:t>
            </a:r>
            <a:r>
              <a:rPr lang="en-US" altLang="zh-CN" sz="1400" dirty="0" err="1">
                <a:ea typeface="宋体" panose="02010600030101010101" pitchFamily="2" charset="-122"/>
                <a:cs typeface="宋体" panose="02010600030101010101" pitchFamily="2" charset="-122"/>
              </a:rPr>
              <a:t>gbasedbt </a:t>
            </a:r>
            <a:r>
              <a:rPr lang="en-US" altLang="zh-CN" sz="1400" dirty="0" err="1">
                <a:ea typeface="宋体" panose="02010600030101010101" pitchFamily="2" charset="-122"/>
                <a:cs typeface="宋体" panose="02010600030101010101" pitchFamily="2" charset="-122"/>
                <a:sym typeface="+mn-ea"/>
              </a:rPr>
              <a:t>gbasedbt  </a:t>
            </a:r>
            <a:r>
              <a:rPr lang="en-US" altLang="zh-CN" sz="1400" dirty="0">
                <a:ea typeface="宋体" panose="02010600030101010101" pitchFamily="2" charset="-122"/>
                <a:cs typeface="宋体" panose="02010600030101010101" pitchFamily="2" charset="-122"/>
              </a:rPr>
              <a:t>265912132312 Oct 22 16:32 </a:t>
            </a:r>
            <a:r>
              <a:rPr lang="en-US" altLang="zh-CN" sz="1400" b="1" dirty="0">
                <a:ea typeface="宋体" panose="02010600030101010101" pitchFamily="2" charset="-122"/>
                <a:cs typeface="宋体" panose="02010600030101010101" pitchFamily="2" charset="-122"/>
              </a:rPr>
              <a:t>/data/backup/65G8X7HJPJY_0_</a:t>
            </a:r>
            <a:r>
              <a:rPr lang="en-US" altLang="zh-CN" sz="1400" b="1" dirty="0">
                <a:solidFill>
                  <a:srgbClr val="FF3300"/>
                </a:solidFill>
                <a:ea typeface="宋体" panose="02010600030101010101" pitchFamily="2" charset="-122"/>
                <a:cs typeface="宋体" panose="02010600030101010101" pitchFamily="2" charset="-122"/>
              </a:rPr>
              <a:t>2015_10_22_173210</a:t>
            </a:r>
            <a:r>
              <a:rPr lang="en-US" altLang="zh-CN" sz="1400" b="1" dirty="0">
                <a:ea typeface="宋体" panose="02010600030101010101" pitchFamily="2" charset="-122"/>
                <a:cs typeface="宋体" panose="02010600030101010101" pitchFamily="2" charset="-122"/>
              </a:rPr>
              <a:t>_L0</a:t>
            </a:r>
          </a:p>
          <a:p>
            <a:pPr lvl="1">
              <a:lnSpc>
                <a:spcPct val="150000"/>
              </a:lnSpc>
            </a:pPr>
            <a:r>
              <a:rPr lang="en-US" altLang="zh-CN" sz="1400" dirty="0">
                <a:ea typeface="宋体" panose="02010600030101010101" pitchFamily="2" charset="-122"/>
                <a:cs typeface="宋体" panose="02010600030101010101" pitchFamily="2" charset="-122"/>
              </a:rPr>
              <a:t>-</a:t>
            </a:r>
            <a:r>
              <a:rPr lang="en-US" altLang="zh-CN" sz="1400" dirty="0" err="1">
                <a:ea typeface="宋体" panose="02010600030101010101" pitchFamily="2" charset="-122"/>
                <a:cs typeface="宋体" panose="02010600030101010101" pitchFamily="2" charset="-122"/>
              </a:rPr>
              <a:t>rw</a:t>
            </a:r>
            <a:r>
              <a:rPr lang="en-US" altLang="zh-CN" sz="1400" dirty="0">
                <a:ea typeface="宋体" panose="02010600030101010101" pitchFamily="2" charset="-122"/>
                <a:cs typeface="宋体" panose="02010600030101010101" pitchFamily="2" charset="-122"/>
              </a:rPr>
              <a:t>-</a:t>
            </a:r>
            <a:r>
              <a:rPr lang="en-US" altLang="zh-CN" sz="1400" dirty="0" err="1">
                <a:ea typeface="宋体" panose="02010600030101010101" pitchFamily="2" charset="-122"/>
                <a:cs typeface="宋体" panose="02010600030101010101" pitchFamily="2" charset="-122"/>
              </a:rPr>
              <a:t>rw</a:t>
            </a:r>
            <a:r>
              <a:rPr lang="en-US" altLang="zh-CN" sz="1400" dirty="0">
                <a:ea typeface="宋体" panose="02010600030101010101" pitchFamily="2" charset="-122"/>
                <a:cs typeface="宋体" panose="02010600030101010101" pitchFamily="2" charset="-122"/>
              </a:rPr>
              <a:t>-r-- 1 </a:t>
            </a:r>
            <a:r>
              <a:rPr lang="en-US" altLang="zh-CN" sz="1400" dirty="0" err="1">
                <a:ea typeface="宋体" panose="02010600030101010101" pitchFamily="2" charset="-122"/>
                <a:cs typeface="宋体" panose="02010600030101010101" pitchFamily="2" charset="-122"/>
                <a:sym typeface="+mn-ea"/>
              </a:rPr>
              <a:t>gbasedbt gbasedbt   </a:t>
            </a:r>
            <a:r>
              <a:rPr lang="en-US" altLang="zh-CN" sz="1400" dirty="0">
                <a:ea typeface="宋体" panose="02010600030101010101" pitchFamily="2" charset="-122"/>
                <a:cs typeface="宋体" panose="02010600030101010101" pitchFamily="2" charset="-122"/>
              </a:rPr>
              <a:t>26591213251 Oct 22 17:32 </a:t>
            </a:r>
            <a:r>
              <a:rPr lang="en-US" altLang="zh-CN" sz="1400" b="1" dirty="0">
                <a:ea typeface="宋体" panose="02010600030101010101" pitchFamily="2" charset="-122"/>
                <a:cs typeface="宋体" panose="02010600030101010101" pitchFamily="2" charset="-122"/>
              </a:rPr>
              <a:t>/data/backup/65G8X7HJPJY_0_L0</a:t>
            </a:r>
          </a:p>
        </p:txBody>
      </p:sp>
    </p:spTree>
    <p:extLst>
      <p:ext uri="{BB962C8B-B14F-4D97-AF65-F5344CB8AC3E}">
        <p14:creationId xmlns:p14="http://schemas.microsoft.com/office/powerpoint/2010/main" val="4066011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ontape</a:t>
            </a:r>
            <a:r>
              <a:rPr lang="zh-CN" altLang="en-US" dirty="0"/>
              <a:t>恢复</a:t>
            </a:r>
            <a:r>
              <a:rPr lang="en-US" altLang="zh-CN" dirty="0"/>
              <a:t> – </a:t>
            </a:r>
            <a:r>
              <a:rPr lang="zh-CN" altLang="en-US" dirty="0"/>
              <a:t>举例</a:t>
            </a:r>
          </a:p>
        </p:txBody>
      </p:sp>
      <p:sp>
        <p:nvSpPr>
          <p:cNvPr id="11" name="Rectangle 3"/>
          <p:cNvSpPr txBox="1">
            <a:spLocks noChangeArrowheads="1"/>
          </p:cNvSpPr>
          <p:nvPr/>
        </p:nvSpPr>
        <p:spPr bwMode="auto">
          <a:xfrm>
            <a:off x="1142553" y="1158842"/>
            <a:ext cx="8640960" cy="5256584"/>
          </a:xfrm>
          <a:prstGeom prst="rect">
            <a:avLst/>
          </a:prstGeom>
          <a:noFill/>
          <a:ln w="9525">
            <a:noFill/>
            <a:miter lim="800000"/>
          </a:ln>
        </p:spPr>
        <p:txBody>
          <a:bodyPr vert="horz" wrap="square" lIns="0" tIns="0" rIns="0" bIns="0" numCol="1" anchor="t" anchorCtr="0" compatLnSpc="1">
            <a:normAutofit/>
          </a:bodyPr>
          <a:lstStyle/>
          <a:p>
            <a:pPr marL="228600" indent="-228600">
              <a:lnSpc>
                <a:spcPct val="120000"/>
              </a:lnSpc>
              <a:spcBef>
                <a:spcPts val="1000"/>
              </a:spcBef>
              <a:buClr>
                <a:schemeClr val="accent1"/>
              </a:buClr>
              <a:buBlip>
                <a:blip r:embed="rId3"/>
              </a:buBlip>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数据库恢复（</a:t>
            </a: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ontape</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-r</a:t>
            </a: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a:p>
            <a:pPr>
              <a:lnSpc>
                <a:spcPct val="120000"/>
              </a:lnSpc>
              <a:buClr>
                <a:schemeClr val="accent1"/>
              </a:buClr>
            </a:pPr>
            <a:endParaRPr lang="en-US" altLang="zh-CN" sz="2500" dirty="0">
              <a:latin typeface="微软雅黑" panose="020B0503020204020204" pitchFamily="34" charset="-122"/>
              <a:ea typeface="微软雅黑" panose="020B0503020204020204" pitchFamily="34" charset="-122"/>
            </a:endParaRPr>
          </a:p>
        </p:txBody>
      </p:sp>
      <p:sp>
        <p:nvSpPr>
          <p:cNvPr id="5" name="Rectangle 3"/>
          <p:cNvSpPr txBox="1">
            <a:spLocks noChangeArrowheads="1"/>
          </p:cNvSpPr>
          <p:nvPr/>
        </p:nvSpPr>
        <p:spPr bwMode="auto">
          <a:xfrm>
            <a:off x="2279576" y="1662898"/>
            <a:ext cx="7848872" cy="475252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noAutofit/>
          </a:bodyPr>
          <a:lstStyle/>
          <a:p>
            <a:pPr lvl="1">
              <a:lnSpc>
                <a:spcPct val="120000"/>
              </a:lnSpc>
              <a:buClr>
                <a:schemeClr val="accent1"/>
              </a:buClr>
            </a:pPr>
            <a:r>
              <a:rPr lang="en-US" altLang="zh-CN" sz="1200" dirty="0" err="1">
                <a:latin typeface="微软雅黑" panose="020B0503020204020204" pitchFamily="34" charset="-122"/>
                <a:ea typeface="微软雅黑" panose="020B0503020204020204" pitchFamily="34" charset="-122"/>
              </a:rPr>
              <a:t>ontape</a:t>
            </a:r>
            <a:r>
              <a:rPr lang="en-US" altLang="zh-CN" sz="1200" dirty="0">
                <a:latin typeface="微软雅黑" panose="020B0503020204020204" pitchFamily="34" charset="-122"/>
                <a:ea typeface="微软雅黑" panose="020B0503020204020204" pitchFamily="34" charset="-122"/>
              </a:rPr>
              <a:t> -r</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Continue restore? (y/n)y</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Do you want to back up the logs? (y/n)y</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File created: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/linux80_10_Log0000000033</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File created: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/linux80_10_Log0000000034</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File created: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/linux80_10_Log0000000035</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File created: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/linux80_10_Log0000000036</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Log salvage is complete, continuing restore of archive.</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Restore a level 1 archive (y/n) n</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Do you want to restore log tapes? (y/n)y</a:t>
            </a:r>
          </a:p>
          <a:p>
            <a:pPr lvl="1">
              <a:lnSpc>
                <a:spcPct val="12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Roll forward should start with log number 33</a:t>
            </a: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Restore will use log backup file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/linux80_10_Log0000000033. Press Return to continue ...</a:t>
            </a:r>
          </a:p>
          <a:p>
            <a:pPr lvl="1">
              <a:lnSpc>
                <a:spcPct val="12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lvl="1">
              <a:lnSpc>
                <a:spcPct val="120000"/>
              </a:lnSpc>
              <a:buClr>
                <a:schemeClr val="accent1"/>
              </a:buClr>
            </a:pPr>
            <a:r>
              <a:rPr lang="en-US" altLang="zh-CN" sz="1200" dirty="0" err="1">
                <a:latin typeface="微软雅黑" panose="020B0503020204020204" pitchFamily="34" charset="-122"/>
                <a:ea typeface="微软雅黑" panose="020B0503020204020204" pitchFamily="34" charset="-122"/>
              </a:rPr>
              <a:t>Rollforward</a:t>
            </a:r>
            <a:r>
              <a:rPr lang="en-US" altLang="zh-CN" sz="1200" dirty="0">
                <a:latin typeface="微软雅黑" panose="020B0503020204020204" pitchFamily="34" charset="-122"/>
                <a:ea typeface="微软雅黑" panose="020B0503020204020204" pitchFamily="34" charset="-122"/>
              </a:rPr>
              <a:t> log file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/linux80_10_Log0000000033 ...</a:t>
            </a:r>
          </a:p>
          <a:p>
            <a:pPr lvl="1">
              <a:lnSpc>
                <a:spcPct val="120000"/>
              </a:lnSpc>
              <a:buClr>
                <a:schemeClr val="accent1"/>
              </a:buClr>
            </a:pPr>
            <a:r>
              <a:rPr lang="en-US" altLang="zh-CN" sz="1200" dirty="0" err="1">
                <a:latin typeface="微软雅黑" panose="020B0503020204020204" pitchFamily="34" charset="-122"/>
                <a:ea typeface="微软雅黑" panose="020B0503020204020204" pitchFamily="34" charset="-122"/>
              </a:rPr>
              <a:t>Rollforward</a:t>
            </a:r>
            <a:r>
              <a:rPr lang="en-US" altLang="zh-CN" sz="1200" dirty="0">
                <a:latin typeface="微软雅黑" panose="020B0503020204020204" pitchFamily="34" charset="-122"/>
                <a:ea typeface="微软雅黑" panose="020B0503020204020204" pitchFamily="34" charset="-122"/>
              </a:rPr>
              <a:t> log file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/linux80_10_Log0000000034 ...</a:t>
            </a:r>
          </a:p>
          <a:p>
            <a:pPr lvl="1">
              <a:lnSpc>
                <a:spcPct val="120000"/>
              </a:lnSpc>
              <a:buClr>
                <a:schemeClr val="accent1"/>
              </a:buClr>
            </a:pPr>
            <a:r>
              <a:rPr lang="en-US" altLang="zh-CN" sz="1200" dirty="0" err="1">
                <a:latin typeface="微软雅黑" panose="020B0503020204020204" pitchFamily="34" charset="-122"/>
                <a:ea typeface="微软雅黑" panose="020B0503020204020204" pitchFamily="34" charset="-122"/>
              </a:rPr>
              <a:t>Rollforward</a:t>
            </a:r>
            <a:r>
              <a:rPr lang="en-US" altLang="zh-CN" sz="1200" dirty="0">
                <a:latin typeface="微软雅黑" panose="020B0503020204020204" pitchFamily="34" charset="-122"/>
                <a:ea typeface="微软雅黑" panose="020B0503020204020204" pitchFamily="34" charset="-122"/>
              </a:rPr>
              <a:t> log file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/linux80_10_Log0000000035 ...</a:t>
            </a:r>
          </a:p>
          <a:p>
            <a:pPr lvl="1">
              <a:lnSpc>
                <a:spcPct val="120000"/>
              </a:lnSpc>
              <a:buClr>
                <a:schemeClr val="accent1"/>
              </a:buClr>
            </a:pPr>
            <a:r>
              <a:rPr lang="en-US" altLang="zh-CN" sz="1200" dirty="0" err="1">
                <a:latin typeface="微软雅黑" panose="020B0503020204020204" pitchFamily="34" charset="-122"/>
                <a:ea typeface="微软雅黑" panose="020B0503020204020204" pitchFamily="34" charset="-122"/>
              </a:rPr>
              <a:t>Rollforward</a:t>
            </a:r>
            <a:r>
              <a:rPr lang="en-US" altLang="zh-CN" sz="1200" dirty="0">
                <a:latin typeface="微软雅黑" panose="020B0503020204020204" pitchFamily="34" charset="-122"/>
                <a:ea typeface="微软雅黑" panose="020B0503020204020204" pitchFamily="34" charset="-122"/>
              </a:rPr>
              <a:t> log file /home/</a:t>
            </a:r>
            <a:r>
              <a:rPr lang="en-US" altLang="zh-CN" sz="1200" dirty="0" err="1">
                <a:latin typeface="微软雅黑" panose="020B0503020204020204" pitchFamily="34" charset="-122"/>
                <a:ea typeface="微软雅黑" panose="020B0503020204020204" pitchFamily="34" charset="-122"/>
              </a:rPr>
              <a:t>gbase</a:t>
            </a:r>
            <a:r>
              <a:rPr lang="en-US" altLang="zh-CN" sz="1200" dirty="0">
                <a:latin typeface="微软雅黑" panose="020B0503020204020204" pitchFamily="34" charset="-122"/>
                <a:ea typeface="微软雅黑" panose="020B0503020204020204" pitchFamily="34" charset="-122"/>
              </a:rPr>
              <a:t>/backup/</a:t>
            </a:r>
            <a:r>
              <a:rPr lang="en-US" altLang="zh-CN" sz="1200" dirty="0" err="1">
                <a:latin typeface="微软雅黑" panose="020B0503020204020204" pitchFamily="34" charset="-122"/>
                <a:ea typeface="微软雅黑" panose="020B0503020204020204" pitchFamily="34" charset="-122"/>
              </a:rPr>
              <a:t>backuplog</a:t>
            </a:r>
            <a:r>
              <a:rPr lang="en-US" altLang="zh-CN" sz="1200" dirty="0">
                <a:latin typeface="微软雅黑" panose="020B0503020204020204" pitchFamily="34" charset="-122"/>
                <a:ea typeface="微软雅黑" panose="020B0503020204020204" pitchFamily="34" charset="-122"/>
              </a:rPr>
              <a:t>/linux80_10_Log0000000036 ...</a:t>
            </a:r>
          </a:p>
          <a:p>
            <a:pPr lvl="1">
              <a:lnSpc>
                <a:spcPct val="120000"/>
              </a:lnSpc>
              <a:buClr>
                <a:schemeClr val="accent1"/>
              </a:buClr>
            </a:pPr>
            <a:endParaRPr lang="en-US" altLang="zh-CN" sz="1200" dirty="0">
              <a:latin typeface="微软雅黑" panose="020B0503020204020204" pitchFamily="34" charset="-122"/>
              <a:ea typeface="微软雅黑" panose="020B0503020204020204" pitchFamily="34" charset="-122"/>
            </a:endParaRPr>
          </a:p>
          <a:p>
            <a:pPr lvl="1">
              <a:lnSpc>
                <a:spcPct val="120000"/>
              </a:lnSpc>
              <a:buClr>
                <a:schemeClr val="accent1"/>
              </a:buClr>
            </a:pPr>
            <a:r>
              <a:rPr lang="en-US" altLang="zh-CN" sz="1200" dirty="0">
                <a:latin typeface="微软雅黑" panose="020B0503020204020204" pitchFamily="34" charset="-122"/>
                <a:ea typeface="微软雅黑" panose="020B0503020204020204" pitchFamily="34" charset="-122"/>
              </a:rPr>
              <a:t>Program over.</a:t>
            </a:r>
          </a:p>
        </p:txBody>
      </p:sp>
    </p:spTree>
    <p:extLst>
      <p:ext uri="{BB962C8B-B14F-4D97-AF65-F5344CB8AC3E}">
        <p14:creationId xmlns:p14="http://schemas.microsoft.com/office/powerpoint/2010/main" val="307971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zh-CN" altLang="en-US" dirty="0"/>
              <a:t>监控备份</a:t>
            </a:r>
          </a:p>
        </p:txBody>
      </p:sp>
      <p:sp>
        <p:nvSpPr>
          <p:cNvPr id="11" name="Rectangle 3"/>
          <p:cNvSpPr txBox="1">
            <a:spLocks noChangeArrowheads="1"/>
          </p:cNvSpPr>
          <p:nvPr/>
        </p:nvSpPr>
        <p:spPr bwMode="auto">
          <a:xfrm>
            <a:off x="1320006" y="1406163"/>
            <a:ext cx="8064896" cy="4032448"/>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lnSpc>
                <a:spcPct val="150000"/>
              </a:lnSpc>
              <a:spcBef>
                <a:spcPts val="1000"/>
              </a:spcBef>
              <a:buClr>
                <a:schemeClr val="accent1"/>
              </a:buClr>
              <a:buBlip>
                <a:blip r:embed="rId3"/>
              </a:buBlip>
              <a:defRPr/>
            </a:pPr>
            <a:r>
              <a:rPr lang="en-US" altLang="zh-CN" sz="2400" spc="100" dirty="0" err="1">
                <a:solidFill>
                  <a:schemeClr val="bg2">
                    <a:lumMod val="25000"/>
                  </a:schemeClr>
                </a:solidFill>
                <a:latin typeface="微软雅黑" panose="020B0503020204020204" pitchFamily="34" charset="-122"/>
                <a:ea typeface="微软雅黑" panose="020B0503020204020204" pitchFamily="34" charset="-122"/>
              </a:rPr>
              <a:t>onstat</a:t>
            </a:r>
            <a:r>
              <a:rPr lang="en-US" altLang="zh-CN" sz="2400" spc="100" dirty="0">
                <a:solidFill>
                  <a:schemeClr val="bg2">
                    <a:lumMod val="25000"/>
                  </a:schemeClr>
                </a:solidFill>
                <a:latin typeface="微软雅黑" panose="020B0503020204020204" pitchFamily="34" charset="-122"/>
                <a:ea typeface="微软雅黑" panose="020B0503020204020204" pitchFamily="34" charset="-122"/>
              </a:rPr>
              <a:t> -g arc</a:t>
            </a:r>
          </a:p>
        </p:txBody>
      </p:sp>
      <p:sp>
        <p:nvSpPr>
          <p:cNvPr id="5" name="TextBox 4"/>
          <p:cNvSpPr txBox="1"/>
          <p:nvPr/>
        </p:nvSpPr>
        <p:spPr>
          <a:xfrm>
            <a:off x="2206714" y="2169081"/>
            <a:ext cx="7344816" cy="29792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227330" eaLnBrk="0" hangingPunct="0">
              <a:lnSpc>
                <a:spcPct val="150000"/>
              </a:lnSpc>
              <a:spcBef>
                <a:spcPct val="20000"/>
              </a:spcBef>
              <a:buClr>
                <a:schemeClr val="accent1"/>
              </a:buClr>
              <a:defRPr/>
            </a:pPr>
            <a:r>
              <a:rPr lang="en-US" altLang="zh-CN" sz="1400" dirty="0" err="1">
                <a:latin typeface="微软雅黑" panose="020B0503020204020204" pitchFamily="34" charset="-122"/>
                <a:ea typeface="微软雅黑" panose="020B0503020204020204" pitchFamily="34" charset="-122"/>
              </a:rPr>
              <a:t>num</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DBSpace</a:t>
            </a:r>
            <a:r>
              <a:rPr lang="en-US" altLang="zh-CN" sz="1400" dirty="0">
                <a:latin typeface="微软雅黑" panose="020B0503020204020204" pitchFamily="34" charset="-122"/>
                <a:ea typeface="微软雅黑" panose="020B0503020204020204" pitchFamily="34" charset="-122"/>
              </a:rPr>
              <a:t>            Q Size Q Len  Buffer </a:t>
            </a:r>
            <a:r>
              <a:rPr lang="en-US" altLang="zh-CN" sz="1400" dirty="0" err="1">
                <a:latin typeface="微软雅黑" panose="020B0503020204020204" pitchFamily="34" charset="-122"/>
                <a:ea typeface="微软雅黑" panose="020B0503020204020204" pitchFamily="34" charset="-122"/>
              </a:rPr>
              <a:t>partnum</a:t>
            </a:r>
            <a:r>
              <a:rPr lang="en-US" altLang="zh-CN" sz="1400" dirty="0">
                <a:latin typeface="微软雅黑" panose="020B0503020204020204" pitchFamily="34" charset="-122"/>
                <a:ea typeface="微软雅黑" panose="020B0503020204020204" pitchFamily="34" charset="-122"/>
              </a:rPr>
              <a:t>    size     scanner </a:t>
            </a:r>
          </a:p>
          <a:p>
            <a:pPr indent="-227330" eaLnBrk="0" hangingPunct="0">
              <a:lnSpc>
                <a:spcPct val="150000"/>
              </a:lnSpc>
              <a:spcBef>
                <a:spcPct val="20000"/>
              </a:spcBef>
              <a:buClr>
                <a:schemeClr val="accent1"/>
              </a:buClr>
              <a:defRPr/>
            </a:pPr>
            <a:r>
              <a:rPr lang="en-US" altLang="zh-CN" sz="1400" dirty="0" err="1">
                <a:latin typeface="微软雅黑" panose="020B0503020204020204" pitchFamily="34" charset="-122"/>
                <a:ea typeface="微软雅黑" panose="020B0503020204020204" pitchFamily="34" charset="-122"/>
              </a:rPr>
              <a:t>Dbspaces</a:t>
            </a:r>
            <a:r>
              <a:rPr lang="en-US" altLang="zh-CN" sz="1400" dirty="0">
                <a:latin typeface="微软雅黑" panose="020B0503020204020204" pitchFamily="34" charset="-122"/>
                <a:ea typeface="微软雅黑" panose="020B0503020204020204" pitchFamily="34" charset="-122"/>
              </a:rPr>
              <a:t> - Archive Status</a:t>
            </a:r>
          </a:p>
          <a:p>
            <a:pPr indent="-227330" eaLnBrk="0" hangingPunct="0">
              <a:lnSpc>
                <a:spcPct val="150000"/>
              </a:lnSpc>
              <a:spcBef>
                <a:spcPct val="20000"/>
              </a:spcBef>
              <a:buClr>
                <a:schemeClr val="accent1"/>
              </a:buClr>
              <a:defRPr/>
            </a:pPr>
            <a:r>
              <a:rPr lang="en-US" altLang="zh-CN" sz="1400" dirty="0">
                <a:latin typeface="微软雅黑" panose="020B0503020204020204" pitchFamily="34" charset="-122"/>
                <a:ea typeface="微软雅黑" panose="020B0503020204020204" pitchFamily="34" charset="-122"/>
              </a:rPr>
              <a:t>name               number      level      date                       log        log-position</a:t>
            </a:r>
          </a:p>
          <a:p>
            <a:pPr indent="-227330" eaLnBrk="0" hangingPunct="0">
              <a:lnSpc>
                <a:spcPct val="150000"/>
              </a:lnSpc>
              <a:spcBef>
                <a:spcPct val="20000"/>
              </a:spcBef>
              <a:buClr>
                <a:schemeClr val="accent1"/>
              </a:buClr>
              <a:defRPr/>
            </a:pPr>
            <a:r>
              <a:rPr lang="en-US" altLang="zh-CN" sz="1400" dirty="0" err="1">
                <a:latin typeface="微软雅黑" panose="020B0503020204020204" pitchFamily="34" charset="-122"/>
                <a:ea typeface="微软雅黑" panose="020B0503020204020204" pitchFamily="34" charset="-122"/>
              </a:rPr>
              <a:t>rootdbs</a:t>
            </a:r>
            <a:r>
              <a:rPr lang="en-US" altLang="zh-CN" sz="1400" dirty="0">
                <a:latin typeface="微软雅黑" panose="020B0503020204020204" pitchFamily="34" charset="-122"/>
                <a:ea typeface="微软雅黑" panose="020B0503020204020204" pitchFamily="34" charset="-122"/>
              </a:rPr>
              <a:t>            1                0            02/17/2016.23:02  33         0x92018   </a:t>
            </a:r>
          </a:p>
          <a:p>
            <a:pPr indent="-227330" eaLnBrk="0" hangingPunct="0">
              <a:lnSpc>
                <a:spcPct val="150000"/>
              </a:lnSpc>
              <a:spcBef>
                <a:spcPct val="20000"/>
              </a:spcBef>
              <a:buClr>
                <a:schemeClr val="accent1"/>
              </a:buClr>
              <a:defRPr/>
            </a:pPr>
            <a:r>
              <a:rPr lang="en-US" altLang="zh-CN" sz="1400" dirty="0">
                <a:latin typeface="微软雅黑" panose="020B0503020204020204" pitchFamily="34" charset="-122"/>
                <a:ea typeface="微软雅黑" panose="020B0503020204020204" pitchFamily="34" charset="-122"/>
              </a:rPr>
              <a:t>dbs1                 2                0            02/17/2016.23:02  33         0x92018   </a:t>
            </a:r>
          </a:p>
          <a:p>
            <a:pPr indent="-227330" eaLnBrk="0" hangingPunct="0">
              <a:lnSpc>
                <a:spcPct val="150000"/>
              </a:lnSpc>
              <a:spcBef>
                <a:spcPct val="20000"/>
              </a:spcBef>
              <a:buClr>
                <a:schemeClr val="accent1"/>
              </a:buClr>
              <a:defRPr/>
            </a:pPr>
            <a:r>
              <a:rPr lang="en-US" altLang="zh-CN" sz="1400" dirty="0" err="1">
                <a:latin typeface="微软雅黑" panose="020B0503020204020204" pitchFamily="34" charset="-122"/>
                <a:ea typeface="微软雅黑" panose="020B0503020204020204" pitchFamily="34" charset="-122"/>
              </a:rPr>
              <a:t>plogdbs</a:t>
            </a:r>
            <a:r>
              <a:rPr lang="en-US" altLang="zh-CN" sz="1400" dirty="0">
                <a:latin typeface="微软雅黑" panose="020B0503020204020204" pitchFamily="34" charset="-122"/>
                <a:ea typeface="微软雅黑" panose="020B0503020204020204" pitchFamily="34" charset="-122"/>
              </a:rPr>
              <a:t>            7                0            02/17/2016.23:02  33         0x92018   </a:t>
            </a:r>
          </a:p>
          <a:p>
            <a:pPr indent="-227330" eaLnBrk="0" hangingPunct="0">
              <a:lnSpc>
                <a:spcPct val="150000"/>
              </a:lnSpc>
              <a:spcBef>
                <a:spcPct val="20000"/>
              </a:spcBef>
              <a:buClr>
                <a:schemeClr val="accent1"/>
              </a:buClr>
              <a:defRPr/>
            </a:pPr>
            <a:r>
              <a:rPr lang="en-US" altLang="zh-CN" sz="1400" dirty="0" err="1">
                <a:latin typeface="微软雅黑" panose="020B0503020204020204" pitchFamily="34" charset="-122"/>
                <a:ea typeface="微软雅黑" panose="020B0503020204020204" pitchFamily="34" charset="-122"/>
              </a:rPr>
              <a:t>llogdbs</a:t>
            </a:r>
            <a:r>
              <a:rPr lang="en-US" altLang="zh-CN" sz="1400" dirty="0">
                <a:latin typeface="微软雅黑" panose="020B0503020204020204" pitchFamily="34" charset="-122"/>
                <a:ea typeface="微软雅黑" panose="020B0503020204020204" pitchFamily="34" charset="-122"/>
              </a:rPr>
              <a:t>              8                0           02/17/2016.23:02  33         0x92018   </a:t>
            </a:r>
          </a:p>
          <a:p>
            <a:pPr indent="-227330" eaLnBrk="0" hangingPunct="0">
              <a:lnSpc>
                <a:spcPct val="150000"/>
              </a:lnSpc>
              <a:spcBef>
                <a:spcPct val="20000"/>
              </a:spcBef>
              <a:buClr>
                <a:schemeClr val="accent1"/>
              </a:buClr>
              <a:defRPr/>
            </a:pPr>
            <a:r>
              <a:rPr lang="en-US" altLang="zh-CN" sz="1400" dirty="0">
                <a:latin typeface="微软雅黑" panose="020B0503020204020204" pitchFamily="34" charset="-122"/>
                <a:ea typeface="微软雅黑" panose="020B0503020204020204" pitchFamily="34" charset="-122"/>
              </a:rPr>
              <a:t>sbspace1           9                 0          02/17/2016.23:02  33         0x92018 </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274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GBase</a:t>
            </a:r>
            <a:r>
              <a:rPr lang="en-US" altLang="zh-CN" dirty="0"/>
              <a:t> 8s</a:t>
            </a:r>
            <a:r>
              <a:rPr lang="zh-CN" altLang="en-US" dirty="0"/>
              <a:t>备份与恢复    </a:t>
            </a:r>
          </a:p>
        </p:txBody>
      </p:sp>
      <p:sp>
        <p:nvSpPr>
          <p:cNvPr id="11" name="Rectangle 3"/>
          <p:cNvSpPr txBox="1">
            <a:spLocks noChangeArrowheads="1"/>
          </p:cNvSpPr>
          <p:nvPr/>
        </p:nvSpPr>
        <p:spPr bwMode="auto">
          <a:xfrm>
            <a:off x="1664721" y="1653952"/>
            <a:ext cx="9008534" cy="4536504"/>
          </a:xfrm>
          <a:prstGeom prst="rect">
            <a:avLst/>
          </a:prstGeom>
          <a:noFill/>
          <a:ln w="9525">
            <a:noFill/>
            <a:miter lim="800000"/>
          </a:ln>
        </p:spPr>
        <p:txBody>
          <a:bodyPr vert="horz" wrap="square" lIns="0" tIns="0" rIns="0" bIns="0" numCol="1" anchor="t" anchorCtr="0" compatLnSpc="1">
            <a:normAutofit/>
          </a:bodyPr>
          <a:lstStyle/>
          <a:p>
            <a:pPr indent="-227330" eaLnBrk="0" hangingPunct="0">
              <a:lnSpc>
                <a:spcPct val="200000"/>
              </a:lnSpc>
              <a:spcBef>
                <a:spcPct val="20000"/>
              </a:spcBef>
              <a:buClr>
                <a:schemeClr val="accent1"/>
              </a:buClr>
              <a:defRPr/>
            </a:pPr>
            <a:r>
              <a:rPr lang="zh-CN" altLang="en-US" sz="2300" b="1" kern="0" dirty="0">
                <a:latin typeface="微软雅黑" panose="020B0503020204020204" pitchFamily="34" charset="-122"/>
                <a:ea typeface="微软雅黑" panose="020B0503020204020204" pitchFamily="34" charset="-122"/>
              </a:rPr>
              <a:t>什么是备份</a:t>
            </a:r>
            <a:endParaRPr lang="en-US" altLang="zh-CN" sz="2300" b="1" kern="0"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buFont typeface="Arial" panose="020B0604020202020204" pitchFamily="34" charset="0"/>
              <a:buChar char="•"/>
              <a:defRPr/>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rPr>
              <a:t>备份是数据库服务器维护的一个或多个数据库空间副本（也称为存储空间）和逻辑日志副本。</a:t>
            </a: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indent="-227330" eaLnBrk="0" hangingPunct="0">
              <a:lnSpc>
                <a:spcPct val="200000"/>
              </a:lnSpc>
              <a:spcBef>
                <a:spcPct val="20000"/>
              </a:spcBef>
              <a:buClr>
                <a:schemeClr val="accent1"/>
              </a:buClr>
              <a:buFont typeface="Arial" panose="020B0604020202020204" pitchFamily="34" charset="0"/>
              <a:buChar char="•"/>
              <a:defRPr/>
            </a:pP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rPr>
              <a:t>备份副本通常会写入辅助存储介质，例如磁盘或磁带</a:t>
            </a: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indent="-227330" eaLnBrk="0" hangingPunct="0">
              <a:lnSpc>
                <a:spcPct val="150000"/>
              </a:lnSpc>
              <a:spcBef>
                <a:spcPct val="20000"/>
              </a:spcBef>
              <a:buClr>
                <a:schemeClr val="accent1"/>
              </a:buClr>
              <a:defRPr/>
            </a:pPr>
            <a:endParaRPr lang="en-US" altLang="zh-CN" sz="2000" kern="0" dirty="0">
              <a:latin typeface="微软雅黑" panose="020B0503020204020204" pitchFamily="34" charset="-122"/>
              <a:ea typeface="微软雅黑" panose="020B0503020204020204" pitchFamily="34" charset="-122"/>
              <a:cs typeface="微软雅黑" panose="020B0503020204020204" pitchFamily="34" charset="-122"/>
            </a:endParaRPr>
          </a:p>
          <a:p>
            <a:pPr indent="-227330" eaLnBrk="0" hangingPunct="0">
              <a:lnSpc>
                <a:spcPct val="90000"/>
              </a:lnSpc>
              <a:spcBef>
                <a:spcPct val="20000"/>
              </a:spcBef>
              <a:buClr>
                <a:schemeClr val="accent1"/>
              </a:buClr>
              <a:buFontTx/>
              <a:buChar char="•"/>
              <a:defRPr/>
            </a:pP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endParaRPr>
          </a:p>
          <a:p>
            <a:pPr indent="-227330" eaLnBrk="0" hangingPunct="0">
              <a:lnSpc>
                <a:spcPct val="90000"/>
              </a:lnSpc>
              <a:spcBef>
                <a:spcPct val="20000"/>
              </a:spcBef>
              <a:buClr>
                <a:schemeClr val="accent1"/>
              </a:buClr>
              <a:buFontTx/>
              <a:buChar char="•"/>
              <a:defRPr/>
            </a:pPr>
            <a:endPar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688245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p:txBody>
          <a:bodyPr/>
          <a:lstStyle/>
          <a:p>
            <a:r>
              <a:rPr lang="en-US" altLang="zh-CN" dirty="0" err="1">
                <a:cs typeface="宋体" panose="02010600030101010101" pitchFamily="2" charset="-122"/>
              </a:rPr>
              <a:t>onbar</a:t>
            </a:r>
            <a:r>
              <a:rPr lang="en-US" altLang="zh-CN" dirty="0">
                <a:cs typeface="宋体" panose="02010600030101010101" pitchFamily="2" charset="-122"/>
              </a:rPr>
              <a:t>/</a:t>
            </a:r>
            <a:r>
              <a:rPr lang="en-US" altLang="zh-CN" dirty="0" err="1">
                <a:cs typeface="宋体" panose="02010600030101010101" pitchFamily="2" charset="-122"/>
              </a:rPr>
              <a:t>PSM</a:t>
            </a:r>
            <a:r>
              <a:rPr lang="en-US" altLang="zh-CN" dirty="0">
                <a:cs typeface="宋体" panose="02010600030101010101" pitchFamily="2" charset="-122"/>
              </a:rPr>
              <a:t> </a:t>
            </a:r>
            <a:r>
              <a:rPr lang="zh-CN" altLang="en-US" dirty="0">
                <a:cs typeface="宋体" panose="02010600030101010101" pitchFamily="2" charset="-122"/>
              </a:rPr>
              <a:t>比</a:t>
            </a:r>
            <a:r>
              <a:rPr lang="en-US" altLang="zh-CN" dirty="0" err="1">
                <a:cs typeface="宋体" panose="02010600030101010101" pitchFamily="2" charset="-122"/>
              </a:rPr>
              <a:t>ontape</a:t>
            </a:r>
            <a:r>
              <a:rPr lang="zh-CN" altLang="en-US" dirty="0">
                <a:cs typeface="宋体" panose="02010600030101010101" pitchFamily="2" charset="-122"/>
              </a:rPr>
              <a:t>有哪些优势</a:t>
            </a:r>
          </a:p>
        </p:txBody>
      </p:sp>
      <p:sp>
        <p:nvSpPr>
          <p:cNvPr id="1119235" name="Rectangle 3"/>
          <p:cNvSpPr>
            <a:spLocks noGrp="1" noChangeArrowheads="1"/>
          </p:cNvSpPr>
          <p:nvPr>
            <p:ph type="body" sz="quarter" idx="10"/>
          </p:nvPr>
        </p:nvSpPr>
        <p:spPr/>
        <p:txBody>
          <a:bodyPr/>
          <a:lstStyle/>
          <a:p>
            <a:pPr>
              <a:lnSpc>
                <a:spcPct val="150000"/>
              </a:lnSpc>
              <a:spcBef>
                <a:spcPct val="50000"/>
              </a:spcBef>
            </a:pPr>
            <a:r>
              <a:rPr lang="zh-CN" altLang="en-US" sz="2000" dirty="0">
                <a:cs typeface="宋体" panose="02010600030101010101" pitchFamily="2" charset="-122"/>
              </a:rPr>
              <a:t>备份指定的</a:t>
            </a:r>
            <a:r>
              <a:rPr lang="en-US" altLang="zh-CN" sz="2000" dirty="0" err="1">
                <a:cs typeface="宋体" panose="02010600030101010101" pitchFamily="2" charset="-122"/>
              </a:rPr>
              <a:t>dbspaces</a:t>
            </a:r>
            <a:endParaRPr lang="en-US" altLang="zh-CN" sz="2000" dirty="0">
              <a:cs typeface="宋体" panose="02010600030101010101" pitchFamily="2" charset="-122"/>
            </a:endParaRPr>
          </a:p>
          <a:p>
            <a:pPr>
              <a:lnSpc>
                <a:spcPct val="150000"/>
              </a:lnSpc>
              <a:spcBef>
                <a:spcPct val="50000"/>
              </a:spcBef>
            </a:pPr>
            <a:r>
              <a:rPr lang="zh-CN" altLang="en-US" sz="2000" dirty="0">
                <a:cs typeface="宋体" panose="02010600030101010101" pitchFamily="2" charset="-122"/>
              </a:rPr>
              <a:t>可以进行表级恢复</a:t>
            </a:r>
          </a:p>
          <a:p>
            <a:pPr>
              <a:lnSpc>
                <a:spcPct val="150000"/>
              </a:lnSpc>
              <a:spcBef>
                <a:spcPct val="50000"/>
              </a:spcBef>
            </a:pPr>
            <a:r>
              <a:rPr lang="zh-CN" altLang="en-US" sz="2000" dirty="0">
                <a:cs typeface="宋体" panose="02010600030101010101" pitchFamily="2" charset="-122"/>
              </a:rPr>
              <a:t>基于时间点恢复</a:t>
            </a:r>
          </a:p>
          <a:p>
            <a:pPr>
              <a:lnSpc>
                <a:spcPct val="150000"/>
              </a:lnSpc>
              <a:spcBef>
                <a:spcPct val="50000"/>
              </a:spcBef>
            </a:pPr>
            <a:r>
              <a:rPr lang="zh-CN" altLang="en-US" sz="2000" dirty="0">
                <a:cs typeface="宋体" panose="02010600030101010101" pitchFamily="2" charset="-122"/>
              </a:rPr>
              <a:t>可以利用存储管理器功能</a:t>
            </a:r>
          </a:p>
          <a:p>
            <a:pPr>
              <a:lnSpc>
                <a:spcPct val="150000"/>
              </a:lnSpc>
              <a:spcBef>
                <a:spcPct val="50000"/>
              </a:spcBef>
            </a:pPr>
            <a:r>
              <a:rPr lang="zh-CN" altLang="en-US" sz="2000" dirty="0">
                <a:cs typeface="宋体" panose="02010600030101010101" pitchFamily="2" charset="-122"/>
              </a:rPr>
              <a:t>备份与恢复并发能力</a:t>
            </a:r>
          </a:p>
          <a:p>
            <a:pPr>
              <a:lnSpc>
                <a:spcPct val="150000"/>
              </a:lnSpc>
              <a:spcBef>
                <a:spcPct val="50000"/>
              </a:spcBef>
            </a:pPr>
            <a:r>
              <a:rPr lang="zh-CN" altLang="en-US" sz="2000" dirty="0">
                <a:cs typeface="宋体" panose="02010600030101010101" pitchFamily="2" charset="-122"/>
              </a:rPr>
              <a:t>速度快</a:t>
            </a:r>
            <a:endParaRPr lang="en-US" altLang="zh-CN" sz="2000" dirty="0">
              <a:cs typeface="宋体" panose="02010600030101010101" pitchFamily="2" charset="-122"/>
            </a:endParaRPr>
          </a:p>
          <a:p>
            <a:pPr lvl="0">
              <a:lnSpc>
                <a:spcPct val="150000"/>
              </a:lnSpc>
              <a:spcBef>
                <a:spcPct val="50000"/>
              </a:spcBef>
              <a:buNone/>
            </a:pPr>
            <a:r>
              <a:rPr lang="zh-CN" altLang="en-US" sz="2000" b="1" dirty="0">
                <a:solidFill>
                  <a:srgbClr val="FF0000"/>
                </a:solidFill>
              </a:rPr>
              <a:t>要点： </a:t>
            </a:r>
            <a:r>
              <a:rPr lang="en-US" altLang="zh-CN" sz="2000" b="1" dirty="0" err="1">
                <a:solidFill>
                  <a:srgbClr val="FF0000"/>
                </a:solidFill>
              </a:rPr>
              <a:t>ontape</a:t>
            </a:r>
            <a:r>
              <a:rPr lang="en-US" altLang="zh-CN" sz="2000" b="1" dirty="0">
                <a:solidFill>
                  <a:srgbClr val="FF0000"/>
                </a:solidFill>
              </a:rPr>
              <a:t> </a:t>
            </a:r>
            <a:r>
              <a:rPr lang="zh-CN" altLang="en-US" sz="2000" b="1" dirty="0">
                <a:solidFill>
                  <a:srgbClr val="FF0000"/>
                </a:solidFill>
              </a:rPr>
              <a:t>和 </a:t>
            </a:r>
            <a:r>
              <a:rPr lang="en-US" altLang="zh-CN" sz="2000" b="1" dirty="0">
                <a:solidFill>
                  <a:srgbClr val="FF0000"/>
                </a:solidFill>
              </a:rPr>
              <a:t>ON-Bar </a:t>
            </a:r>
            <a:r>
              <a:rPr lang="zh-CN" altLang="en-US" sz="2000" b="1" dirty="0">
                <a:solidFill>
                  <a:srgbClr val="FF0000"/>
                </a:solidFill>
              </a:rPr>
              <a:t>生成的备份不兼容。不能使用 </a:t>
            </a:r>
            <a:r>
              <a:rPr lang="en-US" altLang="zh-CN" sz="2000" b="1" dirty="0" err="1">
                <a:solidFill>
                  <a:srgbClr val="FF0000"/>
                </a:solidFill>
              </a:rPr>
              <a:t>ontape</a:t>
            </a:r>
            <a:r>
              <a:rPr lang="en-US" altLang="zh-CN" sz="2000" b="1" dirty="0">
                <a:solidFill>
                  <a:srgbClr val="FF0000"/>
                </a:solidFill>
              </a:rPr>
              <a:t> </a:t>
            </a:r>
            <a:r>
              <a:rPr lang="zh-CN" altLang="en-US" sz="2000" b="1" dirty="0">
                <a:solidFill>
                  <a:srgbClr val="FF0000"/>
                </a:solidFill>
              </a:rPr>
              <a:t>创建一个备份再使用 </a:t>
            </a:r>
            <a:r>
              <a:rPr lang="en-US" altLang="zh-CN" sz="2000" b="1" dirty="0">
                <a:solidFill>
                  <a:srgbClr val="FF0000"/>
                </a:solidFill>
              </a:rPr>
              <a:t>ON-Bar </a:t>
            </a:r>
            <a:r>
              <a:rPr lang="zh-CN" altLang="en-US" sz="2000" b="1" dirty="0">
                <a:solidFill>
                  <a:srgbClr val="FF0000"/>
                </a:solidFill>
              </a:rPr>
              <a:t>来将其复原，反之亦然。</a:t>
            </a:r>
          </a:p>
          <a:p>
            <a:pPr>
              <a:lnSpc>
                <a:spcPct val="150000"/>
              </a:lnSpc>
              <a:spcBef>
                <a:spcPct val="50000"/>
              </a:spcBef>
              <a:buNone/>
            </a:pPr>
            <a:endParaRPr lang="zh-CN" altLang="en-US" dirty="0">
              <a:cs typeface="宋体" panose="02010600030101010101" pitchFamily="2" charset="-122"/>
            </a:endParaRPr>
          </a:p>
        </p:txBody>
      </p:sp>
    </p:spTree>
    <p:extLst>
      <p:ext uri="{BB962C8B-B14F-4D97-AF65-F5344CB8AC3E}">
        <p14:creationId xmlns:p14="http://schemas.microsoft.com/office/powerpoint/2010/main" val="71442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GBase</a:t>
            </a:r>
            <a:r>
              <a:rPr lang="en-US" altLang="zh-CN" dirty="0"/>
              <a:t> 8s</a:t>
            </a:r>
            <a:r>
              <a:rPr lang="zh-CN" altLang="en-US" dirty="0"/>
              <a:t>备份级别</a:t>
            </a:r>
          </a:p>
        </p:txBody>
      </p:sp>
      <p:sp>
        <p:nvSpPr>
          <p:cNvPr id="11" name="Rectangle 3"/>
          <p:cNvSpPr txBox="1">
            <a:spLocks noChangeArrowheads="1"/>
          </p:cNvSpPr>
          <p:nvPr/>
        </p:nvSpPr>
        <p:spPr bwMode="auto">
          <a:xfrm>
            <a:off x="2008582" y="1345461"/>
            <a:ext cx="7488832" cy="3960440"/>
          </a:xfrm>
          <a:prstGeom prst="rect">
            <a:avLst/>
          </a:prstGeom>
          <a:noFill/>
          <a:ln w="9525">
            <a:noFill/>
            <a:miter lim="800000"/>
          </a:ln>
        </p:spPr>
        <p:txBody>
          <a:bodyPr vert="horz" wrap="square" lIns="0" tIns="0" rIns="0" bIns="0" numCol="1" anchor="t" anchorCtr="0" compatLnSpc="1">
            <a:normAutofit fontScale="25000" lnSpcReduction="20000"/>
          </a:bodyPr>
          <a:lstStyle/>
          <a:p>
            <a:pPr indent="-227330" eaLnBrk="0" hangingPunct="0">
              <a:lnSpc>
                <a:spcPct val="220000"/>
              </a:lnSpc>
              <a:spcBef>
                <a:spcPct val="20000"/>
              </a:spcBef>
              <a:buClr>
                <a:schemeClr val="accent1"/>
              </a:buClr>
              <a:defRPr/>
            </a:pPr>
            <a:r>
              <a:rPr lang="en-US" altLang="zh-CN" sz="8000" b="1" kern="0" dirty="0" err="1">
                <a:latin typeface="微软雅黑" panose="020B0503020204020204" pitchFamily="34" charset="-122"/>
                <a:ea typeface="微软雅黑" panose="020B0503020204020204" pitchFamily="34" charset="-122"/>
              </a:rPr>
              <a:t>GBase</a:t>
            </a:r>
            <a:r>
              <a:rPr lang="en-US" altLang="zh-CN" sz="8000" b="1" kern="0" dirty="0">
                <a:latin typeface="微软雅黑" panose="020B0503020204020204" pitchFamily="34" charset="-122"/>
                <a:ea typeface="微软雅黑" panose="020B0503020204020204" pitchFamily="34" charset="-122"/>
              </a:rPr>
              <a:t> 8s</a:t>
            </a:r>
            <a:r>
              <a:rPr lang="zh-CN" altLang="en-US" sz="8000" b="1" kern="0" dirty="0">
                <a:latin typeface="微软雅黑" panose="020B0503020204020204" pitchFamily="34" charset="-122"/>
                <a:ea typeface="微软雅黑" panose="020B0503020204020204" pitchFamily="34" charset="-122"/>
              </a:rPr>
              <a:t>支持三个备份级别</a:t>
            </a:r>
            <a:endParaRPr lang="en-US" altLang="zh-CN" sz="8000" b="1" kern="0" dirty="0">
              <a:latin typeface="微软雅黑" panose="020B0503020204020204" pitchFamily="34" charset="-122"/>
              <a:ea typeface="微软雅黑" panose="020B0503020204020204" pitchFamily="34" charset="-122"/>
            </a:endParaRPr>
          </a:p>
          <a:p>
            <a:pPr indent="-227330" eaLnBrk="0" hangingPunct="0">
              <a:lnSpc>
                <a:spcPct val="220000"/>
              </a:lnSpc>
              <a:spcBef>
                <a:spcPct val="20000"/>
              </a:spcBef>
              <a:buClr>
                <a:schemeClr val="accent1"/>
              </a:buClr>
              <a:defRPr/>
            </a:pPr>
            <a:endParaRPr lang="zh-CN" altLang="en-US" sz="8000" b="1" kern="0" dirty="0">
              <a:latin typeface="微软雅黑" panose="020B0503020204020204" pitchFamily="34" charset="-122"/>
              <a:ea typeface="微软雅黑" panose="020B0503020204020204" pitchFamily="34" charset="-122"/>
            </a:endParaRPr>
          </a:p>
          <a:p>
            <a:pPr marL="228600" indent="-228600" eaLnBrk="0" hangingPunct="0">
              <a:lnSpc>
                <a:spcPct val="120000"/>
              </a:lnSpc>
              <a:spcBef>
                <a:spcPts val="1000"/>
              </a:spcBef>
              <a:buClr>
                <a:schemeClr val="accent1"/>
              </a:buClr>
              <a:buBlip>
                <a:blip r:embed="rId3"/>
              </a:buBlip>
              <a:defRPr/>
            </a:pPr>
            <a:r>
              <a:rPr lang="en-US" altLang="zh-CN" sz="9600" b="1" spc="100" dirty="0">
                <a:solidFill>
                  <a:schemeClr val="bg2">
                    <a:lumMod val="25000"/>
                  </a:schemeClr>
                </a:solidFill>
                <a:latin typeface="微软雅黑" panose="020B0503020204020204" pitchFamily="34" charset="-122"/>
                <a:ea typeface="微软雅黑" panose="020B0503020204020204" pitchFamily="34" charset="-122"/>
              </a:rPr>
              <a:t>0 </a:t>
            </a:r>
            <a:r>
              <a:rPr lang="zh-CN" altLang="en-US" sz="9600" b="1" spc="100" dirty="0">
                <a:solidFill>
                  <a:schemeClr val="bg2">
                    <a:lumMod val="25000"/>
                  </a:schemeClr>
                </a:solidFill>
                <a:latin typeface="微软雅黑" panose="020B0503020204020204" pitchFamily="34" charset="-122"/>
                <a:ea typeface="微软雅黑" panose="020B0503020204020204" pitchFamily="34" charset="-122"/>
              </a:rPr>
              <a:t>级备份</a:t>
            </a:r>
          </a:p>
          <a:p>
            <a:pPr indent="-227330" eaLnBrk="0" hangingPunct="0">
              <a:lnSpc>
                <a:spcPct val="220000"/>
              </a:lnSpc>
              <a:spcBef>
                <a:spcPct val="20000"/>
              </a:spcBef>
              <a:buClr>
                <a:schemeClr val="accent1"/>
              </a:buClr>
              <a:defRPr/>
            </a:pPr>
            <a:r>
              <a:rPr lang="en-US" altLang="zh-CN" sz="7200" kern="0" dirty="0">
                <a:latin typeface="微软雅黑" panose="020B0503020204020204" pitchFamily="34" charset="-122"/>
                <a:ea typeface="微软雅黑" panose="020B0503020204020204" pitchFamily="34" charset="-122"/>
              </a:rPr>
              <a:t>0 </a:t>
            </a:r>
            <a:r>
              <a:rPr lang="zh-CN" altLang="en-US" sz="7200" kern="0" dirty="0">
                <a:latin typeface="微软雅黑" panose="020B0503020204020204" pitchFamily="34" charset="-122"/>
                <a:ea typeface="微软雅黑" panose="020B0503020204020204" pitchFamily="34" charset="-122"/>
              </a:rPr>
              <a:t>级备份将备份指定存储空间内所有包含数据的已使用的页。</a:t>
            </a:r>
            <a:endParaRPr lang="zh-CN" altLang="en-US" sz="7200" b="1" kern="0" dirty="0">
              <a:latin typeface="微软雅黑" panose="020B0503020204020204" pitchFamily="34" charset="-122"/>
              <a:ea typeface="微软雅黑" panose="020B0503020204020204" pitchFamily="34" charset="-122"/>
            </a:endParaRPr>
          </a:p>
          <a:p>
            <a:pPr marL="228600" indent="-228600" eaLnBrk="0" hangingPunct="0">
              <a:lnSpc>
                <a:spcPct val="120000"/>
              </a:lnSpc>
              <a:spcBef>
                <a:spcPts val="1000"/>
              </a:spcBef>
              <a:buClr>
                <a:schemeClr val="accent1"/>
              </a:buClr>
              <a:buBlip>
                <a:blip r:embed="rId3"/>
              </a:buBlip>
              <a:defRPr/>
            </a:pPr>
            <a:r>
              <a:rPr lang="en-US" altLang="zh-CN" sz="9600" b="1" spc="100" dirty="0">
                <a:solidFill>
                  <a:schemeClr val="bg2">
                    <a:lumMod val="25000"/>
                  </a:schemeClr>
                </a:solidFill>
                <a:latin typeface="微软雅黑" panose="020B0503020204020204" pitchFamily="34" charset="-122"/>
                <a:ea typeface="微软雅黑" panose="020B0503020204020204" pitchFamily="34" charset="-122"/>
              </a:rPr>
              <a:t>1 </a:t>
            </a:r>
            <a:r>
              <a:rPr lang="zh-CN" altLang="en-US" sz="9600" b="1" spc="100" dirty="0">
                <a:solidFill>
                  <a:schemeClr val="bg2">
                    <a:lumMod val="25000"/>
                  </a:schemeClr>
                </a:solidFill>
                <a:latin typeface="微软雅黑" panose="020B0503020204020204" pitchFamily="34" charset="-122"/>
                <a:ea typeface="微软雅黑" panose="020B0503020204020204" pitchFamily="34" charset="-122"/>
              </a:rPr>
              <a:t>级备份</a:t>
            </a:r>
          </a:p>
          <a:p>
            <a:pPr indent="-227330" eaLnBrk="0" hangingPunct="0">
              <a:lnSpc>
                <a:spcPct val="220000"/>
              </a:lnSpc>
              <a:spcBef>
                <a:spcPct val="20000"/>
              </a:spcBef>
              <a:buClr>
                <a:schemeClr val="accent1"/>
              </a:buClr>
              <a:defRPr/>
            </a:pPr>
            <a:r>
              <a:rPr lang="en-US" altLang="zh-CN" sz="7200" kern="0" dirty="0">
                <a:latin typeface="微软雅黑" panose="020B0503020204020204" pitchFamily="34" charset="-122"/>
                <a:ea typeface="微软雅黑" panose="020B0503020204020204" pitchFamily="34" charset="-122"/>
              </a:rPr>
              <a:t>1 </a:t>
            </a:r>
            <a:r>
              <a:rPr lang="zh-CN" altLang="en-US" sz="7200" kern="0" dirty="0">
                <a:latin typeface="微软雅黑" panose="020B0503020204020204" pitchFamily="34" charset="-122"/>
                <a:ea typeface="微软雅黑" panose="020B0503020204020204" pitchFamily="34" charset="-122"/>
              </a:rPr>
              <a:t>级备份只备份自上次指定的存储空间进行 </a:t>
            </a:r>
            <a:r>
              <a:rPr lang="en-US" altLang="zh-CN" sz="7200" kern="0" dirty="0">
                <a:latin typeface="微软雅黑" panose="020B0503020204020204" pitchFamily="34" charset="-122"/>
                <a:ea typeface="微软雅黑" panose="020B0503020204020204" pitchFamily="34" charset="-122"/>
              </a:rPr>
              <a:t>0 </a:t>
            </a:r>
            <a:r>
              <a:rPr lang="zh-CN" altLang="en-US" sz="7200" kern="0" dirty="0">
                <a:latin typeface="微软雅黑" panose="020B0503020204020204" pitchFamily="34" charset="-122"/>
                <a:ea typeface="微软雅黑" panose="020B0503020204020204" pitchFamily="34" charset="-122"/>
              </a:rPr>
              <a:t>级备份后更改的数据。</a:t>
            </a:r>
          </a:p>
          <a:p>
            <a:pPr marL="228600" indent="-228600" eaLnBrk="0" hangingPunct="0">
              <a:lnSpc>
                <a:spcPct val="120000"/>
              </a:lnSpc>
              <a:spcBef>
                <a:spcPts val="1000"/>
              </a:spcBef>
              <a:buClr>
                <a:schemeClr val="accent1"/>
              </a:buClr>
              <a:buBlip>
                <a:blip r:embed="rId3"/>
              </a:buBlip>
              <a:defRPr/>
            </a:pPr>
            <a:r>
              <a:rPr lang="en-US" altLang="zh-CN" sz="9600" b="1" spc="100" dirty="0">
                <a:solidFill>
                  <a:schemeClr val="bg2">
                    <a:lumMod val="25000"/>
                  </a:schemeClr>
                </a:solidFill>
                <a:latin typeface="微软雅黑" panose="020B0503020204020204" pitchFamily="34" charset="-122"/>
                <a:ea typeface="微软雅黑" panose="020B0503020204020204" pitchFamily="34" charset="-122"/>
              </a:rPr>
              <a:t>2 </a:t>
            </a:r>
            <a:r>
              <a:rPr lang="zh-CN" altLang="en-US" sz="9600" b="1" spc="100" dirty="0">
                <a:solidFill>
                  <a:schemeClr val="bg2">
                    <a:lumMod val="25000"/>
                  </a:schemeClr>
                </a:solidFill>
                <a:latin typeface="微软雅黑" panose="020B0503020204020204" pitchFamily="34" charset="-122"/>
                <a:ea typeface="微软雅黑" panose="020B0503020204020204" pitchFamily="34" charset="-122"/>
              </a:rPr>
              <a:t>级备份</a:t>
            </a:r>
          </a:p>
          <a:p>
            <a:pPr indent="-227330" eaLnBrk="0" hangingPunct="0">
              <a:lnSpc>
                <a:spcPct val="220000"/>
              </a:lnSpc>
              <a:spcBef>
                <a:spcPct val="20000"/>
              </a:spcBef>
              <a:buClr>
                <a:schemeClr val="accent1"/>
              </a:buClr>
              <a:defRPr/>
            </a:pPr>
            <a:r>
              <a:rPr lang="en-US" altLang="zh-CN" sz="7200" kern="0" dirty="0">
                <a:latin typeface="微软雅黑" panose="020B0503020204020204" pitchFamily="34" charset="-122"/>
                <a:ea typeface="微软雅黑" panose="020B0503020204020204" pitchFamily="34" charset="-122"/>
              </a:rPr>
              <a:t>2 </a:t>
            </a:r>
            <a:r>
              <a:rPr lang="zh-CN" altLang="en-US" sz="7200" kern="0" dirty="0">
                <a:latin typeface="微软雅黑" panose="020B0503020204020204" pitchFamily="34" charset="-122"/>
                <a:ea typeface="微软雅黑" panose="020B0503020204020204" pitchFamily="34" charset="-122"/>
              </a:rPr>
              <a:t>级备份只备份自上次指定的存储空间进行 </a:t>
            </a:r>
            <a:r>
              <a:rPr lang="en-US" altLang="zh-CN" sz="7200" kern="0" dirty="0">
                <a:latin typeface="微软雅黑" panose="020B0503020204020204" pitchFamily="34" charset="-122"/>
                <a:ea typeface="微软雅黑" panose="020B0503020204020204" pitchFamily="34" charset="-122"/>
              </a:rPr>
              <a:t>1 </a:t>
            </a:r>
            <a:r>
              <a:rPr lang="zh-CN" altLang="en-US" sz="7200" kern="0" dirty="0">
                <a:latin typeface="微软雅黑" panose="020B0503020204020204" pitchFamily="34" charset="-122"/>
                <a:ea typeface="微软雅黑" panose="020B0503020204020204" pitchFamily="34" charset="-122"/>
              </a:rPr>
              <a:t>级备份后更改的数据。</a:t>
            </a:r>
            <a:endParaRPr lang="en-US" altLang="zh-CN" sz="7200" kern="0" dirty="0">
              <a:latin typeface="微软雅黑" panose="020B0503020204020204" pitchFamily="34" charset="-122"/>
              <a:ea typeface="微软雅黑" panose="020B0503020204020204" pitchFamily="34" charset="-122"/>
            </a:endParaRPr>
          </a:p>
          <a:p>
            <a:pPr indent="-227330" eaLnBrk="0" hangingPunct="0">
              <a:lnSpc>
                <a:spcPct val="150000"/>
              </a:lnSpc>
              <a:spcBef>
                <a:spcPct val="20000"/>
              </a:spcBef>
              <a:buClr>
                <a:schemeClr val="accent1"/>
              </a:buClr>
              <a:defRPr/>
            </a:pPr>
            <a:endParaRPr lang="zh-CN" altLang="en-US" sz="7200"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59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GBase</a:t>
            </a:r>
            <a:r>
              <a:rPr lang="en-US" altLang="zh-CN" dirty="0"/>
              <a:t> 8s</a:t>
            </a:r>
            <a:r>
              <a:rPr lang="zh-CN" altLang="en-US" dirty="0"/>
              <a:t>备份级别</a:t>
            </a:r>
          </a:p>
        </p:txBody>
      </p:sp>
      <p:sp>
        <p:nvSpPr>
          <p:cNvPr id="11" name="Rectangle 3"/>
          <p:cNvSpPr txBox="1">
            <a:spLocks noChangeArrowheads="1"/>
          </p:cNvSpPr>
          <p:nvPr/>
        </p:nvSpPr>
        <p:spPr bwMode="auto">
          <a:xfrm>
            <a:off x="1570127" y="1582137"/>
            <a:ext cx="7488832" cy="504056"/>
          </a:xfrm>
          <a:prstGeom prst="rect">
            <a:avLst/>
          </a:prstGeom>
          <a:noFill/>
          <a:ln w="9525">
            <a:noFill/>
            <a:miter lim="800000"/>
          </a:ln>
        </p:spPr>
        <p:txBody>
          <a:bodyPr vert="horz" wrap="square" lIns="0" tIns="0" rIns="0" bIns="0" numCol="1" anchor="t" anchorCtr="0" compatLnSpc="1">
            <a:normAutofit/>
          </a:bodyPr>
          <a:lstStyle/>
          <a:p>
            <a:pPr indent="-227330" eaLnBrk="0" hangingPunct="0">
              <a:lnSpc>
                <a:spcPct val="150000"/>
              </a:lnSpc>
              <a:spcBef>
                <a:spcPct val="20000"/>
              </a:spcBef>
              <a:buClr>
                <a:schemeClr val="accent1"/>
              </a:buClr>
              <a:defRPr/>
            </a:pPr>
            <a:r>
              <a:rPr lang="zh-CN" altLang="en-US" sz="2000" b="1" kern="0" dirty="0">
                <a:latin typeface="微软雅黑" panose="020B0503020204020204" pitchFamily="34" charset="-122"/>
                <a:ea typeface="微软雅黑" panose="020B0503020204020204" pitchFamily="34" charset="-122"/>
              </a:rPr>
              <a:t>常用的两种备份恢复模式和时长比较</a:t>
            </a:r>
          </a:p>
        </p:txBody>
      </p:sp>
      <p:sp>
        <p:nvSpPr>
          <p:cNvPr id="14" name="Rectangle 3"/>
          <p:cNvSpPr txBox="1">
            <a:spLocks noChangeArrowheads="1"/>
          </p:cNvSpPr>
          <p:nvPr/>
        </p:nvSpPr>
        <p:spPr bwMode="auto">
          <a:xfrm>
            <a:off x="2741240" y="5456737"/>
            <a:ext cx="7488832" cy="468052"/>
          </a:xfrm>
          <a:prstGeom prst="rect">
            <a:avLst/>
          </a:prstGeom>
          <a:noFill/>
          <a:ln w="9525">
            <a:noFill/>
            <a:miter lim="800000"/>
          </a:ln>
        </p:spPr>
        <p:txBody>
          <a:bodyPr vert="horz" wrap="square" lIns="0" tIns="0" rIns="0" bIns="0" numCol="1" anchor="t" anchorCtr="0" compatLnSpc="1">
            <a:normAutofit/>
          </a:bodyPr>
          <a:lstStyle/>
          <a:p>
            <a:pPr eaLnBrk="0" fontAlgn="base" hangingPunct="0">
              <a:lnSpc>
                <a:spcPct val="170000"/>
              </a:lnSpc>
              <a:spcBef>
                <a:spcPct val="20000"/>
              </a:spcBef>
              <a:spcAft>
                <a:spcPct val="0"/>
              </a:spcAft>
              <a:buClr>
                <a:schemeClr val="accent1"/>
              </a:buClr>
              <a:defRPr/>
            </a:pPr>
            <a:r>
              <a:rPr lang="zh-CN" altLang="en-US" sz="1600" b="1" kern="0" dirty="0">
                <a:latin typeface="微软雅黑" panose="020B0503020204020204" pitchFamily="34" charset="-122"/>
                <a:ea typeface="微软雅黑" panose="020B0503020204020204" pitchFamily="34" charset="-122"/>
              </a:rPr>
              <a:t>所有备份类型中，</a:t>
            </a:r>
            <a:r>
              <a:rPr lang="en-US" altLang="zh-CN" sz="1600" b="1" kern="0" dirty="0">
                <a:latin typeface="微软雅黑" panose="020B0503020204020204" pitchFamily="34" charset="-122"/>
                <a:ea typeface="微软雅黑" panose="020B0503020204020204" pitchFamily="34" charset="-122"/>
              </a:rPr>
              <a:t>0 </a:t>
            </a:r>
            <a:r>
              <a:rPr lang="zh-CN" altLang="en-US" sz="1600" b="1" kern="0" dirty="0">
                <a:latin typeface="微软雅黑" panose="020B0503020204020204" pitchFamily="34" charset="-122"/>
                <a:ea typeface="微软雅黑" panose="020B0503020204020204" pitchFamily="34" charset="-122"/>
              </a:rPr>
              <a:t>级备份耗时比较长。</a:t>
            </a:r>
            <a:endParaRPr lang="en-US" altLang="zh-CN" sz="1600" b="1" kern="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279576" y="2432401"/>
            <a:ext cx="6366321" cy="2602222"/>
            <a:chOff x="755576" y="2708920"/>
            <a:chExt cx="6366321" cy="2602222"/>
          </a:xfrm>
        </p:grpSpPr>
        <p:sp>
          <p:nvSpPr>
            <p:cNvPr id="2" name="矩形 1"/>
            <p:cNvSpPr/>
            <p:nvPr/>
          </p:nvSpPr>
          <p:spPr bwMode="auto">
            <a:xfrm>
              <a:off x="755576" y="2708920"/>
              <a:ext cx="3744416" cy="369974"/>
            </a:xfrm>
            <a:prstGeom prst="rect">
              <a:avLst/>
            </a:prstGeom>
            <a:noFill/>
            <a:ln w="9525"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en-US" altLang="zh-CN" sz="2000" dirty="0"/>
                <a:t>0</a:t>
              </a:r>
              <a:r>
                <a:rPr lang="zh-CN" altLang="en-US" sz="2000" dirty="0"/>
                <a:t>级备份</a:t>
              </a:r>
              <a:r>
                <a:rPr lang="en-US" altLang="zh-CN" sz="2000" dirty="0">
                  <a:sym typeface="Wingdings" panose="05000000000000000000" pitchFamily="2" charset="2"/>
                </a:rPr>
                <a:t>1</a:t>
              </a:r>
              <a:r>
                <a:rPr lang="zh-CN" altLang="en-US" sz="2000" dirty="0">
                  <a:sym typeface="Wingdings" panose="05000000000000000000" pitchFamily="2" charset="2"/>
                </a:rPr>
                <a:t>级备份</a:t>
              </a:r>
              <a:r>
                <a:rPr lang="en-US" altLang="zh-CN" sz="2000" dirty="0">
                  <a:sym typeface="Wingdings" panose="05000000000000000000" pitchFamily="2" charset="2"/>
                </a:rPr>
                <a:t>2</a:t>
              </a:r>
              <a:r>
                <a:rPr lang="zh-CN" altLang="en-US" sz="2000" dirty="0">
                  <a:sym typeface="Wingdings" panose="05000000000000000000" pitchFamily="2" charset="2"/>
                </a:rPr>
                <a:t>级备份</a:t>
              </a:r>
              <a:endParaRPr lang="zh-CN" altLang="en-US" sz="2000" dirty="0"/>
            </a:p>
          </p:txBody>
        </p:sp>
        <p:sp>
          <p:nvSpPr>
            <p:cNvPr id="6" name="矩形 5"/>
            <p:cNvSpPr/>
            <p:nvPr/>
          </p:nvSpPr>
          <p:spPr bwMode="auto">
            <a:xfrm>
              <a:off x="755576" y="3429000"/>
              <a:ext cx="3744416" cy="369974"/>
            </a:xfrm>
            <a:prstGeom prst="rect">
              <a:avLst/>
            </a:prstGeom>
            <a:noFill/>
            <a:ln w="9525"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en-US" altLang="zh-CN" sz="2000" dirty="0"/>
                <a:t>0</a:t>
              </a:r>
              <a:r>
                <a:rPr lang="zh-CN" altLang="en-US" sz="2000" dirty="0"/>
                <a:t>级恢复</a:t>
              </a:r>
              <a:r>
                <a:rPr lang="en-US" altLang="zh-CN" sz="2000" dirty="0">
                  <a:sym typeface="Wingdings" panose="05000000000000000000" pitchFamily="2" charset="2"/>
                </a:rPr>
                <a:t>1</a:t>
              </a:r>
              <a:r>
                <a:rPr lang="zh-CN" altLang="en-US" sz="2000" dirty="0">
                  <a:sym typeface="Wingdings" panose="05000000000000000000" pitchFamily="2" charset="2"/>
                </a:rPr>
                <a:t>级恢复</a:t>
              </a:r>
              <a:r>
                <a:rPr lang="en-US" altLang="zh-CN" sz="2000" dirty="0">
                  <a:sym typeface="Wingdings" panose="05000000000000000000" pitchFamily="2" charset="2"/>
                </a:rPr>
                <a:t>2</a:t>
              </a:r>
              <a:r>
                <a:rPr lang="zh-CN" altLang="en-US" sz="2000" dirty="0">
                  <a:sym typeface="Wingdings" panose="05000000000000000000" pitchFamily="2" charset="2"/>
                </a:rPr>
                <a:t>级恢复</a:t>
              </a:r>
              <a:endParaRPr lang="zh-CN" altLang="en-US" sz="2000" dirty="0"/>
            </a:p>
          </p:txBody>
        </p:sp>
        <p:sp>
          <p:nvSpPr>
            <p:cNvPr id="3" name="右大括号 2"/>
            <p:cNvSpPr/>
            <p:nvPr/>
          </p:nvSpPr>
          <p:spPr bwMode="auto">
            <a:xfrm>
              <a:off x="4639938" y="2893907"/>
              <a:ext cx="200623" cy="800331"/>
            </a:xfrm>
            <a:prstGeom prst="rightBrace">
              <a:avLst/>
            </a:prstGeom>
            <a:noFill/>
            <a:ln w="38100"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endParaRPr lang="zh-CN" altLang="en-US" sz="2000" b="1"/>
            </a:p>
          </p:txBody>
        </p:sp>
        <p:sp>
          <p:nvSpPr>
            <p:cNvPr id="9" name="矩形 8"/>
            <p:cNvSpPr/>
            <p:nvPr/>
          </p:nvSpPr>
          <p:spPr bwMode="auto">
            <a:xfrm>
              <a:off x="755576" y="4221088"/>
              <a:ext cx="3744416" cy="369974"/>
            </a:xfrm>
            <a:prstGeom prst="rect">
              <a:avLst/>
            </a:prstGeom>
            <a:noFill/>
            <a:ln w="9525"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en-US" altLang="zh-CN" sz="2000" dirty="0"/>
                <a:t>0</a:t>
              </a:r>
              <a:r>
                <a:rPr lang="zh-CN" altLang="en-US" sz="2000" dirty="0"/>
                <a:t>级备份</a:t>
              </a:r>
              <a:r>
                <a:rPr lang="en-US" altLang="zh-CN" sz="2000" dirty="0">
                  <a:sym typeface="Wingdings" panose="05000000000000000000" pitchFamily="2" charset="2"/>
                </a:rPr>
                <a:t></a:t>
              </a:r>
              <a:r>
                <a:rPr lang="zh-CN" altLang="en-US" sz="2000" dirty="0">
                  <a:sym typeface="Wingdings" panose="05000000000000000000" pitchFamily="2" charset="2"/>
                </a:rPr>
                <a:t>逻辑日志备份</a:t>
              </a:r>
              <a:endParaRPr lang="zh-CN" altLang="en-US" sz="2000" dirty="0"/>
            </a:p>
          </p:txBody>
        </p:sp>
        <p:sp>
          <p:nvSpPr>
            <p:cNvPr id="10" name="矩形 9"/>
            <p:cNvSpPr/>
            <p:nvPr/>
          </p:nvSpPr>
          <p:spPr bwMode="auto">
            <a:xfrm>
              <a:off x="770977" y="4941168"/>
              <a:ext cx="3744416" cy="369974"/>
            </a:xfrm>
            <a:prstGeom prst="rect">
              <a:avLst/>
            </a:prstGeom>
            <a:noFill/>
            <a:ln w="9525"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r>
                <a:rPr lang="en-US" altLang="zh-CN" sz="2000" dirty="0"/>
                <a:t>0</a:t>
              </a:r>
              <a:r>
                <a:rPr lang="zh-CN" altLang="en-US" sz="2000" dirty="0"/>
                <a:t>级恢复</a:t>
              </a:r>
              <a:r>
                <a:rPr lang="en-US" altLang="zh-CN" sz="2000" dirty="0">
                  <a:sym typeface="Wingdings" panose="05000000000000000000" pitchFamily="2" charset="2"/>
                </a:rPr>
                <a:t></a:t>
              </a:r>
              <a:r>
                <a:rPr lang="zh-CN" altLang="en-US" sz="2000" dirty="0">
                  <a:sym typeface="Wingdings" panose="05000000000000000000" pitchFamily="2" charset="2"/>
                </a:rPr>
                <a:t>逻辑日志恢复</a:t>
              </a:r>
              <a:endParaRPr lang="zh-CN" altLang="en-US" sz="2000" dirty="0"/>
            </a:p>
          </p:txBody>
        </p:sp>
        <p:sp>
          <p:nvSpPr>
            <p:cNvPr id="12" name="右大括号 11"/>
            <p:cNvSpPr/>
            <p:nvPr/>
          </p:nvSpPr>
          <p:spPr bwMode="auto">
            <a:xfrm>
              <a:off x="4644008" y="4365104"/>
              <a:ext cx="196553" cy="782960"/>
            </a:xfrm>
            <a:prstGeom prst="rightBrace">
              <a:avLst/>
            </a:prstGeom>
            <a:noFill/>
            <a:ln w="38100" cap="flat" cmpd="sng" algn="ctr">
              <a:solidFill>
                <a:srgbClr val="0070C0"/>
              </a:solid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endParaRPr lang="zh-CN" altLang="en-US" sz="2000" b="1"/>
            </a:p>
          </p:txBody>
        </p:sp>
        <p:sp>
          <p:nvSpPr>
            <p:cNvPr id="4" name="TextBox 3"/>
            <p:cNvSpPr txBox="1"/>
            <p:nvPr/>
          </p:nvSpPr>
          <p:spPr>
            <a:xfrm>
              <a:off x="5292080" y="3078894"/>
              <a:ext cx="1152128" cy="369332"/>
            </a:xfrm>
            <a:prstGeom prst="rect">
              <a:avLst/>
            </a:prstGeom>
            <a:noFill/>
          </p:spPr>
          <p:txBody>
            <a:bodyPr wrap="square" rtlCol="0">
              <a:spAutoFit/>
            </a:bodyPr>
            <a:lstStyle/>
            <a:p>
              <a:r>
                <a:rPr lang="zh-CN" altLang="en-US" dirty="0"/>
                <a:t>用时较少</a:t>
              </a:r>
            </a:p>
          </p:txBody>
        </p:sp>
        <p:sp>
          <p:nvSpPr>
            <p:cNvPr id="13" name="TextBox 12"/>
            <p:cNvSpPr txBox="1"/>
            <p:nvPr/>
          </p:nvSpPr>
          <p:spPr>
            <a:xfrm>
              <a:off x="5292080" y="4571836"/>
              <a:ext cx="1152128" cy="369332"/>
            </a:xfrm>
            <a:prstGeom prst="rect">
              <a:avLst/>
            </a:prstGeom>
            <a:noFill/>
          </p:spPr>
          <p:txBody>
            <a:bodyPr wrap="square" rtlCol="0">
              <a:spAutoFit/>
            </a:bodyPr>
            <a:lstStyle/>
            <a:p>
              <a:r>
                <a:rPr lang="zh-CN" altLang="en-US" dirty="0"/>
                <a:t>用时较长</a:t>
              </a:r>
            </a:p>
          </p:txBody>
        </p:sp>
        <p:sp>
          <p:nvSpPr>
            <p:cNvPr id="7" name="TextBox 6"/>
            <p:cNvSpPr txBox="1"/>
            <p:nvPr/>
          </p:nvSpPr>
          <p:spPr>
            <a:xfrm>
              <a:off x="6660232" y="3212976"/>
              <a:ext cx="461665" cy="1584176"/>
            </a:xfrm>
            <a:prstGeom prst="rect">
              <a:avLst/>
            </a:prstGeom>
            <a:noFill/>
          </p:spPr>
          <p:txBody>
            <a:bodyPr vert="eaVert" wrap="square" rtlCol="0">
              <a:spAutoFit/>
            </a:bodyPr>
            <a:lstStyle/>
            <a:p>
              <a:r>
                <a:rPr lang="zh-CN" altLang="en-US" dirty="0"/>
                <a:t>相比用时增加</a:t>
              </a:r>
            </a:p>
          </p:txBody>
        </p:sp>
        <p:sp>
          <p:nvSpPr>
            <p:cNvPr id="15" name="下箭头 14"/>
            <p:cNvSpPr/>
            <p:nvPr/>
          </p:nvSpPr>
          <p:spPr bwMode="auto">
            <a:xfrm>
              <a:off x="6444208" y="2893906"/>
              <a:ext cx="216024" cy="2254157"/>
            </a:xfrm>
            <a:prstGeom prst="downArrow">
              <a:avLst/>
            </a:prstGeom>
            <a:solidFill>
              <a:srgbClr val="0070C0"/>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spAutoFit/>
            </a:bodyPr>
            <a:lstStyle/>
            <a:p>
              <a:pPr marL="119380" indent="-119380" algn="ctr">
                <a:lnSpc>
                  <a:spcPct val="90000"/>
                </a:lnSpc>
                <a:spcBef>
                  <a:spcPct val="50000"/>
                </a:spcBef>
                <a:buClr>
                  <a:schemeClr val="accent1"/>
                </a:buClr>
              </a:pPr>
              <a:endParaRPr lang="zh-CN" altLang="en-US" sz="2000" b="1"/>
            </a:p>
          </p:txBody>
        </p:sp>
      </p:grpSp>
    </p:spTree>
    <p:extLst>
      <p:ext uri="{BB962C8B-B14F-4D97-AF65-F5344CB8AC3E}">
        <p14:creationId xmlns:p14="http://schemas.microsoft.com/office/powerpoint/2010/main" val="234801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GBase</a:t>
            </a:r>
            <a:r>
              <a:rPr lang="en-US" altLang="zh-CN" dirty="0"/>
              <a:t> 8s</a:t>
            </a:r>
            <a:r>
              <a:rPr lang="zh-CN" altLang="en-US" dirty="0"/>
              <a:t>逻辑日志备份</a:t>
            </a:r>
          </a:p>
        </p:txBody>
      </p:sp>
      <p:sp>
        <p:nvSpPr>
          <p:cNvPr id="11" name="Rectangle 3"/>
          <p:cNvSpPr txBox="1">
            <a:spLocks noChangeArrowheads="1"/>
          </p:cNvSpPr>
          <p:nvPr/>
        </p:nvSpPr>
        <p:spPr bwMode="auto">
          <a:xfrm>
            <a:off x="1034100" y="1446873"/>
            <a:ext cx="10259468" cy="4896544"/>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逻辑日志备份是所有填满的逻辑日志文件在磁盘或磁带上的副本</a:t>
            </a: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逻辑日志文件存储发生在备份间的数据库服务器活动记录</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要释放填满的逻辑日志文件，首先要备份它们。数据库服务器将在已释放的逻辑日志文件中记录新事务。</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及时备份逻辑日志的必要性</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a:lnSpc>
                <a:spcPct val="200000"/>
              </a:lnSpc>
              <a:buNone/>
            </a:pPr>
            <a:r>
              <a:rPr lang="en-US" altLang="zh-CN" kern="0" dirty="0">
                <a:latin typeface="微软雅黑" panose="020B0503020204020204" pitchFamily="34" charset="-122"/>
                <a:ea typeface="微软雅黑" panose="020B0503020204020204" pitchFamily="34" charset="-122"/>
              </a:rPr>
              <a:t>      1.</a:t>
            </a:r>
            <a:r>
              <a:rPr lang="zh-CN" altLang="en-US" kern="0" dirty="0">
                <a:latin typeface="微软雅黑" panose="020B0503020204020204" pitchFamily="34" charset="-122"/>
                <a:ea typeface="微软雅黑" panose="020B0503020204020204" pitchFamily="34" charset="-122"/>
              </a:rPr>
              <a:t>及时释放逻辑日志文件（日志文件循环使用）；</a:t>
            </a:r>
            <a:endParaRPr lang="en-US" altLang="zh-CN" kern="0" dirty="0">
              <a:latin typeface="微软雅黑" panose="020B0503020204020204" pitchFamily="34" charset="-122"/>
              <a:ea typeface="微软雅黑" panose="020B0503020204020204" pitchFamily="34" charset="-122"/>
            </a:endParaRPr>
          </a:p>
          <a:p>
            <a:pPr>
              <a:lnSpc>
                <a:spcPct val="200000"/>
              </a:lnSpc>
              <a:buNone/>
            </a:pPr>
            <a:r>
              <a:rPr lang="en-US" altLang="zh-CN" kern="0" dirty="0">
                <a:latin typeface="微软雅黑" panose="020B0503020204020204" pitchFamily="34" charset="-122"/>
                <a:ea typeface="微软雅黑" panose="020B0503020204020204" pitchFamily="34" charset="-122"/>
              </a:rPr>
              <a:t>      2.</a:t>
            </a:r>
            <a:r>
              <a:rPr lang="zh-CN" altLang="en-US" kern="0" dirty="0">
                <a:latin typeface="微软雅黑" panose="020B0503020204020204" pitchFamily="34" charset="-122"/>
                <a:ea typeface="微软雅黑" panose="020B0503020204020204" pitchFamily="34" charset="-122"/>
              </a:rPr>
              <a:t>当包含逻辑日志的磁盘出现故障时将数据丢失降低到最小限度；</a:t>
            </a:r>
            <a:endParaRPr lang="en-US" altLang="zh-CN" kern="0" dirty="0">
              <a:latin typeface="微软雅黑" panose="020B0503020204020204" pitchFamily="34" charset="-122"/>
              <a:ea typeface="微软雅黑" panose="020B0503020204020204" pitchFamily="34" charset="-122"/>
            </a:endParaRPr>
          </a:p>
          <a:p>
            <a:pPr>
              <a:lnSpc>
                <a:spcPct val="200000"/>
              </a:lnSpc>
              <a:buNone/>
            </a:pPr>
            <a:r>
              <a:rPr lang="en-US" altLang="zh-CN" kern="0" dirty="0">
                <a:latin typeface="微软雅黑" panose="020B0503020204020204" pitchFamily="34" charset="-122"/>
                <a:ea typeface="微软雅黑" panose="020B0503020204020204" pitchFamily="34" charset="-122"/>
              </a:rPr>
              <a:t>      3.</a:t>
            </a:r>
            <a:r>
              <a:rPr lang="zh-CN" altLang="en-US" kern="0" dirty="0">
                <a:latin typeface="微软雅黑" panose="020B0503020204020204" pitchFamily="34" charset="-122"/>
                <a:ea typeface="微软雅黑" panose="020B0503020204020204" pitchFamily="34" charset="-122"/>
              </a:rPr>
              <a:t>确保数据库还原后包含一致的以及最近的事务。</a:t>
            </a:r>
            <a:endParaRPr lang="en-US" altLang="zh-CN"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687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GBase</a:t>
            </a:r>
            <a:r>
              <a:rPr lang="en-US" altLang="zh-CN" dirty="0"/>
              <a:t> 8s</a:t>
            </a:r>
            <a:r>
              <a:rPr lang="zh-CN" altLang="en-US" dirty="0"/>
              <a:t>数据库恢复</a:t>
            </a:r>
          </a:p>
        </p:txBody>
      </p:sp>
      <p:sp>
        <p:nvSpPr>
          <p:cNvPr id="11" name="Rectangle 3"/>
          <p:cNvSpPr txBox="1">
            <a:spLocks noChangeArrowheads="1"/>
          </p:cNvSpPr>
          <p:nvPr/>
        </p:nvSpPr>
        <p:spPr bwMode="auto">
          <a:xfrm>
            <a:off x="1065630" y="1431108"/>
            <a:ext cx="9891403" cy="4896544"/>
          </a:xfrm>
          <a:prstGeom prst="rect">
            <a:avLst/>
          </a:prstGeom>
          <a:noFill/>
          <a:ln w="9525">
            <a:noFill/>
            <a:miter lim="800000"/>
          </a:ln>
        </p:spPr>
        <p:txBody>
          <a:bodyPr vert="horz" wrap="square" lIns="0" tIns="0" rIns="0" bIns="0" numCol="1" anchor="t" anchorCtr="0" compatLnSpc="1">
            <a:normAutofit/>
          </a:bodyPr>
          <a:lstStyle/>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数据库恢复是从已备份的存储空间和逻辑日志文件中重新创建数据库服务器数据的过程。</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a:p>
            <a:pPr marL="228600"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由于以下任一条件造成数据库服务器数据不可访问时，都需要数据库恢复： </a:t>
            </a:r>
          </a:p>
          <a:p>
            <a:pPr lvl="1" indent="-227330" eaLnBrk="0" hangingPunct="0">
              <a:lnSpc>
                <a:spcPct val="150000"/>
              </a:lnSpc>
              <a:spcBef>
                <a:spcPct val="20000"/>
              </a:spcBef>
              <a:buClr>
                <a:schemeClr val="accent1"/>
              </a:buClr>
              <a:buFont typeface="Arial" panose="020B0604020202020204" pitchFamily="34" charset="0"/>
              <a:buChar char="•"/>
              <a:defRPr/>
            </a:pPr>
            <a:r>
              <a:rPr lang="zh-CN" altLang="en-US" kern="0" dirty="0">
                <a:latin typeface="微软雅黑" panose="020B0503020204020204" pitchFamily="34" charset="-122"/>
                <a:ea typeface="微软雅黑" panose="020B0503020204020204" pitchFamily="34" charset="-122"/>
              </a:rPr>
              <a:t>需要更换“包含数据库数据且出故障的磁盘”。</a:t>
            </a:r>
          </a:p>
          <a:p>
            <a:pPr lvl="1" indent="-227330" eaLnBrk="0" hangingPunct="0">
              <a:lnSpc>
                <a:spcPct val="150000"/>
              </a:lnSpc>
              <a:spcBef>
                <a:spcPct val="20000"/>
              </a:spcBef>
              <a:buClr>
                <a:schemeClr val="accent1"/>
              </a:buClr>
              <a:buFont typeface="Arial" panose="020B0604020202020204" pitchFamily="34" charset="0"/>
              <a:buChar char="•"/>
              <a:defRPr/>
            </a:pPr>
            <a:r>
              <a:rPr lang="zh-CN" altLang="en-US" kern="0" dirty="0">
                <a:latin typeface="微软雅黑" panose="020B0503020204020204" pitchFamily="34" charset="-122"/>
                <a:ea typeface="微软雅黑" panose="020B0503020204020204" pitchFamily="34" charset="-122"/>
              </a:rPr>
              <a:t>程序的逻辑错误毁坏了数据库。</a:t>
            </a:r>
          </a:p>
          <a:p>
            <a:pPr lvl="1" indent="-227330" eaLnBrk="0" hangingPunct="0">
              <a:lnSpc>
                <a:spcPct val="150000"/>
              </a:lnSpc>
              <a:spcBef>
                <a:spcPct val="20000"/>
              </a:spcBef>
              <a:buClr>
                <a:schemeClr val="accent1"/>
              </a:buClr>
              <a:buFont typeface="Arial" panose="020B0604020202020204" pitchFamily="34" charset="0"/>
              <a:buChar char="•"/>
              <a:defRPr/>
            </a:pPr>
            <a:r>
              <a:rPr lang="zh-CN" altLang="en-US" kern="0" dirty="0">
                <a:latin typeface="微软雅黑" panose="020B0503020204020204" pitchFamily="34" charset="-122"/>
                <a:ea typeface="微软雅黑" panose="020B0503020204020204" pitchFamily="34" charset="-122"/>
              </a:rPr>
              <a:t>需要将数据库数据移到新的计算机上。</a:t>
            </a:r>
          </a:p>
          <a:p>
            <a:pPr lvl="1" indent="-227330" eaLnBrk="0" hangingPunct="0">
              <a:lnSpc>
                <a:spcPct val="150000"/>
              </a:lnSpc>
              <a:spcBef>
                <a:spcPct val="20000"/>
              </a:spcBef>
              <a:buClr>
                <a:schemeClr val="accent1"/>
              </a:buClr>
              <a:buFont typeface="Arial" panose="020B0604020202020204" pitchFamily="34" charset="0"/>
              <a:buChar char="•"/>
              <a:defRPr/>
            </a:pPr>
            <a:r>
              <a:rPr lang="zh-CN" altLang="en-US" kern="0" dirty="0">
                <a:latin typeface="微软雅黑" panose="020B0503020204020204" pitchFamily="34" charset="-122"/>
                <a:ea typeface="微软雅黑" panose="020B0503020204020204" pitchFamily="34" charset="-122"/>
              </a:rPr>
              <a:t>用户意外地毁坏或破坏了数据</a:t>
            </a:r>
            <a:endParaRPr lang="en-US" altLang="zh-CN" kern="0" dirty="0">
              <a:latin typeface="微软雅黑" panose="020B0503020204020204" pitchFamily="34" charset="-122"/>
              <a:ea typeface="微软雅黑" panose="020B0503020204020204" pitchFamily="34" charset="-122"/>
            </a:endParaRPr>
          </a:p>
          <a:p>
            <a:pPr marL="228600" lvl="1" indent="-228600" eaLnBrk="0" hangingPunct="0">
              <a:spcBef>
                <a:spcPts val="1000"/>
              </a:spcBef>
              <a:buClr>
                <a:schemeClr val="accent1"/>
              </a:buClr>
              <a:buBlip>
                <a:blip r:embed="rId3"/>
              </a:buBlip>
              <a:defRPr/>
            </a:pPr>
            <a:r>
              <a:rPr lang="zh-CN" altLang="en-US" sz="2400" spc="100" dirty="0">
                <a:solidFill>
                  <a:schemeClr val="bg2">
                    <a:lumMod val="25000"/>
                  </a:schemeClr>
                </a:solidFill>
                <a:latin typeface="微软雅黑" panose="020B0503020204020204" pitchFamily="34" charset="-122"/>
                <a:ea typeface="微软雅黑" panose="020B0503020204020204" pitchFamily="34" charset="-122"/>
              </a:rPr>
              <a:t>数据库恢复包含两个阶段：物理恢复和逻辑恢复</a:t>
            </a:r>
            <a:endParaRPr lang="en-US" altLang="zh-CN" sz="2400" spc="100" dirty="0">
              <a:solidFill>
                <a:schemeClr val="bg2">
                  <a:lumMod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605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zh-CN" altLang="en-US" dirty="0"/>
              <a:t>物理恢复和逻辑恢复</a:t>
            </a:r>
          </a:p>
        </p:txBody>
      </p:sp>
      <p:sp>
        <p:nvSpPr>
          <p:cNvPr id="11" name="Rectangle 3"/>
          <p:cNvSpPr txBox="1">
            <a:spLocks noChangeArrowheads="1"/>
          </p:cNvSpPr>
          <p:nvPr/>
        </p:nvSpPr>
        <p:spPr bwMode="auto">
          <a:xfrm>
            <a:off x="1001442" y="1304913"/>
            <a:ext cx="10481312" cy="4896544"/>
          </a:xfrm>
          <a:prstGeom prst="rect">
            <a:avLst/>
          </a:prstGeom>
          <a:noFill/>
          <a:ln w="9525">
            <a:noFill/>
            <a:miter lim="800000"/>
          </a:ln>
        </p:spPr>
        <p:txBody>
          <a:bodyPr vert="horz" wrap="square" lIns="0" tIns="0" rIns="0" bIns="0" numCol="1" anchor="t" anchorCtr="0" compatLnSpc="1">
            <a:normAutofit/>
          </a:bodyPr>
          <a:lstStyle/>
          <a:p>
            <a:pPr indent="-227330" eaLnBrk="0" hangingPunct="0">
              <a:lnSpc>
                <a:spcPct val="150000"/>
              </a:lnSpc>
              <a:spcBef>
                <a:spcPct val="20000"/>
              </a:spcBef>
              <a:buClr>
                <a:schemeClr val="accent1"/>
              </a:buClr>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数据库恢复是从所有或选定存储空间的备份中复原数据。</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150000"/>
              </a:lnSpc>
              <a:spcBef>
                <a:spcPct val="20000"/>
              </a:spcBef>
              <a:buClr>
                <a:schemeClr val="accent1"/>
              </a:buClr>
              <a:defRPr/>
            </a:pPr>
            <a:r>
              <a:rPr lang="zh-CN" altLang="en-US" sz="1600" dirty="0">
                <a:latin typeface="微软雅黑" panose="020B0503020204020204" pitchFamily="34" charset="-122"/>
                <a:ea typeface="微软雅黑" panose="020B0503020204020204" pitchFamily="34" charset="-122"/>
              </a:rPr>
              <a:t>      在物理恢复期间，恢复程序从最近的 </a:t>
            </a:r>
            <a:r>
              <a:rPr lang="en-US" altLang="zh-CN" sz="1600" dirty="0">
                <a:latin typeface="微软雅黑" panose="020B0503020204020204" pitchFamily="34" charset="-122"/>
                <a:ea typeface="微软雅黑" panose="020B0503020204020204" pitchFamily="34" charset="-122"/>
              </a:rPr>
              <a:t>0 </a:t>
            </a:r>
            <a:r>
              <a:rPr lang="zh-CN" altLang="en-US" sz="1600" dirty="0">
                <a:latin typeface="微软雅黑" panose="020B0503020204020204" pitchFamily="34" charset="-122"/>
                <a:ea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级和 </a:t>
            </a:r>
            <a:r>
              <a:rPr lang="en-US" altLang="zh-CN" sz="1600" dirty="0">
                <a:latin typeface="微软雅黑" panose="020B0503020204020204" pitchFamily="34" charset="-122"/>
                <a:ea typeface="微软雅黑" panose="020B0503020204020204" pitchFamily="34" charset="-122"/>
              </a:rPr>
              <a:t>2 </a:t>
            </a:r>
            <a:r>
              <a:rPr lang="zh-CN" altLang="en-US" sz="1600" dirty="0">
                <a:latin typeface="微软雅黑" panose="020B0503020204020204" pitchFamily="34" charset="-122"/>
                <a:ea typeface="微软雅黑" panose="020B0503020204020204" pitchFamily="34" charset="-122"/>
              </a:rPr>
              <a:t>级备份复原数据</a:t>
            </a:r>
            <a:endParaRPr lang="en-US" altLang="zh-CN" sz="1600" dirty="0">
              <a:latin typeface="微软雅黑" panose="020B0503020204020204" pitchFamily="34" charset="-122"/>
              <a:ea typeface="微软雅黑" panose="020B0503020204020204" pitchFamily="34" charset="-122"/>
            </a:endParaRPr>
          </a:p>
          <a:p>
            <a:pPr indent="-227330" eaLnBrk="0" hangingPunct="0">
              <a:lnSpc>
                <a:spcPct val="150000"/>
              </a:lnSpc>
              <a:spcBef>
                <a:spcPct val="20000"/>
              </a:spcBef>
              <a:buClr>
                <a:schemeClr val="accent1"/>
              </a:buClr>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逻辑复原是指从逻辑日志备份中复原事务。</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150000"/>
              </a:lnSpc>
              <a:spcBef>
                <a:spcPct val="20000"/>
              </a:spcBef>
              <a:buClr>
                <a:schemeClr val="accent1"/>
              </a:buClr>
              <a:defRPr/>
            </a:pPr>
            <a:r>
              <a:rPr lang="zh-CN" altLang="en-US" sz="1600" dirty="0">
                <a:latin typeface="微软雅黑" panose="020B0503020204020204" pitchFamily="34" charset="-122"/>
                <a:ea typeface="微软雅黑" panose="020B0503020204020204" pitchFamily="34" charset="-122"/>
              </a:rPr>
              <a:t>       数据库服务器将自动分辨要复原哪些逻辑日志</a:t>
            </a:r>
          </a:p>
          <a:p>
            <a:pPr indent="-227330" eaLnBrk="0" hangingPunct="0">
              <a:lnSpc>
                <a:spcPct val="150000"/>
              </a:lnSpc>
              <a:spcBef>
                <a:spcPct val="20000"/>
              </a:spcBef>
              <a:buClr>
                <a:schemeClr val="accent1"/>
              </a:buClr>
              <a:buFont typeface="Arial" panose="020B0604020202020204" pitchFamily="34" charset="0"/>
              <a:buChar char="•"/>
              <a:defRPr/>
            </a:pPr>
            <a:endParaRPr lang="zh-CN" altLang="en-US" dirty="0">
              <a:latin typeface="微软雅黑" panose="020B0503020204020204" pitchFamily="34" charset="-122"/>
              <a:ea typeface="微软雅黑" panose="020B0503020204020204" pitchFamily="34" charset="-122"/>
            </a:endParaRPr>
          </a:p>
        </p:txBody>
      </p:sp>
      <p:pic>
        <p:nvPicPr>
          <p:cNvPr id="123907" name="Picture 3"/>
          <p:cNvPicPr>
            <a:picLocks noChangeAspect="1" noChangeArrowheads="1"/>
          </p:cNvPicPr>
          <p:nvPr/>
        </p:nvPicPr>
        <p:blipFill>
          <a:blip r:embed="rId3" cstate="print"/>
          <a:srcRect/>
          <a:stretch>
            <a:fillRect/>
          </a:stretch>
        </p:blipFill>
        <p:spPr bwMode="auto">
          <a:xfrm>
            <a:off x="1724286" y="3132556"/>
            <a:ext cx="4545135" cy="2943384"/>
          </a:xfrm>
          <a:prstGeom prst="rect">
            <a:avLst/>
          </a:prstGeom>
          <a:noFill/>
          <a:ln w="9525">
            <a:noFill/>
            <a:miter lim="800000"/>
            <a:headEnd/>
            <a:tailEnd/>
          </a:ln>
        </p:spPr>
      </p:pic>
      <p:pic>
        <p:nvPicPr>
          <p:cNvPr id="123908" name="Picture 4"/>
          <p:cNvPicPr>
            <a:picLocks noChangeAspect="1" noChangeArrowheads="1"/>
          </p:cNvPicPr>
          <p:nvPr/>
        </p:nvPicPr>
        <p:blipFill>
          <a:blip r:embed="rId4" cstate="print"/>
          <a:srcRect/>
          <a:stretch>
            <a:fillRect/>
          </a:stretch>
        </p:blipFill>
        <p:spPr bwMode="auto">
          <a:xfrm>
            <a:off x="5737484" y="3132556"/>
            <a:ext cx="4924425" cy="3168352"/>
          </a:xfrm>
          <a:prstGeom prst="rect">
            <a:avLst/>
          </a:prstGeom>
          <a:noFill/>
          <a:ln w="9525">
            <a:noFill/>
            <a:miter lim="800000"/>
            <a:headEnd/>
            <a:tailEnd/>
          </a:ln>
        </p:spPr>
      </p:pic>
      <p:sp>
        <p:nvSpPr>
          <p:cNvPr id="9" name="Rectangle 3"/>
          <p:cNvSpPr txBox="1">
            <a:spLocks noChangeArrowheads="1"/>
          </p:cNvSpPr>
          <p:nvPr/>
        </p:nvSpPr>
        <p:spPr bwMode="auto">
          <a:xfrm>
            <a:off x="3322184" y="5783208"/>
            <a:ext cx="1080120" cy="360040"/>
          </a:xfrm>
          <a:prstGeom prst="rect">
            <a:avLst/>
          </a:prstGeom>
          <a:noFill/>
          <a:ln w="9525">
            <a:noFill/>
            <a:miter lim="800000"/>
          </a:ln>
        </p:spPr>
        <p:txBody>
          <a:bodyPr vert="horz" wrap="square" lIns="0" tIns="0" rIns="0" bIns="0" numCol="1" anchor="t" anchorCtr="0" compatLnSpc="1">
            <a:normAutofit fontScale="92500" lnSpcReduction="20000"/>
          </a:bodyPr>
          <a:lstStyle/>
          <a:p>
            <a:pPr indent="-227330" eaLnBrk="0" hangingPunct="0">
              <a:lnSpc>
                <a:spcPct val="150000"/>
              </a:lnSpc>
              <a:spcBef>
                <a:spcPct val="20000"/>
              </a:spcBef>
              <a:buClr>
                <a:schemeClr val="accent1"/>
              </a:buClr>
              <a:defRPr/>
            </a:pPr>
            <a:r>
              <a:rPr lang="zh-CN" altLang="en-US" dirty="0">
                <a:latin typeface="微软雅黑" panose="020B0503020204020204" pitchFamily="34" charset="-122"/>
                <a:ea typeface="微软雅黑" panose="020B0503020204020204" pitchFamily="34" charset="-122"/>
              </a:rPr>
              <a:t>物理恢复</a:t>
            </a:r>
          </a:p>
        </p:txBody>
      </p:sp>
      <p:sp>
        <p:nvSpPr>
          <p:cNvPr id="10" name="Rectangle 3"/>
          <p:cNvSpPr txBox="1">
            <a:spLocks noChangeArrowheads="1"/>
          </p:cNvSpPr>
          <p:nvPr/>
        </p:nvSpPr>
        <p:spPr bwMode="auto">
          <a:xfrm>
            <a:off x="7680176" y="5783208"/>
            <a:ext cx="1080120" cy="360040"/>
          </a:xfrm>
          <a:prstGeom prst="rect">
            <a:avLst/>
          </a:prstGeom>
          <a:noFill/>
          <a:ln w="9525">
            <a:noFill/>
            <a:miter lim="800000"/>
          </a:ln>
        </p:spPr>
        <p:txBody>
          <a:bodyPr vert="horz" wrap="square" lIns="0" tIns="0" rIns="0" bIns="0" numCol="1" anchor="t" anchorCtr="0" compatLnSpc="1">
            <a:normAutofit fontScale="92500" lnSpcReduction="20000"/>
          </a:bodyPr>
          <a:lstStyle/>
          <a:p>
            <a:pPr indent="-227330" eaLnBrk="0" hangingPunct="0">
              <a:lnSpc>
                <a:spcPct val="150000"/>
              </a:lnSpc>
              <a:spcBef>
                <a:spcPct val="20000"/>
              </a:spcBef>
              <a:buClr>
                <a:schemeClr val="accent1"/>
              </a:buClr>
              <a:defRPr/>
            </a:pPr>
            <a:r>
              <a:rPr lang="zh-CN" altLang="en-US" dirty="0">
                <a:latin typeface="微软雅黑" panose="020B0503020204020204" pitchFamily="34" charset="-122"/>
                <a:ea typeface="微软雅黑" panose="020B0503020204020204" pitchFamily="34" charset="-122"/>
              </a:rPr>
              <a:t>逻辑恢复</a:t>
            </a:r>
          </a:p>
        </p:txBody>
      </p:sp>
    </p:spTree>
    <p:extLst>
      <p:ext uri="{BB962C8B-B14F-4D97-AF65-F5344CB8AC3E}">
        <p14:creationId xmlns:p14="http://schemas.microsoft.com/office/powerpoint/2010/main" val="402431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标题 27"/>
          <p:cNvSpPr>
            <a:spLocks noGrp="1"/>
          </p:cNvSpPr>
          <p:nvPr>
            <p:ph type="title"/>
          </p:nvPr>
        </p:nvSpPr>
        <p:spPr/>
        <p:txBody>
          <a:bodyPr/>
          <a:lstStyle/>
          <a:p>
            <a:r>
              <a:rPr lang="en-US" altLang="zh-CN" dirty="0" err="1"/>
              <a:t>onbar</a:t>
            </a:r>
            <a:r>
              <a:rPr lang="zh-CN" altLang="en-US" dirty="0"/>
              <a:t>备份</a:t>
            </a:r>
            <a:r>
              <a:rPr lang="en-US" altLang="zh-CN" dirty="0"/>
              <a:t>/</a:t>
            </a:r>
            <a:r>
              <a:rPr lang="zh-CN" altLang="en-US" dirty="0"/>
              <a:t>恢复工具介绍</a:t>
            </a:r>
          </a:p>
        </p:txBody>
      </p:sp>
      <p:sp>
        <p:nvSpPr>
          <p:cNvPr id="11" name="Rectangle 3"/>
          <p:cNvSpPr txBox="1">
            <a:spLocks noChangeArrowheads="1"/>
          </p:cNvSpPr>
          <p:nvPr/>
        </p:nvSpPr>
        <p:spPr bwMode="auto">
          <a:xfrm>
            <a:off x="1034100" y="1224031"/>
            <a:ext cx="10127886" cy="5112568"/>
          </a:xfrm>
          <a:prstGeom prst="rect">
            <a:avLst/>
          </a:prstGeom>
          <a:noFill/>
          <a:ln w="9525">
            <a:noFill/>
            <a:miter lim="800000"/>
          </a:ln>
        </p:spPr>
        <p:txBody>
          <a:bodyPr vert="horz" wrap="square" lIns="0" tIns="0" rIns="0" bIns="0" numCol="1" anchor="t" anchorCtr="0" compatLnSpc="1">
            <a:normAutofit lnSpcReduction="10000"/>
          </a:bodyPr>
          <a:lstStyle/>
          <a:p>
            <a:pPr indent="-227330" eaLnBrk="0" hangingPunct="0">
              <a:lnSpc>
                <a:spcPct val="200000"/>
              </a:lnSpc>
              <a:spcBef>
                <a:spcPct val="20000"/>
              </a:spcBef>
              <a:buClr>
                <a:schemeClr val="accent1"/>
              </a:buClr>
              <a:defRPr/>
            </a:pPr>
            <a:r>
              <a:rPr lang="en-US" altLang="zh-CN" sz="2000" b="1" dirty="0">
                <a:latin typeface="微软雅黑" panose="020B0503020204020204" pitchFamily="34" charset="-122"/>
                <a:ea typeface="微软雅黑" panose="020B0503020204020204" pitchFamily="34" charset="-122"/>
              </a:rPr>
              <a:t>ON-Bar</a:t>
            </a:r>
            <a:r>
              <a:rPr lang="zh-CN" altLang="en-US" sz="2000" b="1" dirty="0">
                <a:latin typeface="微软雅黑" panose="020B0503020204020204" pitchFamily="34" charset="-122"/>
                <a:ea typeface="微软雅黑" panose="020B0503020204020204" pitchFamily="34" charset="-122"/>
              </a:rPr>
              <a:t>备份工具</a:t>
            </a:r>
            <a:endParaRPr lang="en-US" altLang="zh-CN" sz="2000" b="1"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需要与存储管理器一起使用</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buFont typeface="Arial" panose="020B0604020202020204" pitchFamily="34" charset="0"/>
              <a:buChar char="•"/>
              <a:defRPr/>
            </a:pPr>
            <a:r>
              <a:rPr lang="en-US" altLang="zh-CN" dirty="0" err="1">
                <a:latin typeface="微软雅黑" panose="020B0503020204020204" pitchFamily="34" charset="-122"/>
                <a:ea typeface="微软雅黑" panose="020B0503020204020204" pitchFamily="34" charset="-122"/>
              </a:rPr>
              <a:t>onbar</a:t>
            </a:r>
            <a:r>
              <a:rPr lang="zh-CN" altLang="en-US" dirty="0">
                <a:latin typeface="微软雅黑" panose="020B0503020204020204" pitchFamily="34" charset="-122"/>
                <a:ea typeface="微软雅黑" panose="020B0503020204020204" pitchFamily="34" charset="-122"/>
              </a:rPr>
              <a:t>通过“应用程序编程接口 </a:t>
            </a:r>
            <a:r>
              <a:rPr lang="en-US" altLang="zh-CN" dirty="0">
                <a:latin typeface="微软雅黑" panose="020B0503020204020204" pitchFamily="34" charset="-122"/>
                <a:ea typeface="微软雅黑" panose="020B0503020204020204" pitchFamily="34" charset="-122"/>
              </a:rPr>
              <a:t>(XBSA)</a:t>
            </a:r>
            <a:r>
              <a:rPr lang="zh-CN" altLang="en-US" dirty="0">
                <a:latin typeface="微软雅黑" panose="020B0503020204020204" pitchFamily="34" charset="-122"/>
                <a:ea typeface="微软雅黑" panose="020B0503020204020204" pitchFamily="34" charset="-122"/>
              </a:rPr>
              <a:t>”与存储管理器通信。</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存储管理器可以选择</a:t>
            </a:r>
            <a:r>
              <a:rPr lang="en-US" altLang="zh-CN" dirty="0">
                <a:latin typeface="微软雅黑" panose="020B0503020204020204" pitchFamily="34" charset="-122"/>
                <a:ea typeface="微软雅黑" panose="020B0503020204020204" pitchFamily="34" charset="-122"/>
              </a:rPr>
              <a:t>PSM(</a:t>
            </a:r>
            <a:r>
              <a:rPr lang="en-US" altLang="zh-CN" dirty="0"/>
              <a:t>Primary Storage Manager </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或第三方存储管理器</a:t>
            </a:r>
          </a:p>
          <a:p>
            <a:pPr indent="-227330" eaLnBrk="0" hangingPunct="0">
              <a:lnSpc>
                <a:spcPct val="200000"/>
              </a:lnSpc>
              <a:spcBef>
                <a:spcPct val="20000"/>
              </a:spcBef>
              <a:buClr>
                <a:schemeClr val="accent1"/>
              </a:buClr>
              <a:buFont typeface="Arial" panose="020B0604020202020204" pitchFamily="34" charset="0"/>
              <a:buChar char="•"/>
              <a:defRPr/>
            </a:pPr>
            <a:r>
              <a:rPr lang="en-US" altLang="zh-CN" dirty="0" err="1">
                <a:latin typeface="微软雅黑" panose="020B0503020204020204" pitchFamily="34" charset="-122"/>
                <a:ea typeface="微软雅黑" panose="020B0503020204020204" pitchFamily="34" charset="-122"/>
              </a:rPr>
              <a:t>onbar</a:t>
            </a:r>
            <a:r>
              <a:rPr lang="zh-CN" altLang="en-US" dirty="0">
                <a:latin typeface="微软雅黑" panose="020B0503020204020204" pitchFamily="34" charset="-122"/>
                <a:ea typeface="微软雅黑" panose="020B0503020204020204" pitchFamily="34" charset="-122"/>
              </a:rPr>
              <a:t>备份工具优点：</a:t>
            </a:r>
            <a:endParaRPr lang="en-US" altLang="zh-CN"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defRPr/>
            </a:pPr>
            <a:r>
              <a:rPr lang="zh-CN" altLang="en-US"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可选择具体存储空间</a:t>
            </a:r>
          </a:p>
          <a:p>
            <a:pPr indent="-227330" eaLnBrk="0" hangingPunct="0">
              <a:lnSpc>
                <a:spcPct val="200000"/>
              </a:lnSpc>
              <a:spcBef>
                <a:spcPct val="20000"/>
              </a:spcBef>
              <a:buClr>
                <a:schemeClr val="accent1"/>
              </a:buClr>
              <a:defRPr/>
            </a:pPr>
            <a:r>
              <a:rPr lang="zh-CN" altLang="en-US" sz="1600" dirty="0">
                <a:latin typeface="微软雅黑" panose="020B0503020204020204" pitchFamily="34" charset="-122"/>
                <a:ea typeface="微软雅黑" panose="020B0503020204020204" pitchFamily="34" charset="-122"/>
              </a:rPr>
              <a:t>      可恢复到具体时间点</a:t>
            </a:r>
          </a:p>
          <a:p>
            <a:pPr indent="-227330" eaLnBrk="0" hangingPunct="0">
              <a:lnSpc>
                <a:spcPct val="200000"/>
              </a:lnSpc>
              <a:spcBef>
                <a:spcPct val="20000"/>
              </a:spcBef>
              <a:buClr>
                <a:schemeClr val="accent1"/>
              </a:buClr>
              <a:defRPr/>
            </a:pPr>
            <a:r>
              <a:rPr lang="zh-CN" altLang="en-US" sz="1600" dirty="0">
                <a:latin typeface="微软雅黑" panose="020B0503020204020204" pitchFamily="34" charset="-122"/>
                <a:ea typeface="微软雅黑" panose="020B0503020204020204" pitchFamily="34" charset="-122"/>
              </a:rPr>
              <a:t>      可并行备份与复原多个不同的存储空间</a:t>
            </a:r>
            <a:endParaRPr lang="en-US" altLang="zh-CN" sz="1600" dirty="0">
              <a:latin typeface="微软雅黑" panose="020B0503020204020204" pitchFamily="34" charset="-122"/>
              <a:ea typeface="微软雅黑" panose="020B0503020204020204" pitchFamily="34" charset="-122"/>
            </a:endParaRPr>
          </a:p>
          <a:p>
            <a:pPr indent="-227330" eaLnBrk="0" hangingPunct="0">
              <a:lnSpc>
                <a:spcPct val="200000"/>
              </a:lnSpc>
              <a:spcBef>
                <a:spcPct val="20000"/>
              </a:spcBef>
              <a:buClr>
                <a:schemeClr val="accent1"/>
              </a:buClr>
              <a:defRPr/>
            </a:pPr>
            <a:r>
              <a:rPr lang="en-US" altLang="zh-CN"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263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3529</Words>
  <Application>Microsoft Office PowerPoint</Application>
  <PresentationFormat>自定义</PresentationFormat>
  <Paragraphs>391</Paragraphs>
  <Slides>31</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微软雅黑</vt:lpstr>
      <vt:lpstr>Wingdings</vt:lpstr>
      <vt:lpstr>Verdana</vt:lpstr>
      <vt:lpstr>Webdings</vt:lpstr>
      <vt:lpstr>Calibri</vt:lpstr>
      <vt:lpstr>Calibri Light</vt:lpstr>
      <vt:lpstr>Office 主题</vt:lpstr>
      <vt:lpstr>GBase 8s 备份与恢复 </vt:lpstr>
      <vt:lpstr>目标</vt:lpstr>
      <vt:lpstr>GBase 8s备份与恢复    </vt:lpstr>
      <vt:lpstr>GBase 8s备份级别</vt:lpstr>
      <vt:lpstr>GBase 8s备份级别</vt:lpstr>
      <vt:lpstr>GBase 8s逻辑日志备份</vt:lpstr>
      <vt:lpstr>GBase 8s数据库恢复</vt:lpstr>
      <vt:lpstr>物理恢复和逻辑恢复</vt:lpstr>
      <vt:lpstr>onbar备份/恢复工具介绍</vt:lpstr>
      <vt:lpstr>onbar - 存储管理器PSM</vt:lpstr>
      <vt:lpstr>onbar -备份服务 API(XBSA)</vt:lpstr>
      <vt:lpstr>配置PSM存储管理器</vt:lpstr>
      <vt:lpstr>配置PSM存储管理器</vt:lpstr>
      <vt:lpstr>配置PSM存储管理器</vt:lpstr>
      <vt:lpstr>onbar备份 – 语法</vt:lpstr>
      <vt:lpstr>onbar备份 – 举例</vt:lpstr>
      <vt:lpstr>onbar备份 – 举例</vt:lpstr>
      <vt:lpstr>onbar备份 – 举例</vt:lpstr>
      <vt:lpstr>onbar恢复 – 语法</vt:lpstr>
      <vt:lpstr>onbar恢复 – 举例</vt:lpstr>
      <vt:lpstr>ontape备份/恢复</vt:lpstr>
      <vt:lpstr>ontape备份/恢复 – 语法</vt:lpstr>
      <vt:lpstr>ontape备份 – 举例</vt:lpstr>
      <vt:lpstr>ontape备份-文件命名方式</vt:lpstr>
      <vt:lpstr>ontape备份-文件命名方式</vt:lpstr>
      <vt:lpstr>ontape备份-文件命名方式</vt:lpstr>
      <vt:lpstr>备份目录文件名</vt:lpstr>
      <vt:lpstr>ontape恢复 – 举例</vt:lpstr>
      <vt:lpstr>监控备份</vt:lpstr>
      <vt:lpstr>onbar/PSM 比ontape有哪些优势</vt:lpstr>
      <vt:lpstr>Thank you !</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3</cp:lastModifiedBy>
  <cp:revision>992</cp:revision>
  <dcterms:created xsi:type="dcterms:W3CDTF">2013-08-14T15:08:00Z</dcterms:created>
  <dcterms:modified xsi:type="dcterms:W3CDTF">2019-01-09T02:14:20Z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