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9"/>
  </p:notesMasterIdLst>
  <p:handoutMasterIdLst>
    <p:handoutMasterId r:id="rId30"/>
  </p:handoutMasterIdLst>
  <p:sldIdLst>
    <p:sldId id="257" r:id="rId2"/>
    <p:sldId id="258" r:id="rId3"/>
    <p:sldId id="301" r:id="rId4"/>
    <p:sldId id="303" r:id="rId5"/>
    <p:sldId id="318" r:id="rId6"/>
    <p:sldId id="319" r:id="rId7"/>
    <p:sldId id="320" r:id="rId8"/>
    <p:sldId id="307" r:id="rId9"/>
    <p:sldId id="308" r:id="rId10"/>
    <p:sldId id="309" r:id="rId11"/>
    <p:sldId id="311" r:id="rId12"/>
    <p:sldId id="312" r:id="rId13"/>
    <p:sldId id="316" r:id="rId14"/>
    <p:sldId id="313" r:id="rId15"/>
    <p:sldId id="314" r:id="rId16"/>
    <p:sldId id="315" r:id="rId17"/>
    <p:sldId id="302" r:id="rId18"/>
    <p:sldId id="300" r:id="rId19"/>
    <p:sldId id="293" r:id="rId20"/>
    <p:sldId id="294" r:id="rId21"/>
    <p:sldId id="295" r:id="rId22"/>
    <p:sldId id="296" r:id="rId23"/>
    <p:sldId id="317" r:id="rId24"/>
    <p:sldId id="297" r:id="rId25"/>
    <p:sldId id="298" r:id="rId26"/>
    <p:sldId id="299" r:id="rId27"/>
    <p:sldId id="292"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69">
          <p15:clr>
            <a:srgbClr val="A4A3A4"/>
          </p15:clr>
        </p15:guide>
      </p15:sldGuideLst>
    </p:ext>
    <p:ext uri="{2D200454-40CA-4A62-9FC3-DE9A4176ACB9}">
      <p15:notesGuideLst xmlns="" xmlns:p15="http://schemas.microsoft.com/office/powerpoint/2012/main">
        <p15:guide id="1" orient="horz" pos="2880">
          <p15:clr>
            <a:srgbClr val="A4A3A4"/>
          </p15:clr>
        </p15:guide>
        <p15:guide id="2" pos="217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未知用户4" initials="未" lastIdx="4" clrIdx="0"/>
  <p:cmAuthor id="2" name="1" initials="1" lastIdx="2" clrIdx="0"/>
  <p:cmAuthor id="3" name="Andy Schneider" initials="A" lastIdx="1" clrIdx="1"/>
  <p:cmAuthor id="4" name="Frances Lashen Guida" initials="F" lastIdx="1" clrIdx="2"/>
  <p:cmAuthor id="5" name="Dao-Ming Guo" initials="D"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AC1D0"/>
    <a:srgbClr val="D2D6E0"/>
    <a:srgbClr val="AEAEAE"/>
    <a:srgbClr val="5A6783"/>
    <a:srgbClr val="85898F"/>
    <a:srgbClr val="EF3F4C"/>
    <a:srgbClr val="F15B67"/>
    <a:srgbClr val="808CA8"/>
    <a:srgbClr val="F0F0F0"/>
    <a:srgbClr val="CBD1D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7" autoAdjust="0"/>
    <p:restoredTop sz="92835" autoAdjust="0"/>
  </p:normalViewPr>
  <p:slideViewPr>
    <p:cSldViewPr snapToGrid="0">
      <p:cViewPr varScale="1">
        <p:scale>
          <a:sx n="65" d="100"/>
          <a:sy n="65" d="100"/>
        </p:scale>
        <p:origin x="-504" y="-108"/>
      </p:cViewPr>
      <p:guideLst>
        <p:guide orient="horz" pos="2160"/>
        <p:guide pos="3869"/>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952" y="-102"/>
      </p:cViewPr>
      <p:guideLst>
        <p:guide orient="horz" pos="2880"/>
        <p:guide pos="217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6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366"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ECB6B2-5CCC-4DBA-BF94-CEAB7A5DAFD3}" type="datetimeFigureOut">
              <a:rPr lang="zh-CN" altLang="en-US" smtClean="0"/>
              <a:pPr/>
              <a:t>2022/1/11</a:t>
            </a:fld>
            <a:endParaRPr lang="zh-CN" altLang="en-US"/>
          </a:p>
        </p:txBody>
      </p:sp>
      <p:sp>
        <p:nvSpPr>
          <p:cNvPr id="1049367"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368"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78B4BB-5163-4206-86A4-0368169B1C5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359"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endParaRPr lang="zh-CN" altLang="en-US"/>
          </a:p>
        </p:txBody>
      </p:sp>
      <p:sp>
        <p:nvSpPr>
          <p:cNvPr id="1049360"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fld id="{2E53DC96-850C-479D-BA37-332F9484AC47}" type="datetimeFigureOut">
              <a:rPr lang="zh-CN" altLang="en-US"/>
              <a:pPr/>
              <a:t>2022/1/11</a:t>
            </a:fld>
            <a:endParaRPr lang="zh-CN" altLang="en-US"/>
          </a:p>
        </p:txBody>
      </p:sp>
      <p:sp>
        <p:nvSpPr>
          <p:cNvPr id="1049361"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1049362"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49363"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endParaRPr lang="zh-CN" altLang="en-US"/>
          </a:p>
        </p:txBody>
      </p:sp>
      <p:sp>
        <p:nvSpPr>
          <p:cNvPr id="1049364"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fld id="{30148C00-6A3C-409B-A1B7-71081F93CD29}" type="slidenum">
              <a:rPr lang="zh-CN" altLang="en-US"/>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p:cNvSpPr>
          <p:nvPr>
            <p:ph type="sldImg"/>
          </p:nvPr>
        </p:nvSpPr>
        <p:spPr/>
      </p:sp>
      <p:sp>
        <p:nvSpPr>
          <p:cNvPr id="1048593" name="备注占位符 2"/>
          <p:cNvSpPr>
            <a:spLocks noGrp="1"/>
          </p:cNvSpPr>
          <p:nvPr>
            <p:ph type="body" idx="1"/>
          </p:nvPr>
        </p:nvSpPr>
        <p:spPr/>
        <p:txBody>
          <a:bodyPr>
            <a:normAutofit/>
          </a:bodyPr>
          <a:lstStyle/>
          <a:p>
            <a:endParaRPr lang="zh-CN" altLang="en-US" dirty="0">
              <a:sym typeface="+mn-ea"/>
            </a:endParaRPr>
          </a:p>
        </p:txBody>
      </p:sp>
      <p:sp>
        <p:nvSpPr>
          <p:cNvPr id="1048594" name="灯片编号占位符 4"/>
          <p:cNvSpPr>
            <a:spLocks noGrp="1"/>
          </p:cNvSpPr>
          <p:nvPr>
            <p:ph type="sldNum" sz="quarter" idx="10"/>
          </p:nvPr>
        </p:nvSpPr>
        <p:spPr/>
        <p:txBody>
          <a:bodyPr/>
          <a:lstStyle/>
          <a:p>
            <a:fld id="{4B37621B-8712-439F-AD62-D011FD133EC3}" type="slidenum">
              <a:rPr lang="zh-CN" altLang="en-US" smtClean="0"/>
              <a:pPr/>
              <a:t>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幻灯片图像占位符 1"/>
          <p:cNvSpPr>
            <a:spLocks noGrp="1" noRot="1" noChangeAspect="1"/>
          </p:cNvSpPr>
          <p:nvPr>
            <p:ph type="sldImg"/>
          </p:nvPr>
        </p:nvSpPr>
        <p:spPr/>
      </p:sp>
      <p:sp>
        <p:nvSpPr>
          <p:cNvPr id="1048614" name="备注占位符 2"/>
          <p:cNvSpPr>
            <a:spLocks noGrp="1"/>
          </p:cNvSpPr>
          <p:nvPr>
            <p:ph type="body" idx="1"/>
          </p:nvPr>
        </p:nvSpPr>
        <p:spPr/>
        <p:txBody>
          <a:bodyPr>
            <a:normAutofit/>
          </a:bodyPr>
          <a:lstStyle/>
          <a:p>
            <a:endParaRPr lang="zh-CN" altLang="en-US"/>
          </a:p>
        </p:txBody>
      </p:sp>
      <p:sp>
        <p:nvSpPr>
          <p:cNvPr id="1048615" name="灯片编号占位符 3"/>
          <p:cNvSpPr>
            <a:spLocks noGrp="1"/>
          </p:cNvSpPr>
          <p:nvPr>
            <p:ph type="sldNum" sz="quarter" idx="10"/>
          </p:nvPr>
        </p:nvSpPr>
        <p:spPr/>
        <p:txBody>
          <a:bodyPr/>
          <a:lstStyle/>
          <a:p>
            <a:fld id="{4B37621B-8712-439F-AD62-D011FD133EC3}" type="slidenum">
              <a:rPr lang="zh-CN" altLang="en-US" smtClean="0"/>
              <a:pPr/>
              <a:t>1</a:t>
            </a:fld>
            <a:endParaRPr lang="zh-CN" altLang="en-US"/>
          </a:p>
        </p:txBody>
      </p:sp>
      <p:sp>
        <p:nvSpPr>
          <p:cNvPr id="1048616" name="页脚占位符 4"/>
          <p:cNvSpPr>
            <a:spLocks noGrp="1"/>
          </p:cNvSpPr>
          <p:nvPr>
            <p:ph type="ftr" sz="quarter" idx="1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幻灯片图像占位符 1"/>
          <p:cNvSpPr>
            <a:spLocks noGrp="1" noRot="1" noChangeAspect="1"/>
          </p:cNvSpPr>
          <p:nvPr>
            <p:ph type="sldImg"/>
          </p:nvPr>
        </p:nvSpPr>
        <p:spPr/>
      </p:sp>
      <p:sp>
        <p:nvSpPr>
          <p:cNvPr id="1048614" name="备注占位符 2"/>
          <p:cNvSpPr>
            <a:spLocks noGrp="1"/>
          </p:cNvSpPr>
          <p:nvPr>
            <p:ph type="body" idx="1"/>
          </p:nvPr>
        </p:nvSpPr>
        <p:spPr/>
        <p:txBody>
          <a:bodyPr>
            <a:normAutofit/>
          </a:bodyPr>
          <a:lstStyle/>
          <a:p>
            <a:endParaRPr lang="zh-CN" altLang="en-US"/>
          </a:p>
        </p:txBody>
      </p:sp>
      <p:sp>
        <p:nvSpPr>
          <p:cNvPr id="1048615" name="灯片编号占位符 3"/>
          <p:cNvSpPr>
            <a:spLocks noGrp="1"/>
          </p:cNvSpPr>
          <p:nvPr>
            <p:ph type="sldNum" sz="quarter" idx="10"/>
          </p:nvPr>
        </p:nvSpPr>
        <p:spPr/>
        <p:txBody>
          <a:bodyPr/>
          <a:lstStyle/>
          <a:p>
            <a:fld id="{4B37621B-8712-439F-AD62-D011FD133EC3}" type="slidenum">
              <a:rPr lang="zh-CN" altLang="en-US" smtClean="0"/>
              <a:pPr/>
              <a:t>16</a:t>
            </a:fld>
            <a:endParaRPr lang="zh-CN" altLang="en-US"/>
          </a:p>
        </p:txBody>
      </p:sp>
      <p:sp>
        <p:nvSpPr>
          <p:cNvPr id="1048616" name="页脚占位符 4"/>
          <p:cNvSpPr>
            <a:spLocks noGrp="1"/>
          </p:cNvSpPr>
          <p:nvPr>
            <p:ph type="ftr" sz="quarter" idx="1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1-封面">
    <p:spTree>
      <p:nvGrpSpPr>
        <p:cNvPr id="1" name=""/>
        <p:cNvGrpSpPr/>
        <p:nvPr/>
      </p:nvGrpSpPr>
      <p:grpSpPr>
        <a:xfrm>
          <a:off x="0" y="0"/>
          <a:ext cx="0" cy="0"/>
          <a:chOff x="0" y="0"/>
          <a:chExt cx="0" cy="0"/>
        </a:xfrm>
      </p:grpSpPr>
      <p:sp>
        <p:nvSpPr>
          <p:cNvPr id="1048580" name="矩形 7"/>
          <p:cNvSpPr/>
          <p:nvPr/>
        </p:nvSpPr>
        <p:spPr>
          <a:xfrm>
            <a:off x="0" y="6554791"/>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sp>
        <p:nvSpPr>
          <p:cNvPr id="1048581" name="任意多边形 8"/>
          <p:cNvSpPr/>
          <p:nvPr/>
        </p:nvSpPr>
        <p:spPr>
          <a:xfrm>
            <a:off x="1" y="6465888"/>
            <a:ext cx="2305051"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sp>
        <p:nvSpPr>
          <p:cNvPr id="1048582" name="日期占位符 3"/>
          <p:cNvSpPr>
            <a:spLocks noGrp="1"/>
          </p:cNvSpPr>
          <p:nvPr>
            <p:ph type="dt" sz="half" idx="10"/>
          </p:nvPr>
        </p:nvSpPr>
        <p:spPr>
          <a:xfrm>
            <a:off x="838200" y="6356352"/>
            <a:ext cx="2743200" cy="365125"/>
          </a:xfrm>
          <a:prstGeom prst="rect">
            <a:avLst/>
          </a:prstGeom>
        </p:spPr>
        <p:txBody>
          <a:bodyPr lIns="91434" tIns="45718" rIns="91434" bIns="45718"/>
          <a:lstStyle>
            <a:lvl1pPr fontAlgn="auto">
              <a:spcBef>
                <a:spcPts val="0"/>
              </a:spcBef>
              <a:spcAft>
                <a:spcPts val="0"/>
              </a:spcAft>
              <a:defRPr>
                <a:latin typeface="+mn-lt"/>
                <a:ea typeface="+mn-ea"/>
              </a:defRPr>
            </a:lvl1pPr>
          </a:lstStyle>
          <a:p>
            <a:endParaRPr lang="zh-CN" altLang="en-US"/>
          </a:p>
        </p:txBody>
      </p:sp>
      <p:sp>
        <p:nvSpPr>
          <p:cNvPr id="1048583" name="页脚占位符 4"/>
          <p:cNvSpPr>
            <a:spLocks noGrp="1"/>
          </p:cNvSpPr>
          <p:nvPr>
            <p:ph type="ftr" sz="quarter" idx="11"/>
          </p:nvPr>
        </p:nvSpPr>
        <p:spPr>
          <a:xfrm>
            <a:off x="4038600" y="6356352"/>
            <a:ext cx="4114800" cy="365125"/>
          </a:xfrm>
          <a:prstGeom prst="rect">
            <a:avLst/>
          </a:prstGeom>
        </p:spPr>
        <p:txBody>
          <a:bodyPr lIns="91434" tIns="45718" rIns="91434" bIns="45718"/>
          <a:lstStyle>
            <a:lvl1pPr fontAlgn="auto">
              <a:spcBef>
                <a:spcPts val="0"/>
              </a:spcBef>
              <a:spcAft>
                <a:spcPts val="0"/>
              </a:spcAft>
              <a:defRPr>
                <a:latin typeface="+mn-lt"/>
                <a:ea typeface="+mn-ea"/>
              </a:defRPr>
            </a:lvl1pPr>
          </a:lstStyle>
          <a:p>
            <a:endParaRPr lang="zh-CN" altLang="en-US"/>
          </a:p>
        </p:txBody>
      </p:sp>
      <p:sp>
        <p:nvSpPr>
          <p:cNvPr id="1048584" name="灯片编号占位符 5"/>
          <p:cNvSpPr>
            <a:spLocks noGrp="1"/>
          </p:cNvSpPr>
          <p:nvPr>
            <p:ph type="sldNum" sz="quarter" idx="12"/>
          </p:nvPr>
        </p:nvSpPr>
        <p:spPr>
          <a:xfrm>
            <a:off x="8610600" y="6356352"/>
            <a:ext cx="2743200" cy="365125"/>
          </a:xfrm>
          <a:prstGeom prst="rect">
            <a:avLst/>
          </a:prstGeom>
        </p:spPr>
        <p:txBody>
          <a:bodyPr lIns="91434" tIns="45718" rIns="91434" bIns="45718"/>
          <a:lstStyle>
            <a:lvl1pPr fontAlgn="auto">
              <a:spcBef>
                <a:spcPts val="0"/>
              </a:spcBef>
              <a:spcAft>
                <a:spcPts val="0"/>
              </a:spcAft>
              <a:defRPr>
                <a:latin typeface="+mn-lt"/>
                <a:ea typeface="+mn-ea"/>
              </a:defRPr>
            </a:lvl1pPr>
          </a:lstStyle>
          <a:p>
            <a:fld id="{1787C887-E0EA-48E6-9009-742CC8F3D7AC}" type="slidenum">
              <a:rPr lang="zh-CN" altLang="en-US"/>
              <a:pPr/>
              <a:t>‹#›</a:t>
            </a:fld>
            <a:endParaRPr lang="zh-CN" altLang="en-US"/>
          </a:p>
        </p:txBody>
      </p:sp>
      <p:pic>
        <p:nvPicPr>
          <p:cNvPr id="2097153" name="图片 7" descr="01-封面.jpg"/>
          <p:cNvPicPr>
            <a:picLocks noChangeAspect="1"/>
          </p:cNvPicPr>
          <p:nvPr/>
        </p:nvPicPr>
        <p:blipFill>
          <a:blip r:embed="rId2" cstate="print"/>
          <a:stretch>
            <a:fillRect/>
          </a:stretch>
        </p:blipFill>
        <p:spPr>
          <a:xfrm>
            <a:off x="0" y="4"/>
            <a:ext cx="12192000" cy="6857999"/>
          </a:xfrm>
          <a:prstGeom prst="rect">
            <a:avLst/>
          </a:prstGeom>
        </p:spPr>
      </p:pic>
      <p:sp>
        <p:nvSpPr>
          <p:cNvPr id="1048585" name="副标题 10"/>
          <p:cNvSpPr txBox="1"/>
          <p:nvPr/>
        </p:nvSpPr>
        <p:spPr bwMode="auto">
          <a:xfrm>
            <a:off x="9240719" y="6017113"/>
            <a:ext cx="2632716" cy="242955"/>
          </a:xfrm>
          <a:prstGeom prst="rect">
            <a:avLst/>
          </a:prstGeom>
          <a:noFill/>
          <a:ln w="9525">
            <a:noFill/>
            <a:miter lim="800000"/>
          </a:ln>
        </p:spPr>
        <p:txBody>
          <a:bodyPr lIns="0" tIns="0" rIns="0" bIns="0"/>
          <a:lstStyle/>
          <a:p>
            <a:pPr algn="r" eaLnBrk="0" hangingPunct="0">
              <a:buClr>
                <a:schemeClr val="accent1"/>
              </a:buClr>
              <a:buFontTx/>
              <a:buNone/>
            </a:pPr>
            <a:r>
              <a:rPr lang="zh-CN" altLang="en-US" sz="1300" kern="0" spc="100" dirty="0">
                <a:latin typeface="微软雅黑" panose="020B0503020204020204" pitchFamily="34" charset="-122"/>
                <a:ea typeface="微软雅黑" panose="020B0503020204020204" pitchFamily="34" charset="-122"/>
              </a:rPr>
              <a:t>南大通用数据技术股份有限公司</a:t>
            </a:r>
          </a:p>
        </p:txBody>
      </p:sp>
      <p:sp>
        <p:nvSpPr>
          <p:cNvPr id="1048586" name="TextBox 9"/>
          <p:cNvSpPr>
            <a:spLocks noChangeArrowheads="1"/>
          </p:cNvSpPr>
          <p:nvPr/>
        </p:nvSpPr>
        <p:spPr bwMode="auto">
          <a:xfrm>
            <a:off x="9817551" y="6424737"/>
            <a:ext cx="2148351" cy="276999"/>
          </a:xfrm>
          <a:prstGeom prst="rect">
            <a:avLst/>
          </a:prstGeom>
          <a:noFill/>
          <a:ln w="9525">
            <a:noFill/>
            <a:miter lim="800000"/>
          </a:ln>
        </p:spPr>
        <p:txBody>
          <a:bodyPr wrap="square" lIns="91434" tIns="45718" rIns="91434" bIns="45718">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a:t>
            </a:r>
            <a:r>
              <a:rPr lang="en-US"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2022</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048587" name="文本框 1"/>
          <p:cNvSpPr txBox="1">
            <a:spLocks noChangeArrowheads="1"/>
          </p:cNvSpPr>
          <p:nvPr/>
        </p:nvSpPr>
        <p:spPr bwMode="auto">
          <a:xfrm>
            <a:off x="227400" y="2690710"/>
            <a:ext cx="3354000" cy="323161"/>
          </a:xfrm>
          <a:prstGeom prst="rect">
            <a:avLst/>
          </a:prstGeom>
          <a:noFill/>
          <a:ln w="9525">
            <a:noFill/>
            <a:miter lim="800000"/>
          </a:ln>
        </p:spPr>
        <p:txBody>
          <a:bodyPr wrap="square" lIns="91434" tIns="45718" rIns="91434" bIns="45718">
            <a:spAutoFit/>
          </a:bodyPr>
          <a:lstStyle/>
          <a:p>
            <a:r>
              <a:rPr lang="zh-CN" altLang="en-US" sz="1500" b="1" spc="651" baseline="0" dirty="0">
                <a:solidFill>
                  <a:srgbClr val="494545"/>
                </a:solidFill>
                <a:latin typeface="微软雅黑" panose="020B0503020204020204" pitchFamily="34" charset="-122"/>
                <a:ea typeface="微软雅黑" panose="020B0503020204020204" pitchFamily="34" charset="-122"/>
              </a:rPr>
              <a:t>让世界用上中国</a:t>
            </a:r>
            <a:r>
              <a:rPr lang="zh-CN" altLang="en-US" sz="1500" b="1" spc="651" baseline="0" dirty="0" smtClean="0">
                <a:solidFill>
                  <a:srgbClr val="494545"/>
                </a:solidFill>
                <a:latin typeface="微软雅黑" panose="020B0503020204020204" pitchFamily="34" charset="-122"/>
                <a:ea typeface="微软雅黑" panose="020B0503020204020204" pitchFamily="34" charset="-122"/>
              </a:rPr>
              <a:t>的数据库</a:t>
            </a:r>
            <a:endParaRPr lang="zh-CN" altLang="en-US" sz="1500" b="1" spc="651" baseline="0" dirty="0">
              <a:solidFill>
                <a:srgbClr val="494545"/>
              </a:solidFill>
              <a:latin typeface="微软雅黑" panose="020B0503020204020204" pitchFamily="34" charset="-122"/>
              <a:ea typeface="微软雅黑" panose="020B0503020204020204" pitchFamily="34" charset="-122"/>
            </a:endParaRPr>
          </a:p>
        </p:txBody>
      </p:sp>
      <p:sp>
        <p:nvSpPr>
          <p:cNvPr id="1048588" name="标题 1"/>
          <p:cNvSpPr>
            <a:spLocks noGrp="1"/>
          </p:cNvSpPr>
          <p:nvPr>
            <p:ph type="title" hasCustomPrompt="1"/>
          </p:nvPr>
        </p:nvSpPr>
        <p:spPr>
          <a:xfrm>
            <a:off x="5506720" y="2395519"/>
            <a:ext cx="6461760" cy="569447"/>
          </a:xfrm>
          <a:prstGeom prst="rect">
            <a:avLst/>
          </a:prstGeom>
          <a:noFill/>
          <a:ln>
            <a:noFill/>
          </a:ln>
        </p:spPr>
        <p:txBody>
          <a:bodyPr lIns="91434" tIns="45718" rIns="91434" bIns="45718"/>
          <a:lstStyle>
            <a:lvl1pPr algn="ctr">
              <a:lnSpc>
                <a:spcPct val="100000"/>
              </a:lnSpc>
              <a:defRPr sz="3200" b="1" spc="100" baseline="0">
                <a:solidFill>
                  <a:srgbClr val="494545"/>
                </a:solidFill>
                <a:latin typeface="微软雅黑" panose="020B0503020204020204" pitchFamily="34" charset="-122"/>
                <a:ea typeface="微软雅黑" panose="020B0503020204020204" pitchFamily="34" charset="-122"/>
              </a:defRPr>
            </a:lvl1pPr>
          </a:lstStyle>
          <a:p>
            <a:r>
              <a:rPr lang="zh-CN" altLang="en-US" dirty="0"/>
              <a:t>南大通用数据技术股份有限公司</a:t>
            </a:r>
          </a:p>
        </p:txBody>
      </p:sp>
      <p:sp>
        <p:nvSpPr>
          <p:cNvPr id="1048589" name="副标题 10"/>
          <p:cNvSpPr txBox="1"/>
          <p:nvPr/>
        </p:nvSpPr>
        <p:spPr bwMode="auto">
          <a:xfrm>
            <a:off x="8361487" y="6246160"/>
            <a:ext cx="3511948" cy="304056"/>
          </a:xfrm>
          <a:prstGeom prst="rect">
            <a:avLst/>
          </a:prstGeom>
          <a:noFill/>
          <a:ln w="9525">
            <a:noFill/>
            <a:miter lim="800000"/>
          </a:ln>
        </p:spPr>
        <p:txBody>
          <a:bodyPr lIns="0" tIns="0" rIns="0" bIns="0"/>
          <a:lstStyle/>
          <a:p>
            <a:pPr algn="r" eaLnBrk="0" hangingPunct="0">
              <a:buClr>
                <a:schemeClr val="accent1"/>
              </a:buClr>
              <a:buFontTx/>
              <a:buNone/>
            </a:pPr>
            <a:r>
              <a:rPr lang="en-US" altLang="zh-CN" sz="1300" kern="0" spc="0" baseline="0" dirty="0">
                <a:latin typeface="微软雅黑" panose="020B0503020204020204" pitchFamily="34" charset="-122"/>
                <a:ea typeface="微软雅黑" panose="020B0503020204020204" pitchFamily="34" charset="-122"/>
              </a:rPr>
              <a:t>General Data Technology </a:t>
            </a:r>
            <a:r>
              <a:rPr lang="en-US" altLang="zh-CN" sz="1300" kern="0" spc="0" baseline="0" dirty="0" err="1">
                <a:latin typeface="微软雅黑" panose="020B0503020204020204" pitchFamily="34" charset="-122"/>
                <a:ea typeface="微软雅黑" panose="020B0503020204020204" pitchFamily="34" charset="-122"/>
              </a:rPr>
              <a:t>Co.,Ltd</a:t>
            </a:r>
            <a:endParaRPr lang="zh-CN" altLang="en-US" sz="1300" kern="0" spc="0" baseline="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2-Title&amp;空白页">
    <p:spTree>
      <p:nvGrpSpPr>
        <p:cNvPr id="1" name=""/>
        <p:cNvGrpSpPr/>
        <p:nvPr/>
      </p:nvGrpSpPr>
      <p:grpSpPr>
        <a:xfrm>
          <a:off x="0" y="0"/>
          <a:ext cx="0" cy="0"/>
          <a:chOff x="0" y="0"/>
          <a:chExt cx="0" cy="0"/>
        </a:xfrm>
      </p:grpSpPr>
      <p:cxnSp>
        <p:nvCxnSpPr>
          <p:cNvPr id="3145729" name="直接连接符 5"/>
          <p:cNvCxnSpPr>
            <a:cxnSpLocks/>
          </p:cNvCxnSpPr>
          <p:nvPr/>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596" name="标题 1"/>
          <p:cNvSpPr>
            <a:spLocks noGrp="1"/>
          </p:cNvSpPr>
          <p:nvPr>
            <p:ph type="title" hasCustomPrompt="1"/>
          </p:nvPr>
        </p:nvSpPr>
        <p:spPr>
          <a:xfrm>
            <a:off x="275495" y="538407"/>
            <a:ext cx="11207263" cy="481500"/>
          </a:xfrm>
          <a:prstGeom prst="rect">
            <a:avLst/>
          </a:prstGeom>
        </p:spPr>
        <p:txBody>
          <a:bodyPr lIns="91434" tIns="45718" rIns="91434" bIns="45718"/>
          <a:lstStyle>
            <a:lvl1pPr>
              <a:defRPr sz="31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048597" name="TextBox 8"/>
          <p:cNvSpPr txBox="1"/>
          <p:nvPr userDrawn="1"/>
        </p:nvSpPr>
        <p:spPr bwMode="auto">
          <a:xfrm>
            <a:off x="5253961" y="6533914"/>
            <a:ext cx="436326" cy="338550"/>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baseline="0" smtClean="0">
                <a:solidFill>
                  <a:schemeClr val="tx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7" name="图片 6" descr="带Rlogo.png"/>
          <p:cNvPicPr>
            <a:picLocks noChangeAspect="1"/>
          </p:cNvPicPr>
          <p:nvPr userDrawn="1"/>
        </p:nvPicPr>
        <p:blipFill>
          <a:blip r:embed="rId2" cstate="print"/>
          <a:stretch>
            <a:fillRect/>
          </a:stretch>
        </p:blipFill>
        <p:spPr>
          <a:xfrm>
            <a:off x="10391183" y="6504183"/>
            <a:ext cx="1695635" cy="3026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03-Title&amp;段落文本内容">
    <p:spTree>
      <p:nvGrpSpPr>
        <p:cNvPr id="1" name=""/>
        <p:cNvGrpSpPr/>
        <p:nvPr/>
      </p:nvGrpSpPr>
      <p:grpSpPr>
        <a:xfrm>
          <a:off x="0" y="0"/>
          <a:ext cx="0" cy="0"/>
          <a:chOff x="0" y="0"/>
          <a:chExt cx="0" cy="0"/>
        </a:xfrm>
      </p:grpSpPr>
      <p:cxnSp>
        <p:nvCxnSpPr>
          <p:cNvPr id="3145730" name="直接连接符 5"/>
          <p:cNvCxnSpPr>
            <a:cxnSpLocks/>
          </p:cNvCxnSpPr>
          <p:nvPr/>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617" name="标题 1"/>
          <p:cNvSpPr>
            <a:spLocks noGrp="1"/>
          </p:cNvSpPr>
          <p:nvPr>
            <p:ph type="title" hasCustomPrompt="1"/>
          </p:nvPr>
        </p:nvSpPr>
        <p:spPr>
          <a:xfrm>
            <a:off x="275495" y="538407"/>
            <a:ext cx="11207263" cy="481500"/>
          </a:xfrm>
          <a:prstGeom prst="rect">
            <a:avLst/>
          </a:prstGeom>
        </p:spPr>
        <p:txBody>
          <a:bodyPr lIns="91434" tIns="45718" rIns="91434" bIns="45718"/>
          <a:lstStyle>
            <a:lvl1pPr>
              <a:defRPr sz="31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048618" name="文本占位符 11"/>
          <p:cNvSpPr>
            <a:spLocks noGrp="1"/>
          </p:cNvSpPr>
          <p:nvPr>
            <p:ph type="body" sz="quarter" idx="10" hasCustomPrompt="1"/>
          </p:nvPr>
        </p:nvSpPr>
        <p:spPr>
          <a:xfrm>
            <a:off x="755651" y="1248513"/>
            <a:ext cx="10718800" cy="4888767"/>
          </a:xfrm>
          <a:prstGeom prst="rect">
            <a:avLst/>
          </a:prstGeom>
        </p:spPr>
        <p:txBody>
          <a:bodyPr lIns="91434" tIns="45718" rIns="91434" bIns="45718"/>
          <a:lstStyle>
            <a:lvl1pPr>
              <a:lnSpc>
                <a:spcPct val="100000"/>
              </a:lnSpc>
              <a:buFontTx/>
              <a:buBlip>
                <a:blip r:embed="rId2"/>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9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pic>
        <p:nvPicPr>
          <p:cNvPr id="8" name="图片 7" descr="带Rlogo.png"/>
          <p:cNvPicPr>
            <a:picLocks noChangeAspect="1"/>
          </p:cNvPicPr>
          <p:nvPr userDrawn="1"/>
        </p:nvPicPr>
        <p:blipFill>
          <a:blip r:embed="rId3" cstate="print"/>
          <a:stretch>
            <a:fillRect/>
          </a:stretch>
        </p:blipFill>
        <p:spPr>
          <a:xfrm>
            <a:off x="10391183" y="6504183"/>
            <a:ext cx="1695635" cy="302607"/>
          </a:xfrm>
          <a:prstGeom prst="rect">
            <a:avLst/>
          </a:prstGeom>
        </p:spPr>
      </p:pic>
      <p:sp>
        <p:nvSpPr>
          <p:cNvPr id="9" name="TextBox 8"/>
          <p:cNvSpPr txBox="1"/>
          <p:nvPr userDrawn="1"/>
        </p:nvSpPr>
        <p:spPr bwMode="auto">
          <a:xfrm>
            <a:off x="5253961" y="6533914"/>
            <a:ext cx="436326" cy="338550"/>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baseline="0" smtClean="0">
                <a:solidFill>
                  <a:schemeClr val="tx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04-Title&amp;文字图片">
    <p:spTree>
      <p:nvGrpSpPr>
        <p:cNvPr id="1" name=""/>
        <p:cNvGrpSpPr/>
        <p:nvPr/>
      </p:nvGrpSpPr>
      <p:grpSpPr>
        <a:xfrm>
          <a:off x="0" y="0"/>
          <a:ext cx="0" cy="0"/>
          <a:chOff x="0" y="0"/>
          <a:chExt cx="0" cy="0"/>
        </a:xfrm>
      </p:grpSpPr>
      <p:cxnSp>
        <p:nvCxnSpPr>
          <p:cNvPr id="3145746" name="直接连接符 20"/>
          <p:cNvCxnSpPr>
            <a:cxnSpLocks/>
          </p:cNvCxnSpPr>
          <p:nvPr/>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786" name="标题 1"/>
          <p:cNvSpPr>
            <a:spLocks noGrp="1"/>
          </p:cNvSpPr>
          <p:nvPr>
            <p:ph type="title" hasCustomPrompt="1"/>
          </p:nvPr>
        </p:nvSpPr>
        <p:spPr>
          <a:xfrm>
            <a:off x="275495" y="538407"/>
            <a:ext cx="11207263" cy="481500"/>
          </a:xfrm>
          <a:prstGeom prst="rect">
            <a:avLst/>
          </a:prstGeom>
        </p:spPr>
        <p:txBody>
          <a:bodyPr lIns="91434" tIns="45718" rIns="91434" bIns="45718"/>
          <a:lstStyle>
            <a:lvl1pPr>
              <a:defRPr sz="31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sp>
        <p:nvSpPr>
          <p:cNvPr id="1048787" name="文本占位符 11"/>
          <p:cNvSpPr>
            <a:spLocks noGrp="1"/>
          </p:cNvSpPr>
          <p:nvPr>
            <p:ph type="body" sz="quarter" idx="10" hasCustomPrompt="1"/>
          </p:nvPr>
        </p:nvSpPr>
        <p:spPr>
          <a:xfrm>
            <a:off x="6177281" y="1248513"/>
            <a:ext cx="5297171" cy="4888767"/>
          </a:xfrm>
          <a:prstGeom prst="rect">
            <a:avLst/>
          </a:prstGeom>
        </p:spPr>
        <p:txBody>
          <a:bodyPr lIns="91434" tIns="45718" rIns="91434" bIns="45718"/>
          <a:lstStyle>
            <a:lvl1pPr>
              <a:lnSpc>
                <a:spcPct val="100000"/>
              </a:lnSpc>
              <a:buFontTx/>
              <a:buBlip>
                <a:blip r:embed="rId2"/>
              </a:buBlip>
              <a:defRPr sz="2400" spc="100" baseline="0">
                <a:solidFill>
                  <a:schemeClr val="bg2">
                    <a:lumMod val="25000"/>
                  </a:schemeClr>
                </a:solidFill>
                <a:latin typeface="微软雅黑" panose="020B0503020204020204" pitchFamily="34" charset="-122"/>
                <a:ea typeface="微软雅黑" panose="020B0503020204020204" pitchFamily="34" charset="-122"/>
              </a:defRPr>
            </a:lvl1pPr>
            <a:lvl2pPr>
              <a:lnSpc>
                <a:spcPct val="100000"/>
              </a:lnSpc>
              <a:defRPr sz="1900" spc="100" baseline="0">
                <a:solidFill>
                  <a:schemeClr val="bg2">
                    <a:lumMod val="25000"/>
                  </a:schemeClr>
                </a:solidFill>
                <a:latin typeface="微软雅黑" panose="020B0503020204020204" pitchFamily="34" charset="-122"/>
                <a:ea typeface="微软雅黑" panose="020B0503020204020204" pitchFamily="34" charset="-122"/>
              </a:defRPr>
            </a:lvl2pPr>
          </a:lstStyle>
          <a:p>
            <a:pPr lvl="0"/>
            <a:r>
              <a:rPr lang="zh-CN" altLang="en-US" dirty="0"/>
              <a:t>第一级</a:t>
            </a:r>
          </a:p>
          <a:p>
            <a:pPr lvl="1"/>
            <a:r>
              <a:rPr lang="zh-CN" altLang="en-US" dirty="0"/>
              <a:t>第二级</a:t>
            </a:r>
          </a:p>
        </p:txBody>
      </p:sp>
      <p:pic>
        <p:nvPicPr>
          <p:cNvPr id="8" name="图片 7" descr="带Rlogo.png"/>
          <p:cNvPicPr>
            <a:picLocks noChangeAspect="1"/>
          </p:cNvPicPr>
          <p:nvPr userDrawn="1"/>
        </p:nvPicPr>
        <p:blipFill>
          <a:blip r:embed="rId3" cstate="print"/>
          <a:stretch>
            <a:fillRect/>
          </a:stretch>
        </p:blipFill>
        <p:spPr>
          <a:xfrm>
            <a:off x="10391183" y="6504183"/>
            <a:ext cx="1695635" cy="302607"/>
          </a:xfrm>
          <a:prstGeom prst="rect">
            <a:avLst/>
          </a:prstGeom>
        </p:spPr>
      </p:pic>
      <p:sp>
        <p:nvSpPr>
          <p:cNvPr id="9" name="TextBox 8"/>
          <p:cNvSpPr txBox="1"/>
          <p:nvPr userDrawn="1"/>
        </p:nvSpPr>
        <p:spPr bwMode="auto">
          <a:xfrm>
            <a:off x="5253961" y="6533914"/>
            <a:ext cx="436326" cy="338550"/>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baseline="0" smtClean="0">
                <a:solidFill>
                  <a:schemeClr val="tx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05-封底">
    <p:spTree>
      <p:nvGrpSpPr>
        <p:cNvPr id="1" name=""/>
        <p:cNvGrpSpPr/>
        <p:nvPr/>
      </p:nvGrpSpPr>
      <p:grpSpPr>
        <a:xfrm>
          <a:off x="0" y="0"/>
          <a:ext cx="0" cy="0"/>
          <a:chOff x="0" y="0"/>
          <a:chExt cx="0" cy="0"/>
        </a:xfrm>
      </p:grpSpPr>
      <p:pic>
        <p:nvPicPr>
          <p:cNvPr id="2097236" name="图片 7" descr="01-封面.jpg"/>
          <p:cNvPicPr>
            <a:picLocks noChangeAspect="1"/>
          </p:cNvPicPr>
          <p:nvPr/>
        </p:nvPicPr>
        <p:blipFill>
          <a:blip r:embed="rId2" cstate="print"/>
          <a:stretch>
            <a:fillRect/>
          </a:stretch>
        </p:blipFill>
        <p:spPr>
          <a:xfrm>
            <a:off x="0" y="4"/>
            <a:ext cx="12192000" cy="6857999"/>
          </a:xfrm>
          <a:prstGeom prst="rect">
            <a:avLst/>
          </a:prstGeom>
        </p:spPr>
      </p:pic>
      <p:sp>
        <p:nvSpPr>
          <p:cNvPr id="1049352" name="副标题 10"/>
          <p:cNvSpPr txBox="1"/>
          <p:nvPr/>
        </p:nvSpPr>
        <p:spPr bwMode="auto">
          <a:xfrm>
            <a:off x="9037519" y="6057753"/>
            <a:ext cx="2632716" cy="242955"/>
          </a:xfrm>
          <a:prstGeom prst="rect">
            <a:avLst/>
          </a:prstGeom>
          <a:noFill/>
          <a:ln w="9525">
            <a:noFill/>
            <a:miter lim="800000"/>
          </a:ln>
        </p:spPr>
        <p:txBody>
          <a:bodyPr lIns="0" tIns="0" rIns="0" bIns="0"/>
          <a:lstStyle/>
          <a:p>
            <a:pPr algn="r" eaLnBrk="0" hangingPunct="0">
              <a:buClr>
                <a:schemeClr val="accent1"/>
              </a:buClr>
              <a:buFontTx/>
              <a:buNone/>
            </a:pPr>
            <a:r>
              <a:rPr lang="zh-CN" altLang="en-US" sz="1200" kern="0" spc="151" baseline="0" dirty="0">
                <a:latin typeface="微软雅黑" panose="020B0503020204020204" pitchFamily="34" charset="-122"/>
                <a:ea typeface="微软雅黑" panose="020B0503020204020204" pitchFamily="34" charset="-122"/>
              </a:rPr>
              <a:t>南大通用数据技术股份有限公司</a:t>
            </a:r>
          </a:p>
        </p:txBody>
      </p:sp>
      <p:sp>
        <p:nvSpPr>
          <p:cNvPr id="1049353" name="TextBox 9"/>
          <p:cNvSpPr>
            <a:spLocks noChangeArrowheads="1"/>
          </p:cNvSpPr>
          <p:nvPr/>
        </p:nvSpPr>
        <p:spPr bwMode="auto">
          <a:xfrm>
            <a:off x="9614351" y="6424737"/>
            <a:ext cx="2148351" cy="276999"/>
          </a:xfrm>
          <a:prstGeom prst="rect">
            <a:avLst/>
          </a:prstGeom>
          <a:noFill/>
          <a:ln w="9525">
            <a:noFill/>
            <a:miter lim="800000"/>
          </a:ln>
        </p:spPr>
        <p:txBody>
          <a:bodyPr wrap="square" lIns="91434" tIns="45718" rIns="91434" bIns="45718">
            <a:spAutoFit/>
          </a:bodyPr>
          <a:lstStyle/>
          <a:p>
            <a:pPr algn="r">
              <a:buFontTx/>
              <a:buNone/>
            </a:pPr>
            <a:r>
              <a:rPr lang="zh-CN" altLang="zh-CN" sz="1200" spc="100" dirty="0">
                <a:solidFill>
                  <a:srgbClr val="898989"/>
                </a:solidFill>
                <a:latin typeface="微软雅黑" panose="020B0503020204020204" pitchFamily="34" charset="-122"/>
                <a:ea typeface="微软雅黑" panose="020B0503020204020204" pitchFamily="34" charset="-122"/>
                <a:sym typeface="Verdana" panose="020B0604030504040204" pitchFamily="34" charset="0"/>
              </a:rPr>
              <a:t>版权所有© GBASE </a:t>
            </a:r>
            <a:r>
              <a:rPr lang="en-US" altLang="zh-CN" sz="1200" spc="100" dirty="0" smtClean="0">
                <a:solidFill>
                  <a:srgbClr val="898989"/>
                </a:solidFill>
                <a:latin typeface="微软雅黑" panose="020B0503020204020204" pitchFamily="34" charset="-122"/>
                <a:ea typeface="微软雅黑" panose="020B0503020204020204" pitchFamily="34" charset="-122"/>
                <a:sym typeface="Verdana" panose="020B0604030504040204" pitchFamily="34" charset="0"/>
              </a:rPr>
              <a:t>2022</a:t>
            </a:r>
            <a:endParaRPr lang="zh-CN" altLang="zh-CN" sz="1200" spc="100" dirty="0">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049354" name="标题 1"/>
          <p:cNvSpPr>
            <a:spLocks noGrp="1"/>
          </p:cNvSpPr>
          <p:nvPr>
            <p:ph type="title" hasCustomPrompt="1"/>
          </p:nvPr>
        </p:nvSpPr>
        <p:spPr>
          <a:xfrm>
            <a:off x="2236375" y="3381036"/>
            <a:ext cx="7816361" cy="611845"/>
          </a:xfrm>
          <a:prstGeom prst="rect">
            <a:avLst/>
          </a:prstGeom>
        </p:spPr>
        <p:txBody>
          <a:bodyPr lIns="91434" tIns="45718" rIns="91434" bIns="45718"/>
          <a:lstStyle>
            <a:lvl1pPr algn="ctr">
              <a:lnSpc>
                <a:spcPct val="100000"/>
              </a:lnSpc>
              <a:defRPr sz="3200" b="1" spc="100" baseline="0">
                <a:solidFill>
                  <a:srgbClr val="5A6783"/>
                </a:solidFill>
                <a:latin typeface="微软雅黑" panose="020B0503020204020204" pitchFamily="34" charset="-122"/>
                <a:ea typeface="微软雅黑" panose="020B0503020204020204" pitchFamily="34" charset="-122"/>
              </a:defRPr>
            </a:lvl1pPr>
          </a:lstStyle>
          <a:p>
            <a:r>
              <a:rPr lang="en-US" altLang="zh-CN" dirty="0"/>
              <a:t>Thank you</a:t>
            </a:r>
            <a:r>
              <a:rPr lang="zh-CN" altLang="en-US" dirty="0"/>
              <a:t>！</a:t>
            </a:r>
          </a:p>
        </p:txBody>
      </p:sp>
      <p:sp>
        <p:nvSpPr>
          <p:cNvPr id="1049355" name="副标题 10"/>
          <p:cNvSpPr txBox="1"/>
          <p:nvPr/>
        </p:nvSpPr>
        <p:spPr bwMode="auto">
          <a:xfrm>
            <a:off x="8137967" y="6246160"/>
            <a:ext cx="3511948" cy="304056"/>
          </a:xfrm>
          <a:prstGeom prst="rect">
            <a:avLst/>
          </a:prstGeom>
          <a:noFill/>
          <a:ln w="9525">
            <a:noFill/>
            <a:miter lim="800000"/>
          </a:ln>
        </p:spPr>
        <p:txBody>
          <a:bodyPr lIns="0" tIns="0" rIns="0" bIns="0"/>
          <a:lstStyle/>
          <a:p>
            <a:pPr algn="r" eaLnBrk="0" hangingPunct="0">
              <a:buClr>
                <a:schemeClr val="accent1"/>
              </a:buClr>
              <a:buFontTx/>
              <a:buNone/>
            </a:pPr>
            <a:r>
              <a:rPr lang="en-US" altLang="zh-CN" sz="1200" kern="0" spc="0" baseline="0" dirty="0">
                <a:latin typeface="微软雅黑" panose="020B0503020204020204" pitchFamily="34" charset="-122"/>
                <a:ea typeface="微软雅黑" panose="020B0503020204020204" pitchFamily="34" charset="-122"/>
              </a:rPr>
              <a:t>General Data Technology </a:t>
            </a:r>
            <a:r>
              <a:rPr lang="en-US" altLang="zh-CN" sz="1200" kern="0" spc="0" baseline="0" dirty="0" err="1">
                <a:latin typeface="微软雅黑" panose="020B0503020204020204" pitchFamily="34" charset="-122"/>
                <a:ea typeface="微软雅黑" panose="020B0503020204020204" pitchFamily="34" charset="-122"/>
              </a:rPr>
              <a:t>Co.,Ltd</a:t>
            </a:r>
            <a:endParaRPr lang="zh-CN" altLang="en-US" sz="1200" kern="0" spc="0" baseline="0" dirty="0">
              <a:latin typeface="微软雅黑" panose="020B0503020204020204" pitchFamily="34" charset="-122"/>
              <a:ea typeface="微软雅黑" panose="020B0503020204020204" pitchFamily="34" charset="-122"/>
            </a:endParaRPr>
          </a:p>
        </p:txBody>
      </p:sp>
      <p:sp>
        <p:nvSpPr>
          <p:cNvPr id="1049356" name="标题 1"/>
          <p:cNvSpPr txBox="1"/>
          <p:nvPr/>
        </p:nvSpPr>
        <p:spPr>
          <a:xfrm>
            <a:off x="4445780" y="1516752"/>
            <a:ext cx="3189069" cy="1582048"/>
          </a:xfrm>
          <a:prstGeom prst="rect">
            <a:avLst/>
          </a:prstGeom>
        </p:spPr>
        <p:txBody>
          <a:bodyPr lIns="91434" tIns="45718" rIns="91434" bIns="45718"/>
          <a:lstStyle>
            <a:lvl1pPr algn="ctr">
              <a:lnSpc>
                <a:spcPct val="100000"/>
              </a:lnSpc>
              <a:defRPr sz="3200" b="1" spc="100" baseline="0">
                <a:solidFill>
                  <a:schemeClr val="bg2">
                    <a:lumMod val="2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Q&amp;A</a:t>
            </a:r>
            <a:endParaRPr kumimoji="0" lang="zh-CN" altLang="en-US" sz="9600" b="0" i="0" u="none" strike="noStrike" kern="1200" cap="none" spc="2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pic>
        <p:nvPicPr>
          <p:cNvPr id="2097237" name="图片 15" descr="logo_02.png"/>
          <p:cNvPicPr>
            <a:picLocks noChangeAspect="1"/>
          </p:cNvPicPr>
          <p:nvPr/>
        </p:nvPicPr>
        <p:blipFill>
          <a:blip r:embed="rId3" cstate="print"/>
          <a:stretch>
            <a:fillRect/>
          </a:stretch>
        </p:blipFill>
        <p:spPr>
          <a:xfrm>
            <a:off x="9215120" y="5520060"/>
            <a:ext cx="2692400" cy="504825"/>
          </a:xfrm>
          <a:prstGeom prst="rect">
            <a:avLst/>
          </a:prstGeom>
        </p:spPr>
      </p:pic>
      <p:pic>
        <p:nvPicPr>
          <p:cNvPr id="9" name="图片 8"/>
          <p:cNvPicPr>
            <a:picLocks noChangeAspect="1"/>
          </p:cNvPicPr>
          <p:nvPr userDrawn="1"/>
        </p:nvPicPr>
        <p:blipFill>
          <a:blip r:embed="rId4" cstate="print"/>
          <a:stretch>
            <a:fillRect/>
          </a:stretch>
        </p:blipFill>
        <p:spPr>
          <a:xfrm>
            <a:off x="4920007" y="4143968"/>
            <a:ext cx="2240613" cy="22542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02-Title&amp;空白页">
    <p:spTree>
      <p:nvGrpSpPr>
        <p:cNvPr id="1" name=""/>
        <p:cNvGrpSpPr/>
        <p:nvPr/>
      </p:nvGrpSpPr>
      <p:grpSpPr>
        <a:xfrm>
          <a:off x="0" y="0"/>
          <a:ext cx="0" cy="0"/>
          <a:chOff x="0" y="0"/>
          <a:chExt cx="0" cy="0"/>
        </a:xfrm>
      </p:grpSpPr>
      <p:cxnSp>
        <p:nvCxnSpPr>
          <p:cNvPr id="3145739" name="直接连接符 5"/>
          <p:cNvCxnSpPr>
            <a:cxnSpLocks/>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714"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anose="020B0503020204020204" pitchFamily="34" charset="-122"/>
                <a:ea typeface="微软雅黑" panose="020B0503020204020204" pitchFamily="34" charset="-122"/>
              </a:defRPr>
            </a:lvl1pPr>
          </a:lstStyle>
          <a:p>
            <a:r>
              <a:rPr lang="zh-CN" altLang="en-US" dirty="0"/>
              <a:t>标题文字</a:t>
            </a:r>
          </a:p>
        </p:txBody>
      </p:sp>
      <p:pic>
        <p:nvPicPr>
          <p:cNvPr id="7" name="图片 6" descr="带Rlogo.png"/>
          <p:cNvPicPr>
            <a:picLocks noChangeAspect="1"/>
          </p:cNvPicPr>
          <p:nvPr userDrawn="1"/>
        </p:nvPicPr>
        <p:blipFill>
          <a:blip r:embed="rId2" cstate="print"/>
          <a:stretch>
            <a:fillRect/>
          </a:stretch>
        </p:blipFill>
        <p:spPr>
          <a:xfrm>
            <a:off x="10391183" y="6504183"/>
            <a:ext cx="1695635" cy="302607"/>
          </a:xfrm>
          <a:prstGeom prst="rect">
            <a:avLst/>
          </a:prstGeom>
        </p:spPr>
      </p:pic>
      <p:sp>
        <p:nvSpPr>
          <p:cNvPr id="8" name="TextBox 8"/>
          <p:cNvSpPr txBox="1"/>
          <p:nvPr userDrawn="1"/>
        </p:nvSpPr>
        <p:spPr bwMode="auto">
          <a:xfrm>
            <a:off x="5253961" y="6533914"/>
            <a:ext cx="436326" cy="338550"/>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E06F47B1-A2F8-40A5-AD5F-9DCD4D886805}" type="slidenum">
              <a:rPr lang="zh-CN" altLang="en-US" sz="1600" b="0" kern="0" baseline="0" smtClean="0">
                <a:solidFill>
                  <a:schemeClr val="tx1"/>
                </a:solidFill>
                <a:latin typeface="Arial" panose="020B0604020202020204" pitchFamily="34" charset="0"/>
                <a:ea typeface="微软雅黑" panose="020B0503020204020204" pitchFamily="34" charset="-122"/>
                <a:cs typeface="Arial" panose="020B0604020202020204" pitchFamily="34" charset="0"/>
              </a:rPr>
              <a:pPr algn="ctr">
                <a:spcBef>
                  <a:spcPct val="20000"/>
                </a:spcBef>
                <a:buClr>
                  <a:schemeClr val="hlink"/>
                </a:buClr>
                <a:buFont typeface="Wingdings" panose="05000000000000000000" pitchFamily="2" charset="2"/>
                <a:buNone/>
              </a:pPr>
              <a:t>‹#›</a:t>
            </a:fld>
            <a:endParaRPr lang="zh-CN" altLang="en-US" sz="1600" b="0" kern="0" baseline="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97152" name="图片 6"/>
          <p:cNvPicPr>
            <a:picLocks noChangeAspect="1"/>
          </p:cNvPicPr>
          <p:nvPr/>
        </p:nvPicPr>
        <p:blipFill>
          <a:blip r:embed="rId8" cstate="print"/>
          <a:srcRect/>
          <a:stretch>
            <a:fillRect/>
          </a:stretch>
        </p:blipFill>
        <p:spPr bwMode="auto">
          <a:xfrm>
            <a:off x="0" y="0"/>
            <a:ext cx="12192000" cy="6858000"/>
          </a:xfrm>
          <a:prstGeom prst="rect">
            <a:avLst/>
          </a:prstGeom>
          <a:noFill/>
          <a:ln w="9525">
            <a:noFill/>
            <a:miter lim="800000"/>
            <a:headEnd/>
            <a:tailEnd/>
          </a:ln>
        </p:spPr>
      </p:pic>
      <p:sp>
        <p:nvSpPr>
          <p:cNvPr id="1048576" name="矩形 1"/>
          <p:cNvSpPr/>
          <p:nvPr/>
        </p:nvSpPr>
        <p:spPr>
          <a:xfrm>
            <a:off x="0" y="0"/>
            <a:ext cx="12192000" cy="6858000"/>
          </a:xfrm>
          <a:prstGeom prst="rect">
            <a:avLst/>
          </a:prstGeom>
          <a:gradFill flip="none" rotWithShape="1">
            <a:gsLst>
              <a:gs pos="0">
                <a:schemeClr val="bg1">
                  <a:alpha val="34000"/>
                </a:schemeClr>
              </a:gs>
              <a:gs pos="100000">
                <a:schemeClr val="bg1">
                  <a:alpha val="59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sp>
        <p:nvSpPr>
          <p:cNvPr id="1048578" name="任意多边形 8"/>
          <p:cNvSpPr/>
          <p:nvPr/>
        </p:nvSpPr>
        <p:spPr>
          <a:xfrm rot="10800000">
            <a:off x="9886949" y="6466684"/>
            <a:ext cx="2305051"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sp>
        <p:nvSpPr>
          <p:cNvPr id="1048579" name="任意多边形 9"/>
          <p:cNvSpPr/>
          <p:nvPr/>
        </p:nvSpPr>
        <p:spPr>
          <a:xfrm>
            <a:off x="1" y="566742"/>
            <a:ext cx="168275" cy="454025"/>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pPr>
            <a:endParaRPr lang="zh-CN" altLang="en-US"/>
          </a:p>
        </p:txBody>
      </p:sp>
      <p:cxnSp>
        <p:nvCxnSpPr>
          <p:cNvPr id="3145728" name="直接连接符 6"/>
          <p:cNvCxnSpPr>
            <a:cxnSpLocks/>
          </p:cNvCxnSpPr>
          <p:nvPr/>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标题 1"/>
          <p:cNvSpPr>
            <a:spLocks noGrp="1"/>
          </p:cNvSpPr>
          <p:nvPr>
            <p:ph type="title"/>
          </p:nvPr>
        </p:nvSpPr>
        <p:spPr>
          <a:xfrm>
            <a:off x="4995081" y="2395519"/>
            <a:ext cx="6973399" cy="569447"/>
          </a:xfrm>
        </p:spPr>
        <p:txBody>
          <a:bodyPr/>
          <a:lstStyle/>
          <a:p>
            <a:r>
              <a:rPr lang="en-US" altLang="zh-CN" sz="2600" dirty="0" smtClean="0"/>
              <a:t>GBase </a:t>
            </a:r>
            <a:r>
              <a:rPr lang="zh-CN" altLang="en-US" sz="2600" dirty="0" smtClean="0"/>
              <a:t>工具介绍</a:t>
            </a:r>
            <a:endParaRPr lang="zh-CN" altLang="en-US" sz="2600" dirty="0"/>
          </a:p>
        </p:txBody>
      </p:sp>
      <p:sp>
        <p:nvSpPr>
          <p:cNvPr id="1048591" name="TextBox 2"/>
          <p:cNvSpPr txBox="1"/>
          <p:nvPr/>
        </p:nvSpPr>
        <p:spPr bwMode="auto">
          <a:xfrm>
            <a:off x="2401042" y="6571183"/>
            <a:ext cx="424168" cy="269237"/>
          </a:xfrm>
          <a:prstGeom prst="rect">
            <a:avLst/>
          </a:prstGeom>
          <a:noFill/>
          <a:ln w="9525">
            <a:noFill/>
            <a:miter lim="800000"/>
          </a:ln>
        </p:spPr>
        <p:txBody>
          <a:bodyPr wrap="none" lIns="91434" tIns="45718" rIns="91434" bIns="45718" rtlCol="0" anchor="b">
            <a:spAutoFit/>
          </a:bodyPr>
          <a:lstStyle/>
          <a:p>
            <a:pPr algn="ctr">
              <a:spcBef>
                <a:spcPct val="20000"/>
              </a:spcBef>
              <a:buClr>
                <a:schemeClr val="hlink"/>
              </a:buClr>
              <a:buFont typeface="Wingdings" panose="05000000000000000000" pitchFamily="2" charset="2"/>
              <a:buNone/>
            </a:pPr>
            <a:fld id="{D84502BE-93F0-4EA8-A8AA-6F5E8ED668D7}" type="slidenum">
              <a:rPr lang="zh-CN" altLang="en-US" sz="1200" kern="0" spc="200">
                <a:solidFill>
                  <a:schemeClr val="bg1"/>
                </a:solidFill>
                <a:latin typeface="微软雅黑" panose="020B0503020204020204" pitchFamily="34" charset="-122"/>
                <a:ea typeface="微软雅黑" panose="020B0503020204020204" pitchFamily="34" charset="-122"/>
                <a:cs typeface="+mj-cs"/>
              </a:rPr>
              <a:pPr algn="ctr">
                <a:spcBef>
                  <a:spcPct val="20000"/>
                </a:spcBef>
                <a:buClr>
                  <a:schemeClr val="hlink"/>
                </a:buClr>
                <a:buFont typeface="Wingdings" panose="05000000000000000000" pitchFamily="2" charset="2"/>
                <a:buNone/>
              </a:pPr>
              <a:t>0</a:t>
            </a:fld>
            <a:r>
              <a:rPr lang="en-US" altLang="zh-CN" sz="1200" kern="0" spc="200" dirty="0">
                <a:solidFill>
                  <a:schemeClr val="bg1"/>
                </a:solidFill>
                <a:latin typeface="微软雅黑" panose="020B0503020204020204" pitchFamily="34" charset="-122"/>
                <a:ea typeface="微软雅黑" panose="020B0503020204020204" pitchFamily="34" charset="-122"/>
                <a:cs typeface="+mj-cs"/>
              </a:rPr>
              <a:t>/7</a:t>
            </a:r>
            <a:endParaRPr lang="zh-CN" altLang="en-US" sz="1200" kern="0" spc="200" dirty="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常用功能</a:t>
            </a:r>
            <a:endParaRPr lang="zh-CN" altLang="en-US" dirty="0"/>
          </a:p>
        </p:txBody>
      </p:sp>
      <p:sp>
        <p:nvSpPr>
          <p:cNvPr id="5" name="文本占位符 4"/>
          <p:cNvSpPr>
            <a:spLocks noGrp="1"/>
          </p:cNvSpPr>
          <p:nvPr>
            <p:ph type="body" sz="quarter" idx="10"/>
          </p:nvPr>
        </p:nvSpPr>
        <p:spPr>
          <a:xfrm>
            <a:off x="755651" y="3575713"/>
            <a:ext cx="10718800" cy="2561567"/>
          </a:xfrm>
        </p:spPr>
        <p:txBody>
          <a:bodyPr/>
          <a:lstStyle/>
          <a:p>
            <a:r>
              <a:rPr lang="zh-CN" altLang="en-US" dirty="0" smtClean="0"/>
              <a:t>自动</a:t>
            </a:r>
            <a:r>
              <a:rPr lang="en-US" altLang="zh-CN" dirty="0" smtClean="0"/>
              <a:t>/</a:t>
            </a:r>
            <a:r>
              <a:rPr lang="zh-CN" altLang="en-US" dirty="0" smtClean="0"/>
              <a:t>手动提交</a:t>
            </a:r>
            <a:r>
              <a:rPr lang="en-US" altLang="zh-CN" dirty="0" smtClean="0"/>
              <a:t>: </a:t>
            </a:r>
            <a:r>
              <a:rPr lang="zh-CN" altLang="en-US" dirty="0" smtClean="0"/>
              <a:t>默认是自动提交</a:t>
            </a:r>
            <a:r>
              <a:rPr lang="en-US" altLang="zh-CN" dirty="0" smtClean="0"/>
              <a:t>,</a:t>
            </a:r>
            <a:r>
              <a:rPr lang="zh-CN" altLang="en-US" dirty="0" smtClean="0"/>
              <a:t>则提交</a:t>
            </a:r>
            <a:r>
              <a:rPr lang="en-US" altLang="zh-CN" dirty="0" smtClean="0"/>
              <a:t>/</a:t>
            </a:r>
            <a:r>
              <a:rPr lang="zh-CN" altLang="en-US" dirty="0" smtClean="0"/>
              <a:t>回滚按键均不可用</a:t>
            </a:r>
            <a:endParaRPr lang="en-US" altLang="zh-CN" dirty="0" smtClean="0"/>
          </a:p>
          <a:p>
            <a:r>
              <a:rPr lang="zh-CN" altLang="en-US" dirty="0" smtClean="0"/>
              <a:t>当前连接</a:t>
            </a:r>
            <a:r>
              <a:rPr lang="en-US" altLang="zh-CN" dirty="0" smtClean="0"/>
              <a:t>/</a:t>
            </a:r>
            <a:r>
              <a:rPr lang="zh-CN" altLang="en-US" dirty="0" smtClean="0"/>
              <a:t>当前库</a:t>
            </a:r>
            <a:r>
              <a:rPr lang="en-US" altLang="zh-CN" dirty="0" smtClean="0"/>
              <a:t>/</a:t>
            </a:r>
            <a:r>
              <a:rPr lang="zh-CN" altLang="en-US" dirty="0" smtClean="0"/>
              <a:t>默认返回行数</a:t>
            </a:r>
            <a:endParaRPr lang="en-US" altLang="zh-CN" dirty="0" smtClean="0"/>
          </a:p>
          <a:p>
            <a:r>
              <a:rPr lang="zh-CN" altLang="en-US" dirty="0" smtClean="0"/>
              <a:t>执行方式</a:t>
            </a:r>
            <a:r>
              <a:rPr lang="en-US" altLang="zh-CN" dirty="0" smtClean="0"/>
              <a:t>:</a:t>
            </a:r>
          </a:p>
          <a:p>
            <a:pPr>
              <a:buNone/>
            </a:pPr>
            <a:r>
              <a:rPr lang="en-US" altLang="zh-CN" sz="2000" dirty="0" smtClean="0"/>
              <a:t>	1</a:t>
            </a:r>
            <a:r>
              <a:rPr lang="zh-CN" altLang="en-US" sz="2000" dirty="0" smtClean="0"/>
              <a:t>）执行</a:t>
            </a:r>
            <a:r>
              <a:rPr lang="en-US" altLang="zh-CN" sz="2000" dirty="0" smtClean="0"/>
              <a:t>SQL</a:t>
            </a:r>
            <a:r>
              <a:rPr lang="zh-CN" altLang="en-US" sz="2000" dirty="0" smtClean="0"/>
              <a:t>脚本</a:t>
            </a:r>
            <a:r>
              <a:rPr lang="en-US" altLang="zh-CN" sz="2000" dirty="0" smtClean="0"/>
              <a:t>: </a:t>
            </a:r>
            <a:r>
              <a:rPr lang="zh-CN" altLang="en-US" sz="2000" dirty="0" smtClean="0"/>
              <a:t>按脚本方式执行</a:t>
            </a:r>
            <a:endParaRPr lang="en-US" altLang="zh-CN" sz="2000" dirty="0" smtClean="0"/>
          </a:p>
          <a:p>
            <a:pPr>
              <a:buNone/>
            </a:pPr>
            <a:r>
              <a:rPr lang="en-US" altLang="zh-CN" sz="2000" dirty="0" smtClean="0"/>
              <a:t>	2</a:t>
            </a:r>
            <a:r>
              <a:rPr lang="zh-CN" altLang="en-US" sz="2000" dirty="0" smtClean="0"/>
              <a:t>）查看执行计划</a:t>
            </a:r>
            <a:r>
              <a:rPr lang="en-US" altLang="zh-CN" sz="2000" dirty="0" smtClean="0"/>
              <a:t>: </a:t>
            </a:r>
            <a:r>
              <a:rPr lang="zh-CN" altLang="en-US" sz="2000" dirty="0" smtClean="0"/>
              <a:t>解析</a:t>
            </a:r>
            <a:r>
              <a:rPr lang="en-US" altLang="zh-CN" sz="2000" dirty="0" smtClean="0"/>
              <a:t>SQL</a:t>
            </a:r>
            <a:r>
              <a:rPr lang="zh-CN" altLang="en-US" sz="2000" dirty="0" smtClean="0"/>
              <a:t>的执行计划</a:t>
            </a:r>
            <a:endParaRPr lang="en-US" altLang="zh-CN" sz="2000" dirty="0" smtClean="0"/>
          </a:p>
          <a:p>
            <a:pPr>
              <a:buNone/>
            </a:pPr>
            <a:r>
              <a:rPr lang="en-US" altLang="zh-CN" sz="2000" dirty="0" smtClean="0"/>
              <a:t>	3</a:t>
            </a:r>
            <a:r>
              <a:rPr lang="zh-CN" altLang="en-US" sz="2000" dirty="0" smtClean="0"/>
              <a:t>）查看数据库运行日志（</a:t>
            </a:r>
            <a:r>
              <a:rPr lang="en-US" altLang="zh-CN" sz="2000" dirty="0" err="1" smtClean="0"/>
              <a:t>onstat</a:t>
            </a:r>
            <a:r>
              <a:rPr lang="en-US" altLang="zh-CN" sz="2000" dirty="0" smtClean="0"/>
              <a:t> -m)</a:t>
            </a:r>
            <a:endParaRPr lang="zh-CN" altLang="en-US" sz="2000" dirty="0"/>
          </a:p>
        </p:txBody>
      </p:sp>
      <p:pic>
        <p:nvPicPr>
          <p:cNvPr id="1026" name="Picture 2"/>
          <p:cNvPicPr>
            <a:picLocks noChangeAspect="1" noChangeArrowheads="1"/>
          </p:cNvPicPr>
          <p:nvPr/>
        </p:nvPicPr>
        <p:blipFill>
          <a:blip r:embed="rId2" cstate="print"/>
          <a:srcRect/>
          <a:stretch>
            <a:fillRect/>
          </a:stretch>
        </p:blipFill>
        <p:spPr bwMode="auto">
          <a:xfrm>
            <a:off x="0" y="1088345"/>
            <a:ext cx="12192000" cy="240091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执行</a:t>
            </a:r>
            <a:r>
              <a:rPr lang="en-US" altLang="zh-CN" dirty="0" smtClean="0"/>
              <a:t>SQL</a:t>
            </a:r>
            <a:r>
              <a:rPr lang="zh-CN" altLang="en-US" dirty="0" smtClean="0"/>
              <a:t>脚本</a:t>
            </a:r>
            <a:endParaRPr lang="zh-CN" altLang="en-US" dirty="0"/>
          </a:p>
        </p:txBody>
      </p:sp>
      <p:sp>
        <p:nvSpPr>
          <p:cNvPr id="3" name="文本占位符 2"/>
          <p:cNvSpPr>
            <a:spLocks noGrp="1"/>
          </p:cNvSpPr>
          <p:nvPr>
            <p:ph type="body" sz="quarter" idx="10"/>
          </p:nvPr>
        </p:nvSpPr>
        <p:spPr>
          <a:xfrm>
            <a:off x="755651" y="4940490"/>
            <a:ext cx="10718800" cy="1196790"/>
          </a:xfrm>
        </p:spPr>
        <p:txBody>
          <a:bodyPr/>
          <a:lstStyle/>
          <a:p>
            <a:r>
              <a:rPr lang="zh-CN" altLang="en-US" dirty="0" smtClean="0"/>
              <a:t>选择多条</a:t>
            </a:r>
            <a:r>
              <a:rPr lang="en-US" altLang="zh-CN" dirty="0" smtClean="0"/>
              <a:t>SQL</a:t>
            </a:r>
            <a:r>
              <a:rPr lang="zh-CN" altLang="en-US" dirty="0" smtClean="0"/>
              <a:t>语句，将按多会话执行。</a:t>
            </a:r>
            <a:endParaRPr lang="en-US" altLang="zh-CN" dirty="0" smtClean="0"/>
          </a:p>
          <a:p>
            <a:r>
              <a:rPr lang="zh-CN" altLang="en-US" dirty="0" smtClean="0"/>
              <a:t>执行存储过程时，需要使用该种方式：使用</a:t>
            </a:r>
            <a:r>
              <a:rPr lang="en-US" altLang="zh-CN" dirty="0" smtClean="0"/>
              <a:t>delimiter $$ </a:t>
            </a:r>
            <a:r>
              <a:rPr lang="zh-CN" altLang="en-US" dirty="0" smtClean="0"/>
              <a:t>包围所有语句</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1" y="1097427"/>
            <a:ext cx="12192000" cy="347195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显示</a:t>
            </a:r>
            <a:r>
              <a:rPr lang="en-US" altLang="zh-CN" dirty="0" smtClean="0"/>
              <a:t>SQL</a:t>
            </a:r>
            <a:r>
              <a:rPr lang="zh-CN" altLang="en-US" dirty="0" smtClean="0"/>
              <a:t>执行计划</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0" y="1086077"/>
            <a:ext cx="12183166" cy="441483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显示日志（等效于</a:t>
            </a:r>
            <a:r>
              <a:rPr lang="en-US" altLang="zh-CN" dirty="0" err="1" smtClean="0"/>
              <a:t>onstat</a:t>
            </a:r>
            <a:r>
              <a:rPr lang="en-US" altLang="zh-CN" dirty="0" smtClean="0"/>
              <a:t> -m)</a:t>
            </a:r>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0" y="1147764"/>
            <a:ext cx="12207249" cy="428058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问题：不显示存储过程的语句</a:t>
            </a:r>
            <a:endParaRPr lang="zh-CN" altLang="en-US" dirty="0"/>
          </a:p>
        </p:txBody>
      </p:sp>
      <p:sp>
        <p:nvSpPr>
          <p:cNvPr id="5" name="文本占位符 4"/>
          <p:cNvSpPr>
            <a:spLocks noGrp="1"/>
          </p:cNvSpPr>
          <p:nvPr>
            <p:ph type="body" sz="quarter" idx="10"/>
          </p:nvPr>
        </p:nvSpPr>
        <p:spPr/>
        <p:txBody>
          <a:bodyPr/>
          <a:lstStyle/>
          <a:p>
            <a:r>
              <a:rPr lang="zh-CN" altLang="en-US" dirty="0" smtClean="0"/>
              <a:t>数据库服务器是</a:t>
            </a:r>
            <a:r>
              <a:rPr lang="en-US" altLang="zh-CN" dirty="0" smtClean="0"/>
              <a:t>2.0.1a2</a:t>
            </a:r>
          </a:p>
          <a:p>
            <a:r>
              <a:rPr lang="zh-CN" altLang="en-US" dirty="0" smtClean="0"/>
              <a:t>客户端是</a:t>
            </a:r>
            <a:r>
              <a:rPr lang="en-US" altLang="zh-CN" dirty="0" smtClean="0"/>
              <a:t>8.5.18.1</a:t>
            </a:r>
          </a:p>
          <a:p>
            <a:r>
              <a:rPr lang="zh-CN" altLang="en-US" dirty="0" smtClean="0"/>
              <a:t>创建的存储过程不显示具体的语句</a:t>
            </a:r>
            <a:endParaRPr lang="en-US" altLang="zh-CN" dirty="0" smtClean="0"/>
          </a:p>
          <a:p>
            <a:endParaRPr lang="en-US" altLang="zh-CN" dirty="0" smtClean="0"/>
          </a:p>
          <a:p>
            <a:r>
              <a:rPr lang="zh-CN" altLang="en-US" dirty="0" smtClean="0"/>
              <a:t>原因：</a:t>
            </a:r>
            <a:endParaRPr lang="en-US" altLang="zh-CN" dirty="0" smtClean="0"/>
          </a:p>
          <a:p>
            <a:pPr>
              <a:buNone/>
            </a:pPr>
            <a:r>
              <a:rPr lang="en-US" altLang="zh-CN" dirty="0" smtClean="0"/>
              <a:t>	</a:t>
            </a:r>
            <a:r>
              <a:rPr lang="zh-CN" altLang="en-US" dirty="0" smtClean="0"/>
              <a:t>使用了旧版本的</a:t>
            </a:r>
            <a:r>
              <a:rPr lang="en-US" altLang="zh-CN" dirty="0" err="1" smtClean="0"/>
              <a:t>jdbc</a:t>
            </a:r>
            <a:r>
              <a:rPr lang="zh-CN" altLang="en-US" dirty="0" smtClean="0"/>
              <a:t>包</a:t>
            </a:r>
            <a:endParaRPr lang="en-US" altLang="zh-CN" dirty="0" smtClean="0"/>
          </a:p>
          <a:p>
            <a:r>
              <a:rPr lang="zh-CN" altLang="en-US" dirty="0" smtClean="0"/>
              <a:t>方法：</a:t>
            </a:r>
            <a:endParaRPr lang="en-US" altLang="zh-CN" dirty="0" smtClean="0"/>
          </a:p>
          <a:p>
            <a:pPr>
              <a:buNone/>
            </a:pPr>
            <a:r>
              <a:rPr lang="en-US" altLang="zh-CN" dirty="0" smtClean="0"/>
              <a:t>	</a:t>
            </a:r>
            <a:r>
              <a:rPr lang="zh-CN" altLang="en-US" dirty="0" smtClean="0"/>
              <a:t>更换</a:t>
            </a:r>
            <a:r>
              <a:rPr lang="en-US" altLang="zh-CN" dirty="0" smtClean="0"/>
              <a:t>jar</a:t>
            </a:r>
            <a:r>
              <a:rPr lang="zh-CN" altLang="en-US" dirty="0" smtClean="0"/>
              <a:t>包 </a:t>
            </a:r>
            <a:r>
              <a:rPr lang="en-US" altLang="zh-CN" dirty="0" smtClean="0"/>
              <a:t>(</a:t>
            </a:r>
            <a:r>
              <a:rPr lang="zh-CN" altLang="en-US" dirty="0" smtClean="0"/>
              <a:t>数据库版本与</a:t>
            </a:r>
            <a:r>
              <a:rPr lang="en-US" altLang="zh-CN" dirty="0" smtClean="0"/>
              <a:t>jar</a:t>
            </a:r>
            <a:r>
              <a:rPr lang="zh-CN" altLang="en-US" dirty="0" smtClean="0"/>
              <a:t>包匹配</a:t>
            </a:r>
            <a:r>
              <a:rPr lang="en-US" altLang="zh-CN" dirty="0" smtClean="0"/>
              <a:t>)</a:t>
            </a:r>
          </a:p>
        </p:txBody>
      </p:sp>
      <p:pic>
        <p:nvPicPr>
          <p:cNvPr id="6146" name="Picture 2"/>
          <p:cNvPicPr>
            <a:picLocks noChangeAspect="1" noChangeArrowheads="1"/>
          </p:cNvPicPr>
          <p:nvPr/>
        </p:nvPicPr>
        <p:blipFill>
          <a:blip r:embed="rId2" cstate="print"/>
          <a:srcRect/>
          <a:stretch>
            <a:fillRect/>
          </a:stretch>
        </p:blipFill>
        <p:spPr bwMode="auto">
          <a:xfrm>
            <a:off x="322452" y="1278744"/>
            <a:ext cx="4962525" cy="51530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更换</a:t>
            </a:r>
            <a:r>
              <a:rPr lang="en-US" altLang="zh-CN" dirty="0" err="1" smtClean="0"/>
              <a:t>jdbc</a:t>
            </a:r>
            <a:r>
              <a:rPr lang="zh-CN" altLang="en-US" dirty="0" smtClean="0"/>
              <a:t>包</a:t>
            </a:r>
            <a:endParaRPr lang="zh-CN" altLang="en-US" dirty="0"/>
          </a:p>
        </p:txBody>
      </p:sp>
      <p:sp>
        <p:nvSpPr>
          <p:cNvPr id="3" name="文本占位符 2"/>
          <p:cNvSpPr>
            <a:spLocks noGrp="1"/>
          </p:cNvSpPr>
          <p:nvPr>
            <p:ph type="body" sz="quarter" idx="10"/>
          </p:nvPr>
        </p:nvSpPr>
        <p:spPr>
          <a:xfrm>
            <a:off x="755651" y="5595582"/>
            <a:ext cx="10718800" cy="541698"/>
          </a:xfrm>
        </p:spPr>
        <p:txBody>
          <a:bodyPr/>
          <a:lstStyle/>
          <a:p>
            <a:r>
              <a:rPr lang="zh-CN" altLang="en-US" dirty="0" smtClean="0"/>
              <a:t>将</a:t>
            </a:r>
            <a:r>
              <a:rPr lang="en-US" altLang="zh-CN" dirty="0" smtClean="0"/>
              <a:t>JDBC</a:t>
            </a:r>
            <a:r>
              <a:rPr lang="zh-CN" altLang="en-US" dirty="0" smtClean="0"/>
              <a:t>安装后的</a:t>
            </a:r>
            <a:r>
              <a:rPr lang="en-US" altLang="zh-CN" dirty="0" smtClean="0"/>
              <a:t>lib</a:t>
            </a:r>
            <a:r>
              <a:rPr lang="zh-CN" altLang="en-US" dirty="0" smtClean="0"/>
              <a:t>目录下的</a:t>
            </a:r>
            <a:r>
              <a:rPr lang="en-US" altLang="zh-CN" dirty="0" smtClean="0"/>
              <a:t>ifxjdbc.jar</a:t>
            </a:r>
            <a:r>
              <a:rPr lang="zh-CN" altLang="en-US" dirty="0" smtClean="0"/>
              <a:t>替换掉</a:t>
            </a:r>
            <a:r>
              <a:rPr lang="en-US" altLang="zh-CN" dirty="0" smtClean="0"/>
              <a:t>drivers/gbase8s</a:t>
            </a:r>
            <a:r>
              <a:rPr lang="zh-CN" altLang="en-US" dirty="0" smtClean="0"/>
              <a:t>下的</a:t>
            </a:r>
            <a:endParaRPr lang="zh-CN" altLang="en-US" dirty="0"/>
          </a:p>
        </p:txBody>
      </p:sp>
      <p:pic>
        <p:nvPicPr>
          <p:cNvPr id="7170" name="Picture 2"/>
          <p:cNvPicPr>
            <a:picLocks noChangeAspect="1" noChangeArrowheads="1"/>
          </p:cNvPicPr>
          <p:nvPr/>
        </p:nvPicPr>
        <p:blipFill>
          <a:blip r:embed="rId2" cstate="print"/>
          <a:srcRect/>
          <a:stretch>
            <a:fillRect/>
          </a:stretch>
        </p:blipFill>
        <p:spPr bwMode="auto">
          <a:xfrm>
            <a:off x="305464" y="1144612"/>
            <a:ext cx="9582150" cy="44386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更新驱动</a:t>
            </a:r>
            <a:endParaRPr lang="zh-CN" altLang="en-US" dirty="0"/>
          </a:p>
        </p:txBody>
      </p:sp>
      <p:pic>
        <p:nvPicPr>
          <p:cNvPr id="8194" name="Picture 2"/>
          <p:cNvPicPr>
            <a:picLocks noChangeAspect="1" noChangeArrowheads="1"/>
          </p:cNvPicPr>
          <p:nvPr/>
        </p:nvPicPr>
        <p:blipFill>
          <a:blip r:embed="rId2" cstate="print"/>
          <a:srcRect/>
          <a:stretch>
            <a:fillRect/>
          </a:stretch>
        </p:blipFill>
        <p:spPr bwMode="auto">
          <a:xfrm>
            <a:off x="268288" y="1139351"/>
            <a:ext cx="9721873" cy="5431425"/>
          </a:xfrm>
          <a:prstGeom prst="rect">
            <a:avLst/>
          </a:prstGeom>
          <a:noFill/>
          <a:ln w="9525">
            <a:noFill/>
            <a:miter lim="800000"/>
            <a:headEnd/>
            <a:tailEnd/>
          </a:ln>
          <a:effectLst/>
        </p:spPr>
      </p:pic>
      <p:sp>
        <p:nvSpPr>
          <p:cNvPr id="5" name="矩形标注 4"/>
          <p:cNvSpPr/>
          <p:nvPr/>
        </p:nvSpPr>
        <p:spPr bwMode="auto">
          <a:xfrm>
            <a:off x="8431884" y="2940489"/>
            <a:ext cx="3150606" cy="730073"/>
          </a:xfrm>
          <a:prstGeom prst="wedgeRectCallout">
            <a:avLst>
              <a:gd name="adj1" fmla="val -49441"/>
              <a:gd name="adj2" fmla="val 269677"/>
            </a:avLst>
          </a:prstGeom>
          <a:noFill/>
          <a:ln w="19050" cap="flat" cmpd="sng" algn="ctr">
            <a:solidFill>
              <a:srgbClr val="C00000"/>
            </a:solidFill>
            <a:prstDash val="solid"/>
            <a:round/>
            <a:headEnd type="none" w="med" len="med"/>
            <a:tailEnd type="none" w="med" len="med"/>
          </a:ln>
        </p:spPr>
        <p:txBody>
          <a:bodyPr vert="horz" wrap="square" lIns="92075" tIns="46038" rIns="92075" bIns="46038" numCol="1" rtlCol="0" anchor="t" anchorCtr="0" compatLnSpc="1">
            <a:spAutoFit/>
          </a:bodyPr>
          <a:lstStyle/>
          <a:p>
            <a:pPr marL="119380" marR="0" indent="-119380" defTabSz="914400" rtl="0" eaLnBrk="1" fontAlgn="base" latinLnBrk="0" hangingPunct="1">
              <a:lnSpc>
                <a:spcPct val="90000"/>
              </a:lnSpc>
              <a:spcBef>
                <a:spcPct val="50000"/>
              </a:spcBef>
              <a:spcAft>
                <a:spcPct val="0"/>
              </a:spcAft>
              <a:buClr>
                <a:schemeClr val="accent1"/>
              </a:buClr>
              <a:buSzTx/>
              <a:buFontTx/>
              <a:buNone/>
            </a:pPr>
            <a:r>
              <a:rPr lang="zh-CN" altLang="en-US" dirty="0" smtClean="0">
                <a:solidFill>
                  <a:srgbClr val="FF0000"/>
                </a:solidFill>
                <a:latin typeface="微软雅黑" pitchFamily="34" charset="-122"/>
                <a:ea typeface="微软雅黑" pitchFamily="34" charset="-122"/>
              </a:rPr>
              <a:t>查找并更换类为：</a:t>
            </a:r>
            <a:endParaRPr lang="en-US" altLang="zh-CN" dirty="0" smtClean="0">
              <a:solidFill>
                <a:srgbClr val="FF0000"/>
              </a:solidFill>
              <a:latin typeface="微软雅黑" pitchFamily="34" charset="-122"/>
              <a:ea typeface="微软雅黑" pitchFamily="34" charset="-122"/>
            </a:endParaRPr>
          </a:p>
          <a:p>
            <a:pPr marL="119380" marR="0" indent="-119380" defTabSz="914400" rtl="0" eaLnBrk="1" fontAlgn="base" latinLnBrk="0" hangingPunct="1">
              <a:lnSpc>
                <a:spcPct val="90000"/>
              </a:lnSpc>
              <a:spcBef>
                <a:spcPct val="50000"/>
              </a:spcBef>
              <a:spcAft>
                <a:spcPct val="0"/>
              </a:spcAft>
              <a:buClr>
                <a:schemeClr val="accent1"/>
              </a:buClr>
              <a:buSzTx/>
              <a:buFontTx/>
              <a:buNone/>
            </a:pPr>
            <a:r>
              <a:rPr kumimoji="0" lang="en-US" altLang="zh-CN" i="0" u="none" strike="noStrike" cap="none" normalizeH="0" baseline="0" dirty="0" err="1" smtClean="0">
                <a:ln>
                  <a:noFill/>
                </a:ln>
                <a:solidFill>
                  <a:srgbClr val="FF0000"/>
                </a:solidFill>
                <a:effectLst/>
                <a:latin typeface="微软雅黑" pitchFamily="34" charset="-122"/>
                <a:ea typeface="微软雅黑" pitchFamily="34" charset="-122"/>
              </a:rPr>
              <a:t>com.gbasedbt.jdbc.Driver</a:t>
            </a:r>
            <a:endParaRPr kumimoji="0" lang="zh-CN" altLang="en-US" i="0" u="none" strike="noStrike" cap="none" normalizeH="0" baseline="0" dirty="0" smtClean="0">
              <a:ln>
                <a:noFill/>
              </a:ln>
              <a:solidFill>
                <a:srgbClr val="FF0000"/>
              </a:solidFill>
              <a:effectLst/>
              <a:latin typeface="微软雅黑" pitchFamily="34" charset="-122"/>
              <a:ea typeface="微软雅黑"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标题 1"/>
          <p:cNvSpPr>
            <a:spLocks noGrp="1"/>
          </p:cNvSpPr>
          <p:nvPr>
            <p:ph type="title"/>
          </p:nvPr>
        </p:nvSpPr>
        <p:spPr/>
        <p:txBody>
          <a:bodyPr/>
          <a:lstStyle/>
          <a:p>
            <a:r>
              <a:rPr lang="zh-CN" altLang="en-US"/>
              <a:t>目 录</a:t>
            </a:r>
            <a:endParaRPr lang="zh-CN" altLang="en-US" dirty="0"/>
          </a:p>
        </p:txBody>
      </p:sp>
      <p:sp>
        <p:nvSpPr>
          <p:cNvPr id="1048599" name="矩形 3"/>
          <p:cNvSpPr/>
          <p:nvPr/>
        </p:nvSpPr>
        <p:spPr bwMode="auto">
          <a:xfrm>
            <a:off x="3339148" y="1960880"/>
            <a:ext cx="722312" cy="6629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0" name="矩形 4"/>
          <p:cNvSpPr/>
          <p:nvPr/>
        </p:nvSpPr>
        <p:spPr bwMode="auto">
          <a:xfrm>
            <a:off x="4202748" y="1960880"/>
            <a:ext cx="4570412" cy="6629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1" name="矩形 5"/>
          <p:cNvSpPr/>
          <p:nvPr/>
        </p:nvSpPr>
        <p:spPr bwMode="auto">
          <a:xfrm>
            <a:off x="3339148" y="3519812"/>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2" name="矩形 6"/>
          <p:cNvSpPr/>
          <p:nvPr/>
        </p:nvSpPr>
        <p:spPr bwMode="auto">
          <a:xfrm>
            <a:off x="4202748" y="3519812"/>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3"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1048604" name="矩形 8"/>
          <p:cNvSpPr/>
          <p:nvPr/>
        </p:nvSpPr>
        <p:spPr bwMode="auto">
          <a:xfrm>
            <a:off x="3339148" y="2854960"/>
            <a:ext cx="722312" cy="664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5" name="矩形 9"/>
          <p:cNvSpPr/>
          <p:nvPr/>
        </p:nvSpPr>
        <p:spPr bwMode="auto">
          <a:xfrm>
            <a:off x="4202748" y="2854960"/>
            <a:ext cx="4570412" cy="664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6"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048607" name="文本框 55"/>
          <p:cNvSpPr txBox="1">
            <a:spLocks noChangeArrowheads="1"/>
          </p:cNvSpPr>
          <p:nvPr/>
        </p:nvSpPr>
        <p:spPr bwMode="auto">
          <a:xfrm>
            <a:off x="4378960" y="2074679"/>
            <a:ext cx="4236720" cy="400110"/>
          </a:xfrm>
          <a:prstGeom prst="rect">
            <a:avLst/>
          </a:prstGeom>
          <a:noFill/>
          <a:ln w="9525">
            <a:noFill/>
            <a:miter lim="800000"/>
          </a:ln>
        </p:spPr>
        <p:txBody>
          <a:bodyPr wrap="square">
            <a:spAutoFit/>
          </a:bodyPr>
          <a:lstStyle/>
          <a:p>
            <a:r>
              <a:rPr kumimoji="1" lang="en-US" altLang="zh-CN" sz="2000" b="1" spc="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GBase </a:t>
            </a:r>
            <a:r>
              <a:rPr kumimoji="1" lang="en-US" altLang="zh-CN" sz="2000" b="1" spc="200" dirty="0" err="1"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DataStudio</a:t>
            </a:r>
            <a:r>
              <a:rPr kumimoji="1" lang="zh-CN" altLang="en-US" sz="2000" b="1" spc="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客户端</a:t>
            </a:r>
            <a:endParaRPr kumimoji="1" lang="zh-CN" altLang="en-US" sz="2000" b="1" spc="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08"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r>
              <a:rPr lang="en-US" altLang="zh-CN" sz="2000" b="1" spc="200" dirty="0" smtClean="0">
                <a:solidFill>
                  <a:schemeClr val="bg1"/>
                </a:solidFill>
                <a:latin typeface="微软雅黑" panose="020B0503020204020204" pitchFamily="34" charset="-122"/>
                <a:ea typeface="微软雅黑" panose="020B0503020204020204" pitchFamily="34" charset="-122"/>
              </a:rPr>
              <a:t>GBase MTK</a:t>
            </a:r>
            <a:r>
              <a:rPr lang="zh-CN" altLang="en-US" sz="2000" b="1" spc="200" dirty="0" smtClean="0">
                <a:solidFill>
                  <a:schemeClr val="bg1"/>
                </a:solidFill>
                <a:latin typeface="微软雅黑" panose="020B0503020204020204" pitchFamily="34" charset="-122"/>
                <a:ea typeface="微软雅黑" panose="020B0503020204020204" pitchFamily="34" charset="-122"/>
              </a:rPr>
              <a:t>迁移工具</a:t>
            </a:r>
            <a:endParaRPr lang="zh-CN" altLang="en-US" sz="2000"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GBase MTK</a:t>
            </a:r>
            <a:r>
              <a:rPr lang="zh-CN" altLang="en-US" dirty="0" smtClean="0"/>
              <a:t>介绍</a:t>
            </a:r>
            <a:endParaRPr lang="zh-CN" altLang="en-US" dirty="0"/>
          </a:p>
        </p:txBody>
      </p:sp>
      <p:sp>
        <p:nvSpPr>
          <p:cNvPr id="4" name="文本占位符 3"/>
          <p:cNvSpPr>
            <a:spLocks noGrp="1"/>
          </p:cNvSpPr>
          <p:nvPr>
            <p:ph type="body" sz="quarter" idx="10"/>
          </p:nvPr>
        </p:nvSpPr>
        <p:spPr/>
        <p:txBody>
          <a:bodyPr/>
          <a:lstStyle/>
          <a:p>
            <a:r>
              <a:rPr lang="en-US" altLang="zh-CN" dirty="0" smtClean="0"/>
              <a:t>GBase Migration Toolkit </a:t>
            </a:r>
            <a:r>
              <a:rPr lang="zh-CN" altLang="en-US" dirty="0" smtClean="0"/>
              <a:t>迁移工具是</a:t>
            </a:r>
            <a:r>
              <a:rPr lang="en-US" altLang="zh-CN" dirty="0" smtClean="0"/>
              <a:t>GBase </a:t>
            </a:r>
            <a:r>
              <a:rPr lang="zh-CN" altLang="en-US" dirty="0" smtClean="0"/>
              <a:t>提供的一款可以实现异构数据库进行数据迁移的工具。可以实现将源数据库（目前支持的源数据库有：</a:t>
            </a:r>
            <a:r>
              <a:rPr lang="en-US" altLang="zh-CN" dirty="0" smtClean="0"/>
              <a:t>Oracle</a:t>
            </a:r>
            <a:r>
              <a:rPr lang="zh-CN" altLang="en-US" dirty="0" smtClean="0"/>
              <a:t>、</a:t>
            </a:r>
            <a:r>
              <a:rPr lang="en-US" altLang="zh-CN" dirty="0" smtClean="0"/>
              <a:t>SQL Server</a:t>
            </a:r>
            <a:r>
              <a:rPr lang="zh-CN" altLang="en-US" dirty="0" smtClean="0"/>
              <a:t>、</a:t>
            </a:r>
            <a:r>
              <a:rPr lang="en-US" altLang="zh-CN" dirty="0" err="1" smtClean="0"/>
              <a:t>MySQL</a:t>
            </a:r>
            <a:r>
              <a:rPr lang="zh-CN" altLang="en-US" dirty="0" smtClean="0"/>
              <a:t>、</a:t>
            </a:r>
            <a:r>
              <a:rPr lang="en-US" altLang="zh-CN" dirty="0" err="1" smtClean="0"/>
              <a:t>Postgresql</a:t>
            </a:r>
            <a:r>
              <a:rPr lang="zh-CN" altLang="en-US" dirty="0" smtClean="0"/>
              <a:t>、</a:t>
            </a:r>
            <a:r>
              <a:rPr lang="en-US" altLang="zh-CN" dirty="0" smtClean="0"/>
              <a:t>DM</a:t>
            </a:r>
            <a:r>
              <a:rPr lang="zh-CN" altLang="en-US" dirty="0" smtClean="0"/>
              <a:t>、</a:t>
            </a:r>
            <a:r>
              <a:rPr lang="en-US" altLang="zh-CN" dirty="0" smtClean="0"/>
              <a:t>DB2 </a:t>
            </a:r>
            <a:r>
              <a:rPr lang="zh-CN" altLang="en-US" dirty="0" smtClean="0"/>
              <a:t>和</a:t>
            </a:r>
            <a:r>
              <a:rPr lang="en-US" altLang="zh-CN" dirty="0" smtClean="0"/>
              <a:t>GBase8sV8.3</a:t>
            </a:r>
            <a:r>
              <a:rPr lang="zh-CN" altLang="en-US" dirty="0" smtClean="0"/>
              <a:t>等）中数据迁移到目标数据库（目前支持的目标数据库有：</a:t>
            </a:r>
            <a:r>
              <a:rPr lang="en-US" altLang="zh-CN" dirty="0" err="1" smtClean="0"/>
              <a:t>GBase</a:t>
            </a:r>
            <a:r>
              <a:rPr lang="en-US" altLang="zh-CN" dirty="0" smtClean="0"/>
              <a:t> 8a</a:t>
            </a:r>
            <a:r>
              <a:rPr lang="zh-CN" altLang="en-US" dirty="0" smtClean="0"/>
              <a:t>、</a:t>
            </a:r>
            <a:r>
              <a:rPr lang="en-US" altLang="zh-CN" dirty="0" err="1" smtClean="0"/>
              <a:t>GBase</a:t>
            </a:r>
            <a:r>
              <a:rPr lang="en-US" altLang="zh-CN" dirty="0" smtClean="0"/>
              <a:t> 8t</a:t>
            </a:r>
            <a:r>
              <a:rPr lang="zh-CN" altLang="en-US" dirty="0" smtClean="0"/>
              <a:t>、</a:t>
            </a:r>
            <a:r>
              <a:rPr lang="en-US" altLang="zh-CN" dirty="0" smtClean="0"/>
              <a:t>GBase8s </a:t>
            </a:r>
            <a:r>
              <a:rPr lang="zh-CN" altLang="en-US" dirty="0" smtClean="0"/>
              <a:t>）。</a:t>
            </a:r>
          </a:p>
          <a:p>
            <a:r>
              <a:rPr lang="zh-CN" altLang="en-US" dirty="0" smtClean="0"/>
              <a:t>迁移工具具有简单易操作的图形化界面，根据数据迁移需求创建相应的任务，并且可以对迁移任务进行相应的设置，实现多线程进行并发数据迁移。</a:t>
            </a:r>
          </a:p>
          <a:p>
            <a:r>
              <a:rPr lang="zh-CN" altLang="en-US" dirty="0" smtClean="0"/>
              <a:t>迁移工具工具是一个</a:t>
            </a:r>
            <a:r>
              <a:rPr lang="en-US" altLang="zh-CN" dirty="0" smtClean="0"/>
              <a:t>C/S </a:t>
            </a:r>
            <a:r>
              <a:rPr lang="zh-CN" altLang="en-US" dirty="0" smtClean="0"/>
              <a:t>结构的软件，安装简便，只需要获取安装包解压后即可使用。</a:t>
            </a:r>
            <a:endParaRPr lang="en-US" altLang="zh-CN" dirty="0" smtClean="0"/>
          </a:p>
          <a:p>
            <a:endParaRPr lang="en-US" altLang="zh-CN" dirty="0" smtClean="0"/>
          </a:p>
          <a:p>
            <a:pPr>
              <a:buNone/>
            </a:pPr>
            <a:r>
              <a:rPr lang="zh-CN" altLang="en-US" sz="2000" b="1" dirty="0" smtClean="0"/>
              <a:t>（注意：请不要放置在中文目录下，否则有可能导致部分功能无法正常使用。）</a:t>
            </a:r>
            <a:endParaRPr lang="zh-CN" altLang="en-U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GMTK </a:t>
            </a:r>
            <a:r>
              <a:rPr lang="zh-CN" altLang="en-US" dirty="0" smtClean="0"/>
              <a:t>迁移数据库演示</a:t>
            </a:r>
            <a:endParaRPr lang="zh-CN" altLang="en-US" dirty="0"/>
          </a:p>
        </p:txBody>
      </p:sp>
      <p:sp>
        <p:nvSpPr>
          <p:cNvPr id="3" name="文本占位符 2"/>
          <p:cNvSpPr>
            <a:spLocks noGrp="1"/>
          </p:cNvSpPr>
          <p:nvPr>
            <p:ph type="body" sz="quarter" idx="10"/>
          </p:nvPr>
        </p:nvSpPr>
        <p:spPr/>
        <p:txBody>
          <a:bodyPr/>
          <a:lstStyle/>
          <a:p>
            <a:r>
              <a:rPr lang="zh-CN" altLang="en-US" dirty="0" smtClean="0"/>
              <a:t>启动迁移工具，新建任务</a:t>
            </a:r>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870857" y="1685552"/>
            <a:ext cx="9173029" cy="474768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标题 1"/>
          <p:cNvSpPr>
            <a:spLocks noGrp="1"/>
          </p:cNvSpPr>
          <p:nvPr>
            <p:ph type="title"/>
          </p:nvPr>
        </p:nvSpPr>
        <p:spPr/>
        <p:txBody>
          <a:bodyPr/>
          <a:lstStyle/>
          <a:p>
            <a:r>
              <a:rPr lang="zh-CN" altLang="en-US"/>
              <a:t>目 录</a:t>
            </a:r>
            <a:endParaRPr lang="zh-CN" altLang="en-US" dirty="0"/>
          </a:p>
        </p:txBody>
      </p:sp>
      <p:sp>
        <p:nvSpPr>
          <p:cNvPr id="1048599" name="矩形 3"/>
          <p:cNvSpPr/>
          <p:nvPr/>
        </p:nvSpPr>
        <p:spPr bwMode="auto">
          <a:xfrm>
            <a:off x="3339148" y="1960880"/>
            <a:ext cx="7223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0" name="矩形 4"/>
          <p:cNvSpPr/>
          <p:nvPr/>
        </p:nvSpPr>
        <p:spPr bwMode="auto">
          <a:xfrm>
            <a:off x="4202748" y="1960880"/>
            <a:ext cx="45704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1" name="矩形 5"/>
          <p:cNvSpPr/>
          <p:nvPr/>
        </p:nvSpPr>
        <p:spPr bwMode="auto">
          <a:xfrm>
            <a:off x="3339148" y="2578100"/>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2" name="矩形 6"/>
          <p:cNvSpPr/>
          <p:nvPr/>
        </p:nvSpPr>
        <p:spPr bwMode="auto">
          <a:xfrm>
            <a:off x="4202748" y="2578100"/>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3"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一</a:t>
            </a:r>
          </a:p>
        </p:txBody>
      </p:sp>
      <p:sp>
        <p:nvSpPr>
          <p:cNvPr id="1048604" name="矩形 8"/>
          <p:cNvSpPr/>
          <p:nvPr/>
        </p:nvSpPr>
        <p:spPr bwMode="auto">
          <a:xfrm>
            <a:off x="3339148" y="285496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p>
        </p:txBody>
      </p:sp>
      <p:sp>
        <p:nvSpPr>
          <p:cNvPr id="1048605" name="矩形 9"/>
          <p:cNvSpPr/>
          <p:nvPr/>
        </p:nvSpPr>
        <p:spPr bwMode="auto">
          <a:xfrm>
            <a:off x="4202748" y="285496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zh-CN" altLang="en-US"/>
          </a:p>
        </p:txBody>
      </p:sp>
      <p:sp>
        <p:nvSpPr>
          <p:cNvPr id="1048606"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pitchFamily="34" charset="-122"/>
                <a:ea typeface="微软雅黑" panose="020B0503020204020204" pitchFamily="34" charset="-122"/>
              </a:rPr>
              <a:t>二</a:t>
            </a:r>
          </a:p>
        </p:txBody>
      </p:sp>
      <p:sp>
        <p:nvSpPr>
          <p:cNvPr id="1048607" name="文本框 55"/>
          <p:cNvSpPr txBox="1">
            <a:spLocks noChangeArrowheads="1"/>
          </p:cNvSpPr>
          <p:nvPr/>
        </p:nvSpPr>
        <p:spPr bwMode="auto">
          <a:xfrm>
            <a:off x="4378960" y="2074679"/>
            <a:ext cx="4236720" cy="400110"/>
          </a:xfrm>
          <a:prstGeom prst="rect">
            <a:avLst/>
          </a:prstGeom>
          <a:noFill/>
          <a:ln w="9525">
            <a:noFill/>
            <a:miter lim="800000"/>
          </a:ln>
        </p:spPr>
        <p:txBody>
          <a:bodyPr wrap="square">
            <a:spAutoFit/>
          </a:bodyPr>
          <a:lstStyle/>
          <a:p>
            <a:r>
              <a:rPr kumimoji="1" lang="en-US" altLang="zh-CN" sz="2000" b="1" spc="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GBase </a:t>
            </a:r>
            <a:r>
              <a:rPr kumimoji="1" lang="en-US" altLang="zh-CN" sz="2000" b="1" spc="200" dirty="0" err="1"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DataStudio</a:t>
            </a:r>
            <a:r>
              <a:rPr kumimoji="1" lang="zh-CN" altLang="en-US" sz="2000" b="1" spc="2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客户端</a:t>
            </a:r>
            <a:endParaRPr kumimoji="1" lang="zh-CN" altLang="en-US" sz="2000" b="1" spc="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08" name="文本框 55"/>
          <p:cNvSpPr txBox="1">
            <a:spLocks noChangeArrowheads="1"/>
          </p:cNvSpPr>
          <p:nvPr/>
        </p:nvSpPr>
        <p:spPr bwMode="auto">
          <a:xfrm>
            <a:off x="4378960" y="2965584"/>
            <a:ext cx="4236720" cy="400110"/>
          </a:xfrm>
          <a:prstGeom prst="rect">
            <a:avLst/>
          </a:prstGeom>
          <a:noFill/>
          <a:ln w="9525">
            <a:noFill/>
            <a:miter lim="800000"/>
          </a:ln>
        </p:spPr>
        <p:txBody>
          <a:bodyPr wrap="square">
            <a:spAutoFit/>
          </a:bodyPr>
          <a:lstStyle/>
          <a:p>
            <a:r>
              <a:rPr lang="en-US" altLang="zh-CN" sz="2000" b="1" spc="200" dirty="0" smtClean="0">
                <a:solidFill>
                  <a:schemeClr val="bg1"/>
                </a:solidFill>
                <a:latin typeface="微软雅黑" panose="020B0503020204020204" pitchFamily="34" charset="-122"/>
                <a:ea typeface="微软雅黑" panose="020B0503020204020204" pitchFamily="34" charset="-122"/>
              </a:rPr>
              <a:t>GBase MTK</a:t>
            </a:r>
            <a:r>
              <a:rPr lang="zh-CN" altLang="en-US" sz="2000" b="1" spc="200" dirty="0" smtClean="0">
                <a:solidFill>
                  <a:schemeClr val="bg1"/>
                </a:solidFill>
                <a:latin typeface="微软雅黑" panose="020B0503020204020204" pitchFamily="34" charset="-122"/>
                <a:ea typeface="微软雅黑" panose="020B0503020204020204" pitchFamily="34" charset="-122"/>
              </a:rPr>
              <a:t>迁移工具</a:t>
            </a:r>
            <a:endParaRPr lang="zh-CN" altLang="en-US" sz="2000"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GMTK </a:t>
            </a:r>
            <a:r>
              <a:rPr lang="zh-CN" altLang="en-US" dirty="0" smtClean="0"/>
              <a:t>迁移数据库演示</a:t>
            </a:r>
            <a:endParaRPr lang="zh-CN" altLang="en-US" dirty="0"/>
          </a:p>
        </p:txBody>
      </p:sp>
      <p:sp>
        <p:nvSpPr>
          <p:cNvPr id="3" name="文本占位符 2"/>
          <p:cNvSpPr>
            <a:spLocks noGrp="1"/>
          </p:cNvSpPr>
          <p:nvPr>
            <p:ph type="body" sz="quarter" idx="10"/>
          </p:nvPr>
        </p:nvSpPr>
        <p:spPr/>
        <p:txBody>
          <a:bodyPr/>
          <a:lstStyle/>
          <a:p>
            <a:r>
              <a:rPr lang="zh-CN" altLang="en-US" dirty="0" smtClean="0"/>
              <a:t>指定任务名称，源数据库为</a:t>
            </a:r>
            <a:r>
              <a:rPr lang="en-US" altLang="zh-CN" dirty="0" smtClean="0"/>
              <a:t>oracle</a:t>
            </a:r>
            <a:r>
              <a:rPr lang="zh-CN" altLang="en-US" dirty="0" smtClean="0"/>
              <a:t>，目标数据库为</a:t>
            </a:r>
            <a:r>
              <a:rPr lang="en-US" altLang="zh-CN" dirty="0" smtClean="0"/>
              <a:t>GBase 8s</a:t>
            </a:r>
            <a:endParaRPr lang="zh-CN" altLang="en-US" dirty="0"/>
          </a:p>
        </p:txBody>
      </p:sp>
      <p:pic>
        <p:nvPicPr>
          <p:cNvPr id="50178" name="Picture 2"/>
          <p:cNvPicPr>
            <a:picLocks noChangeAspect="1" noChangeArrowheads="1"/>
          </p:cNvPicPr>
          <p:nvPr/>
        </p:nvPicPr>
        <p:blipFill>
          <a:blip r:embed="rId2" cstate="print"/>
          <a:srcRect/>
          <a:stretch>
            <a:fillRect/>
          </a:stretch>
        </p:blipFill>
        <p:spPr bwMode="auto">
          <a:xfrm>
            <a:off x="752899" y="1821444"/>
            <a:ext cx="5000625" cy="4229100"/>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cstate="print"/>
          <a:srcRect/>
          <a:stretch>
            <a:fillRect/>
          </a:stretch>
        </p:blipFill>
        <p:spPr bwMode="auto">
          <a:xfrm>
            <a:off x="6085363" y="1821444"/>
            <a:ext cx="5000625" cy="42291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GMTK </a:t>
            </a:r>
            <a:r>
              <a:rPr lang="zh-CN" altLang="en-US" dirty="0" smtClean="0"/>
              <a:t>迁移数据库演示</a:t>
            </a:r>
            <a:endParaRPr lang="zh-CN" altLang="en-US" dirty="0"/>
          </a:p>
        </p:txBody>
      </p:sp>
      <p:sp>
        <p:nvSpPr>
          <p:cNvPr id="3" name="文本占位符 2"/>
          <p:cNvSpPr>
            <a:spLocks noGrp="1"/>
          </p:cNvSpPr>
          <p:nvPr>
            <p:ph type="body" sz="quarter" idx="10"/>
          </p:nvPr>
        </p:nvSpPr>
        <p:spPr/>
        <p:txBody>
          <a:bodyPr/>
          <a:lstStyle/>
          <a:p>
            <a:r>
              <a:rPr lang="zh-CN" altLang="en-US" dirty="0" smtClean="0"/>
              <a:t>指定源数据库连接信息，指定目标数据库连接信息</a:t>
            </a:r>
            <a:endParaRPr lang="zh-CN" altLang="en-US" dirty="0"/>
          </a:p>
        </p:txBody>
      </p:sp>
      <p:pic>
        <p:nvPicPr>
          <p:cNvPr id="51202" name="Picture 2"/>
          <p:cNvPicPr>
            <a:picLocks noChangeAspect="1" noChangeArrowheads="1"/>
          </p:cNvPicPr>
          <p:nvPr/>
        </p:nvPicPr>
        <p:blipFill>
          <a:blip r:embed="rId2" cstate="print"/>
          <a:srcRect/>
          <a:stretch>
            <a:fillRect/>
          </a:stretch>
        </p:blipFill>
        <p:spPr bwMode="auto">
          <a:xfrm>
            <a:off x="763463" y="1911189"/>
            <a:ext cx="4867996" cy="4230000"/>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cstate="print"/>
          <a:srcRect/>
          <a:stretch>
            <a:fillRect/>
          </a:stretch>
        </p:blipFill>
        <p:spPr bwMode="auto">
          <a:xfrm>
            <a:off x="6019434" y="1917071"/>
            <a:ext cx="4641250" cy="4230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GMTK </a:t>
            </a:r>
            <a:r>
              <a:rPr lang="zh-CN" altLang="en-US" dirty="0" smtClean="0"/>
              <a:t>迁移数据库演示</a:t>
            </a:r>
            <a:endParaRPr lang="zh-CN" altLang="en-US" dirty="0"/>
          </a:p>
        </p:txBody>
      </p:sp>
      <p:sp>
        <p:nvSpPr>
          <p:cNvPr id="3" name="文本占位符 2"/>
          <p:cNvSpPr>
            <a:spLocks noGrp="1"/>
          </p:cNvSpPr>
          <p:nvPr>
            <p:ph type="body" sz="quarter" idx="10"/>
          </p:nvPr>
        </p:nvSpPr>
        <p:spPr/>
        <p:txBody>
          <a:bodyPr/>
          <a:lstStyle/>
          <a:p>
            <a:r>
              <a:rPr lang="zh-CN" altLang="en-US" dirty="0" smtClean="0"/>
              <a:t>指定要迁移的对象，检视数据类型映射设置</a:t>
            </a:r>
            <a:endParaRPr lang="zh-CN" altLang="en-US" dirty="0"/>
          </a:p>
        </p:txBody>
      </p:sp>
      <p:pic>
        <p:nvPicPr>
          <p:cNvPr id="52226" name="Picture 2"/>
          <p:cNvPicPr>
            <a:picLocks noChangeAspect="1" noChangeArrowheads="1"/>
          </p:cNvPicPr>
          <p:nvPr/>
        </p:nvPicPr>
        <p:blipFill>
          <a:blip r:embed="rId2" cstate="print"/>
          <a:srcRect/>
          <a:stretch>
            <a:fillRect/>
          </a:stretch>
        </p:blipFill>
        <p:spPr bwMode="auto">
          <a:xfrm>
            <a:off x="768412" y="1703939"/>
            <a:ext cx="4154158" cy="468000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srcRect/>
          <a:stretch>
            <a:fillRect/>
          </a:stretch>
        </p:blipFill>
        <p:spPr bwMode="auto">
          <a:xfrm>
            <a:off x="5385682" y="1703937"/>
            <a:ext cx="4154157" cy="4680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GMTK</a:t>
            </a:r>
            <a:r>
              <a:rPr lang="zh-CN" altLang="en-US" dirty="0" smtClean="0"/>
              <a:t>迁移数据库演示</a:t>
            </a:r>
            <a:endParaRPr lang="zh-CN" altLang="en-US" dirty="0"/>
          </a:p>
        </p:txBody>
      </p:sp>
      <p:sp>
        <p:nvSpPr>
          <p:cNvPr id="3" name="文本占位符 2"/>
          <p:cNvSpPr>
            <a:spLocks noGrp="1"/>
          </p:cNvSpPr>
          <p:nvPr>
            <p:ph type="body" sz="quarter" idx="10"/>
          </p:nvPr>
        </p:nvSpPr>
        <p:spPr/>
        <p:txBody>
          <a:bodyPr/>
          <a:lstStyle/>
          <a:p>
            <a:r>
              <a:rPr lang="zh-CN" altLang="en-US" dirty="0" smtClean="0"/>
              <a:t>修改参数配置，如果数据库是</a:t>
            </a:r>
            <a:r>
              <a:rPr lang="en-US" altLang="zh-CN" dirty="0" smtClean="0"/>
              <a:t>2.0</a:t>
            </a:r>
            <a:r>
              <a:rPr lang="zh-CN" altLang="en-US" dirty="0" smtClean="0"/>
              <a:t>这个位置选</a:t>
            </a:r>
            <a:r>
              <a:rPr lang="en-US" altLang="zh-CN" dirty="0" smtClean="0"/>
              <a:t>2</a:t>
            </a:r>
            <a:r>
              <a:rPr lang="zh-CN" altLang="en-US" dirty="0" smtClean="0"/>
              <a:t>，如果是</a:t>
            </a:r>
            <a:r>
              <a:rPr lang="en-US" altLang="zh-CN" dirty="0" smtClean="0"/>
              <a:t>3.0</a:t>
            </a:r>
            <a:r>
              <a:rPr lang="zh-CN" altLang="en-US" dirty="0" smtClean="0"/>
              <a:t>这个位置选</a:t>
            </a:r>
            <a:r>
              <a:rPr lang="en-US" altLang="zh-CN" dirty="0" smtClean="0"/>
              <a:t>3</a:t>
            </a:r>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779917" y="1768474"/>
            <a:ext cx="6303055" cy="453561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GMTK </a:t>
            </a:r>
            <a:r>
              <a:rPr lang="zh-CN" altLang="en-US" dirty="0" smtClean="0"/>
              <a:t>迁移数据库演示</a:t>
            </a:r>
            <a:endParaRPr lang="zh-CN" altLang="en-US" dirty="0"/>
          </a:p>
        </p:txBody>
      </p:sp>
      <p:sp>
        <p:nvSpPr>
          <p:cNvPr id="3" name="文本占位符 2"/>
          <p:cNvSpPr>
            <a:spLocks noGrp="1"/>
          </p:cNvSpPr>
          <p:nvPr>
            <p:ph type="body" sz="quarter" idx="10"/>
          </p:nvPr>
        </p:nvSpPr>
        <p:spPr/>
        <p:txBody>
          <a:bodyPr/>
          <a:lstStyle/>
          <a:p>
            <a:r>
              <a:rPr lang="zh-CN" altLang="en-US" dirty="0" smtClean="0"/>
              <a:t>任务创建后，选取任务名称，启动任务</a:t>
            </a:r>
            <a:endParaRPr lang="zh-CN" altLang="en-US" dirty="0"/>
          </a:p>
        </p:txBody>
      </p:sp>
      <p:pic>
        <p:nvPicPr>
          <p:cNvPr id="7170" name="Picture 2"/>
          <p:cNvPicPr>
            <a:picLocks noChangeAspect="1" noChangeArrowheads="1"/>
          </p:cNvPicPr>
          <p:nvPr/>
        </p:nvPicPr>
        <p:blipFill>
          <a:blip r:embed="rId2" cstate="print"/>
          <a:srcRect/>
          <a:stretch>
            <a:fillRect/>
          </a:stretch>
        </p:blipFill>
        <p:spPr bwMode="auto">
          <a:xfrm>
            <a:off x="883556" y="1728561"/>
            <a:ext cx="9697357" cy="464850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GMTK </a:t>
            </a:r>
            <a:r>
              <a:rPr lang="zh-CN" altLang="en-US" dirty="0" smtClean="0"/>
              <a:t>迁移数据库演示</a:t>
            </a:r>
            <a:endParaRPr lang="zh-CN" altLang="en-US" dirty="0"/>
          </a:p>
        </p:txBody>
      </p:sp>
      <p:sp>
        <p:nvSpPr>
          <p:cNvPr id="3" name="文本占位符 2"/>
          <p:cNvSpPr>
            <a:spLocks noGrp="1"/>
          </p:cNvSpPr>
          <p:nvPr>
            <p:ph type="body" sz="quarter" idx="10"/>
          </p:nvPr>
        </p:nvSpPr>
        <p:spPr/>
        <p:txBody>
          <a:bodyPr/>
          <a:lstStyle/>
          <a:p>
            <a:r>
              <a:rPr lang="zh-CN" altLang="en-US" dirty="0" smtClean="0"/>
              <a:t>开始任务后，在控制台会显示进展。</a:t>
            </a:r>
            <a:endParaRPr lang="zh-CN" altLang="en-US" dirty="0"/>
          </a:p>
        </p:txBody>
      </p:sp>
      <p:pic>
        <p:nvPicPr>
          <p:cNvPr id="8194" name="Picture 2"/>
          <p:cNvPicPr>
            <a:picLocks noChangeAspect="1" noChangeArrowheads="1"/>
          </p:cNvPicPr>
          <p:nvPr/>
        </p:nvPicPr>
        <p:blipFill>
          <a:blip r:embed="rId2" cstate="print"/>
          <a:srcRect/>
          <a:stretch>
            <a:fillRect/>
          </a:stretch>
        </p:blipFill>
        <p:spPr bwMode="auto">
          <a:xfrm>
            <a:off x="798287" y="1643776"/>
            <a:ext cx="9303656" cy="482891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 y="1660752"/>
            <a:ext cx="12151611" cy="3709533"/>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altLang="zh-CN" dirty="0" smtClean="0"/>
              <a:t>GMTK </a:t>
            </a:r>
            <a:r>
              <a:rPr lang="zh-CN" altLang="en-US" dirty="0" smtClean="0"/>
              <a:t>迁移数据库演示</a:t>
            </a:r>
            <a:endParaRPr lang="zh-CN" altLang="en-US" dirty="0"/>
          </a:p>
        </p:txBody>
      </p:sp>
      <p:sp>
        <p:nvSpPr>
          <p:cNvPr id="3" name="文本占位符 2"/>
          <p:cNvSpPr>
            <a:spLocks noGrp="1"/>
          </p:cNvSpPr>
          <p:nvPr>
            <p:ph type="body" sz="quarter" idx="10"/>
          </p:nvPr>
        </p:nvSpPr>
        <p:spPr/>
        <p:txBody>
          <a:bodyPr/>
          <a:lstStyle/>
          <a:p>
            <a:r>
              <a:rPr lang="zh-CN" altLang="en-US" dirty="0" smtClean="0"/>
              <a:t>迁移任务详细情况</a:t>
            </a:r>
            <a:endParaRPr lang="zh-CN" altLang="en-US" dirty="0"/>
          </a:p>
        </p:txBody>
      </p:sp>
      <p:sp>
        <p:nvSpPr>
          <p:cNvPr id="5" name="矩形标注 4"/>
          <p:cNvSpPr/>
          <p:nvPr/>
        </p:nvSpPr>
        <p:spPr bwMode="auto">
          <a:xfrm>
            <a:off x="5438256" y="1839570"/>
            <a:ext cx="3150606" cy="868572"/>
          </a:xfrm>
          <a:prstGeom prst="wedgeRectCallout">
            <a:avLst>
              <a:gd name="adj1" fmla="val 44133"/>
              <a:gd name="adj2" fmla="val 112721"/>
            </a:avLst>
          </a:prstGeom>
          <a:noFill/>
          <a:ln w="19050" cap="flat" cmpd="sng" algn="ctr">
            <a:solidFill>
              <a:srgbClr val="C00000"/>
            </a:solidFill>
            <a:prstDash val="solid"/>
            <a:round/>
            <a:headEnd type="none" w="med" len="med"/>
            <a:tailEnd type="none" w="med" len="med"/>
          </a:ln>
        </p:spPr>
        <p:txBody>
          <a:bodyPr vert="horz" wrap="square" lIns="92075" tIns="46038" rIns="92075" bIns="46038" numCol="1" rtlCol="0" anchor="t" anchorCtr="0" compatLnSpc="1">
            <a:spAutoFit/>
          </a:bodyPr>
          <a:lstStyle/>
          <a:p>
            <a:pPr marL="119380" marR="0" indent="-119380" algn="ctr" defTabSz="914400" rtl="0" eaLnBrk="1" fontAlgn="base" latinLnBrk="0" hangingPunct="1">
              <a:lnSpc>
                <a:spcPct val="90000"/>
              </a:lnSpc>
              <a:spcBef>
                <a:spcPct val="50000"/>
              </a:spcBef>
              <a:spcAft>
                <a:spcPct val="0"/>
              </a:spcAft>
              <a:buClr>
                <a:schemeClr val="accent1"/>
              </a:buClr>
              <a:buSzTx/>
              <a:buFontTx/>
              <a:buNone/>
            </a:pPr>
            <a:r>
              <a:rPr kumimoji="0" lang="zh-CN" altLang="en-US" sz="1400" b="1" i="0" u="none" strike="noStrike" cap="none" normalizeH="0" baseline="0" dirty="0" smtClean="0">
                <a:ln>
                  <a:noFill/>
                </a:ln>
                <a:solidFill>
                  <a:srgbClr val="FF0000"/>
                </a:solidFill>
                <a:effectLst/>
                <a:latin typeface="微软雅黑" pitchFamily="34" charset="-122"/>
                <a:ea typeface="微软雅黑" pitchFamily="34" charset="-122"/>
              </a:rPr>
              <a:t>对于迁移出现错误的情况，在结果信息里会有比较明确的显示，按实际情况处理（如：指定表字段映射；手工修改后在</a:t>
            </a:r>
            <a:r>
              <a:rPr kumimoji="0" lang="en-US" altLang="zh-CN" sz="1400" b="1" i="0" u="none" strike="noStrike" cap="none" normalizeH="0" baseline="0" dirty="0" smtClean="0">
                <a:ln>
                  <a:noFill/>
                </a:ln>
                <a:solidFill>
                  <a:srgbClr val="FF0000"/>
                </a:solidFill>
                <a:effectLst/>
                <a:latin typeface="微软雅黑" pitchFamily="34" charset="-122"/>
                <a:ea typeface="微软雅黑" pitchFamily="34" charset="-122"/>
              </a:rPr>
              <a:t>GBase</a:t>
            </a:r>
            <a:r>
              <a:rPr kumimoji="0" lang="en-US" altLang="zh-CN" sz="1400" b="1" i="0" u="none" strike="noStrike" cap="none" normalizeH="0" dirty="0" smtClean="0">
                <a:ln>
                  <a:noFill/>
                </a:ln>
                <a:solidFill>
                  <a:srgbClr val="FF0000"/>
                </a:solidFill>
                <a:effectLst/>
                <a:latin typeface="微软雅黑" pitchFamily="34" charset="-122"/>
                <a:ea typeface="微软雅黑" pitchFamily="34" charset="-122"/>
              </a:rPr>
              <a:t> 8s</a:t>
            </a:r>
            <a:r>
              <a:rPr kumimoji="0" lang="zh-CN" altLang="en-US" sz="1400" b="1" i="0" u="none" strike="noStrike" cap="none" normalizeH="0" dirty="0" smtClean="0">
                <a:ln>
                  <a:noFill/>
                </a:ln>
                <a:solidFill>
                  <a:srgbClr val="FF0000"/>
                </a:solidFill>
                <a:effectLst/>
                <a:latin typeface="微软雅黑" pitchFamily="34" charset="-122"/>
                <a:ea typeface="微软雅黑" pitchFamily="34" charset="-122"/>
              </a:rPr>
              <a:t>上执行</a:t>
            </a:r>
            <a:r>
              <a:rPr kumimoji="0" lang="zh-CN" altLang="en-US" sz="1400" b="1" i="0" u="none" strike="noStrike" cap="none" normalizeH="0" baseline="0" dirty="0" smtClean="0">
                <a:ln>
                  <a:noFill/>
                </a:ln>
                <a:solidFill>
                  <a:srgbClr val="FF0000"/>
                </a:solidFill>
                <a:effectLst/>
                <a:latin typeface="微软雅黑" pitchFamily="34" charset="-122"/>
                <a:ea typeface="微软雅黑" pitchFamily="34" charset="-122"/>
              </a:rPr>
              <a:t>）</a:t>
            </a:r>
          </a:p>
        </p:txBody>
      </p:sp>
      <p:sp>
        <p:nvSpPr>
          <p:cNvPr id="6" name="TextBox 5"/>
          <p:cNvSpPr txBox="1"/>
          <p:nvPr/>
        </p:nvSpPr>
        <p:spPr bwMode="auto">
          <a:xfrm>
            <a:off x="9194729" y="4539520"/>
            <a:ext cx="2815791" cy="1846659"/>
          </a:xfrm>
          <a:prstGeom prst="rect">
            <a:avLst/>
          </a:prstGeom>
          <a:noFill/>
          <a:ln w="9525">
            <a:noFill/>
            <a:miter lim="800000"/>
          </a:ln>
        </p:spPr>
        <p:txBody>
          <a:bodyPr wrap="square" rtlCol="0" anchor="b">
            <a:spAutoFit/>
          </a:bodyPr>
          <a:lstStyle/>
          <a:p>
            <a:pPr>
              <a:spcBef>
                <a:spcPct val="20000"/>
              </a:spcBef>
              <a:buClr>
                <a:schemeClr val="hlink"/>
              </a:buClr>
              <a:buFont typeface="Wingdings" panose="05000000000000000000" pitchFamily="2" charset="2"/>
              <a:buNone/>
            </a:pPr>
            <a:r>
              <a:rPr lang="zh-CN" altLang="en-US" b="1" kern="0" dirty="0" smtClean="0">
                <a:solidFill>
                  <a:srgbClr val="C00000"/>
                </a:solidFill>
                <a:latin typeface="微软雅黑" panose="020B0503020204020204" pitchFamily="34" charset="-122"/>
                <a:ea typeface="微软雅黑" panose="020B0503020204020204" pitchFamily="34" charset="-122"/>
                <a:cs typeface="+mj-cs"/>
              </a:rPr>
              <a:t>常见的迁移错误提示：</a:t>
            </a:r>
            <a:endParaRPr lang="en-US" altLang="zh-CN" b="1" kern="0" dirty="0" smtClean="0">
              <a:solidFill>
                <a:srgbClr val="C00000"/>
              </a:solidFill>
              <a:latin typeface="微软雅黑" panose="020B0503020204020204" pitchFamily="34" charset="-122"/>
              <a:ea typeface="微软雅黑" panose="020B0503020204020204" pitchFamily="34" charset="-122"/>
              <a:cs typeface="+mj-cs"/>
            </a:endParaRPr>
          </a:p>
          <a:p>
            <a:pPr>
              <a:spcBef>
                <a:spcPct val="20000"/>
              </a:spcBef>
              <a:buClr>
                <a:schemeClr val="hlink"/>
              </a:buClr>
              <a:buFont typeface="Wingdings" panose="05000000000000000000" pitchFamily="2" charset="2"/>
              <a:buNone/>
            </a:pPr>
            <a:r>
              <a:rPr lang="en-US" altLang="zh-CN" sz="1600" b="1" kern="0" dirty="0" smtClean="0">
                <a:latin typeface="微软雅黑" panose="020B0503020204020204" pitchFamily="34" charset="-122"/>
                <a:ea typeface="微软雅黑" panose="020B0503020204020204" pitchFamily="34" charset="-122"/>
                <a:cs typeface="+mj-cs"/>
              </a:rPr>
              <a:t>-201 </a:t>
            </a:r>
            <a:r>
              <a:rPr lang="zh-CN" altLang="en-US" sz="1600" b="1" kern="0" dirty="0" smtClean="0">
                <a:latin typeface="微软雅黑" panose="020B0503020204020204" pitchFamily="34" charset="-122"/>
                <a:ea typeface="微软雅黑" panose="020B0503020204020204" pitchFamily="34" charset="-122"/>
                <a:cs typeface="+mj-cs"/>
              </a:rPr>
              <a:t>语法错误</a:t>
            </a:r>
            <a:endParaRPr lang="en-US" altLang="zh-CN" sz="1600" b="1" kern="0" dirty="0" smtClean="0">
              <a:latin typeface="微软雅黑" panose="020B0503020204020204" pitchFamily="34" charset="-122"/>
              <a:ea typeface="微软雅黑" panose="020B0503020204020204" pitchFamily="34" charset="-122"/>
              <a:cs typeface="+mj-cs"/>
            </a:endParaRPr>
          </a:p>
          <a:p>
            <a:pPr>
              <a:spcBef>
                <a:spcPct val="20000"/>
              </a:spcBef>
              <a:buClr>
                <a:schemeClr val="hlink"/>
              </a:buClr>
              <a:buFont typeface="Wingdings" panose="05000000000000000000" pitchFamily="2" charset="2"/>
              <a:buNone/>
            </a:pPr>
            <a:r>
              <a:rPr lang="en-US" altLang="zh-CN" sz="1600" b="1" kern="0" dirty="0" smtClean="0">
                <a:latin typeface="微软雅黑" panose="020B0503020204020204" pitchFamily="34" charset="-122"/>
                <a:ea typeface="微软雅黑" panose="020B0503020204020204" pitchFamily="34" charset="-122"/>
                <a:cs typeface="+mj-cs"/>
              </a:rPr>
              <a:t>-499 </a:t>
            </a:r>
            <a:r>
              <a:rPr lang="zh-CN" altLang="en-US" sz="1600" b="1" kern="0" dirty="0" smtClean="0">
                <a:latin typeface="微软雅黑" panose="020B0503020204020204" pitchFamily="34" charset="-122"/>
                <a:ea typeface="微软雅黑" panose="020B0503020204020204" pitchFamily="34" charset="-122"/>
                <a:cs typeface="+mj-cs"/>
              </a:rPr>
              <a:t>行长超过</a:t>
            </a:r>
            <a:r>
              <a:rPr lang="en-US" altLang="zh-CN" sz="1600" b="1" kern="0" dirty="0" smtClean="0">
                <a:latin typeface="微软雅黑" panose="020B0503020204020204" pitchFamily="34" charset="-122"/>
                <a:ea typeface="微软雅黑" panose="020B0503020204020204" pitchFamily="34" charset="-122"/>
                <a:cs typeface="+mj-cs"/>
              </a:rPr>
              <a:t>32767</a:t>
            </a:r>
            <a:r>
              <a:rPr lang="zh-CN" altLang="en-US" sz="1600" b="1" kern="0" dirty="0" smtClean="0">
                <a:latin typeface="微软雅黑" panose="020B0503020204020204" pitchFamily="34" charset="-122"/>
                <a:ea typeface="微软雅黑" panose="020B0503020204020204" pitchFamily="34" charset="-122"/>
                <a:cs typeface="+mj-cs"/>
              </a:rPr>
              <a:t>字节</a:t>
            </a:r>
            <a:endParaRPr lang="en-US" altLang="zh-CN" sz="1600" b="1" kern="0" dirty="0" smtClean="0">
              <a:latin typeface="微软雅黑" panose="020B0503020204020204" pitchFamily="34" charset="-122"/>
              <a:ea typeface="微软雅黑" panose="020B0503020204020204" pitchFamily="34" charset="-122"/>
              <a:cs typeface="+mj-cs"/>
            </a:endParaRPr>
          </a:p>
          <a:p>
            <a:pPr>
              <a:spcBef>
                <a:spcPct val="20000"/>
              </a:spcBef>
              <a:buClr>
                <a:schemeClr val="hlink"/>
              </a:buClr>
              <a:buFont typeface="Wingdings" panose="05000000000000000000" pitchFamily="2" charset="2"/>
              <a:buNone/>
            </a:pPr>
            <a:r>
              <a:rPr lang="en-US" altLang="zh-CN" sz="1600" b="1" kern="0" dirty="0" smtClean="0">
                <a:latin typeface="微软雅黑" panose="020B0503020204020204" pitchFamily="34" charset="-122"/>
                <a:ea typeface="微软雅黑" panose="020B0503020204020204" pitchFamily="34" charset="-122"/>
                <a:cs typeface="+mj-cs"/>
              </a:rPr>
              <a:t>-591</a:t>
            </a:r>
            <a:r>
              <a:rPr lang="zh-CN" altLang="en-US" sz="1600" b="1" kern="0" dirty="0" smtClean="0">
                <a:latin typeface="微软雅黑" panose="020B0503020204020204" pitchFamily="34" charset="-122"/>
                <a:ea typeface="微软雅黑" panose="020B0503020204020204" pitchFamily="34" charset="-122"/>
                <a:cs typeface="+mj-cs"/>
              </a:rPr>
              <a:t> 字段默认值不匹配</a:t>
            </a:r>
            <a:endParaRPr lang="en-US" altLang="zh-CN" sz="1600" b="1" kern="0" dirty="0" smtClean="0">
              <a:latin typeface="微软雅黑" panose="020B0503020204020204" pitchFamily="34" charset="-122"/>
              <a:ea typeface="微软雅黑" panose="020B0503020204020204" pitchFamily="34" charset="-122"/>
              <a:cs typeface="+mj-cs"/>
            </a:endParaRPr>
          </a:p>
          <a:p>
            <a:pPr>
              <a:spcBef>
                <a:spcPct val="20000"/>
              </a:spcBef>
              <a:buClr>
                <a:schemeClr val="hlink"/>
              </a:buClr>
              <a:buFont typeface="Wingdings" panose="05000000000000000000" pitchFamily="2" charset="2"/>
              <a:buNone/>
            </a:pPr>
            <a:r>
              <a:rPr lang="en-US" altLang="zh-CN" sz="1600" b="1" kern="0" dirty="0" smtClean="0">
                <a:latin typeface="微软雅黑" panose="020B0503020204020204" pitchFamily="34" charset="-122"/>
                <a:ea typeface="微软雅黑" panose="020B0503020204020204" pitchFamily="34" charset="-122"/>
                <a:cs typeface="+mj-cs"/>
              </a:rPr>
              <a:t>-594 </a:t>
            </a:r>
            <a:r>
              <a:rPr lang="zh-CN" altLang="en-US" sz="1600" b="1" kern="0" dirty="0" smtClean="0">
                <a:latin typeface="微软雅黑" panose="020B0503020204020204" pitchFamily="34" charset="-122"/>
                <a:ea typeface="微软雅黑" panose="020B0503020204020204" pitchFamily="34" charset="-122"/>
                <a:cs typeface="+mj-cs"/>
              </a:rPr>
              <a:t>智能大对象使用默认值</a:t>
            </a:r>
            <a:endParaRPr lang="en-US" altLang="zh-CN" sz="1600" b="1" kern="0" dirty="0" smtClean="0">
              <a:latin typeface="微软雅黑" panose="020B0503020204020204" pitchFamily="34" charset="-122"/>
              <a:ea typeface="微软雅黑" panose="020B0503020204020204" pitchFamily="34" charset="-122"/>
              <a:cs typeface="+mj-cs"/>
            </a:endParaRPr>
          </a:p>
          <a:p>
            <a:pPr>
              <a:spcBef>
                <a:spcPct val="20000"/>
              </a:spcBef>
              <a:buClr>
                <a:schemeClr val="hlink"/>
              </a:buClr>
              <a:buFont typeface="Wingdings" panose="05000000000000000000" pitchFamily="2" charset="2"/>
              <a:buNone/>
            </a:pPr>
            <a:r>
              <a:rPr lang="en-US" altLang="zh-CN" sz="1600" b="1" kern="0" dirty="0" smtClean="0">
                <a:latin typeface="微软雅黑" panose="020B0503020204020204" pitchFamily="34" charset="-122"/>
                <a:ea typeface="微软雅黑" panose="020B0503020204020204" pitchFamily="34" charset="-122"/>
                <a:cs typeface="+mj-cs"/>
              </a:rPr>
              <a:t>……</a:t>
            </a:r>
            <a:endParaRPr lang="zh-CN" altLang="en-US" sz="1600" b="1" kern="0" dirty="0" smtClean="0">
              <a:latin typeface="微软雅黑" panose="020B0503020204020204" pitchFamily="34" charset="-122"/>
              <a:ea typeface="微软雅黑" panose="020B0503020204020204" pitchFamily="34" charset="-122"/>
              <a:cs typeface="+mj-cs"/>
            </a:endParaRPr>
          </a:p>
        </p:txBody>
      </p:sp>
      <p:pic>
        <p:nvPicPr>
          <p:cNvPr id="9219" name="Picture 3"/>
          <p:cNvPicPr>
            <a:picLocks noChangeAspect="1" noChangeArrowheads="1"/>
          </p:cNvPicPr>
          <p:nvPr/>
        </p:nvPicPr>
        <p:blipFill>
          <a:blip r:embed="rId3" cstate="print"/>
          <a:srcRect/>
          <a:stretch>
            <a:fillRect/>
          </a:stretch>
        </p:blipFill>
        <p:spPr bwMode="auto">
          <a:xfrm>
            <a:off x="2250621" y="4068763"/>
            <a:ext cx="4034533" cy="278923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7" name="标题 1"/>
          <p:cNvSpPr>
            <a:spLocks noGrp="1"/>
          </p:cNvSpPr>
          <p:nvPr>
            <p:ph type="title"/>
          </p:nvPr>
        </p:nvSpPr>
        <p:spPr/>
        <p:txBody>
          <a:bodyPr/>
          <a:lstStyle/>
          <a:p>
            <a:r>
              <a:rPr lang="en-US" altLang="zh-CN" dirty="0"/>
              <a:t>Thank you !</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GBase </a:t>
            </a:r>
            <a:r>
              <a:rPr lang="en-US" altLang="zh-CN" dirty="0" err="1" smtClean="0"/>
              <a:t>DataStudio</a:t>
            </a:r>
            <a:r>
              <a:rPr lang="zh-CN" altLang="en-US" dirty="0" smtClean="0"/>
              <a:t>客户端管理工具</a:t>
            </a:r>
            <a:endParaRPr lang="zh-CN" altLang="en-US" dirty="0"/>
          </a:p>
        </p:txBody>
      </p:sp>
      <p:sp>
        <p:nvSpPr>
          <p:cNvPr id="4" name="文本占位符 3"/>
          <p:cNvSpPr>
            <a:spLocks noGrp="1"/>
          </p:cNvSpPr>
          <p:nvPr>
            <p:ph type="body" sz="quarter" idx="10"/>
          </p:nvPr>
        </p:nvSpPr>
        <p:spPr/>
        <p:txBody>
          <a:bodyPr/>
          <a:lstStyle/>
          <a:p>
            <a:r>
              <a:rPr lang="en-US" altLang="zh-CN" dirty="0" smtClean="0"/>
              <a:t>GBase </a:t>
            </a:r>
            <a:r>
              <a:rPr lang="en-US" altLang="zh-CN" dirty="0" err="1" smtClean="0"/>
              <a:t>DataStudio</a:t>
            </a:r>
            <a:r>
              <a:rPr lang="zh-CN" altLang="en-US" dirty="0" smtClean="0"/>
              <a:t>管理工具是</a:t>
            </a:r>
            <a:r>
              <a:rPr lang="en-US" altLang="zh-CN" dirty="0" smtClean="0"/>
              <a:t>GBase</a:t>
            </a:r>
            <a:r>
              <a:rPr lang="zh-CN" altLang="en-US" dirty="0" smtClean="0"/>
              <a:t>提供的一种新的集成环境，用于访问、控制和管理</a:t>
            </a:r>
            <a:r>
              <a:rPr lang="en-US" altLang="zh-CN" dirty="0" smtClean="0"/>
              <a:t>GBase8a</a:t>
            </a:r>
            <a:r>
              <a:rPr lang="zh-CN" altLang="en-US" dirty="0" smtClean="0"/>
              <a:t>、</a:t>
            </a:r>
            <a:r>
              <a:rPr lang="en-US" altLang="zh-CN" dirty="0" smtClean="0"/>
              <a:t>GBase8t</a:t>
            </a:r>
            <a:r>
              <a:rPr lang="zh-CN" altLang="en-US" dirty="0" smtClean="0"/>
              <a:t>、</a:t>
            </a:r>
            <a:r>
              <a:rPr lang="en-US" altLang="zh-CN" dirty="0" smtClean="0"/>
              <a:t>GBase8s</a:t>
            </a:r>
            <a:r>
              <a:rPr lang="zh-CN" altLang="en-US" dirty="0" smtClean="0"/>
              <a:t>、</a:t>
            </a:r>
            <a:r>
              <a:rPr lang="en-US" altLang="zh-CN" dirty="0" err="1" smtClean="0"/>
              <a:t>GBaseUP</a:t>
            </a:r>
            <a:r>
              <a:rPr lang="zh-CN" altLang="en-US" dirty="0" smtClean="0"/>
              <a:t>数据库。</a:t>
            </a:r>
            <a:r>
              <a:rPr lang="en-US" altLang="zh-CN" dirty="0" err="1" smtClean="0"/>
              <a:t>GBaseDataStudio</a:t>
            </a:r>
            <a:r>
              <a:rPr lang="zh-CN" altLang="en-US" dirty="0" smtClean="0"/>
              <a:t>管理工具将一组多样化的图形工具与多种功能齐全的脚本编辑器组合在一起，可为各种技术级别的开发人员和管理员提供对数据库的访问功能。</a:t>
            </a:r>
          </a:p>
          <a:p>
            <a:r>
              <a:rPr lang="en-US" altLang="zh-CN" dirty="0" err="1" smtClean="0"/>
              <a:t>GBaseDataStudio</a:t>
            </a:r>
            <a:r>
              <a:rPr lang="zh-CN" altLang="en-US" dirty="0" smtClean="0"/>
              <a:t>管理工具通过</a:t>
            </a:r>
            <a:r>
              <a:rPr lang="en-US" altLang="zh-CN" dirty="0" smtClean="0"/>
              <a:t>JDBC Driver</a:t>
            </a:r>
            <a:r>
              <a:rPr lang="zh-CN" altLang="en-US" dirty="0" smtClean="0"/>
              <a:t>和数据库进行通讯。</a:t>
            </a:r>
          </a:p>
          <a:p>
            <a:r>
              <a:rPr lang="en-US" altLang="zh-CN" dirty="0" err="1" smtClean="0"/>
              <a:t>GBaseDataStudio</a:t>
            </a:r>
            <a:r>
              <a:rPr lang="zh-CN" altLang="en-US" dirty="0" smtClean="0"/>
              <a:t>管理工具是一个</a:t>
            </a:r>
            <a:r>
              <a:rPr lang="en-US" altLang="zh-CN" dirty="0" smtClean="0"/>
              <a:t>C/S</a:t>
            </a:r>
            <a:r>
              <a:rPr lang="zh-CN" altLang="en-US" dirty="0" smtClean="0"/>
              <a:t>结构的软件，安装简便，只需要获取安装包解压后即可使用。</a:t>
            </a:r>
            <a:endParaRPr lang="en-US" altLang="zh-CN" dirty="0" smtClean="0"/>
          </a:p>
          <a:p>
            <a:endParaRPr lang="en-US" altLang="zh-CN" dirty="0" smtClean="0"/>
          </a:p>
          <a:p>
            <a:pPr>
              <a:buNone/>
            </a:pPr>
            <a:r>
              <a:rPr lang="zh-CN" altLang="en-US" sz="2000" b="1" dirty="0" smtClean="0"/>
              <a:t>（注意：请不要放置在中文目录下，否则有可能导致部分功能无法正常使用。）</a:t>
            </a:r>
            <a:endParaRPr lang="zh-CN" alt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GBase </a:t>
            </a:r>
            <a:r>
              <a:rPr lang="en-US" altLang="zh-CN" dirty="0" err="1" smtClean="0"/>
              <a:t>DataStudio</a:t>
            </a:r>
            <a:r>
              <a:rPr lang="zh-CN" altLang="en-US" dirty="0" smtClean="0"/>
              <a:t> 演示</a:t>
            </a:r>
            <a:endParaRPr lang="zh-CN" altLang="en-US" dirty="0"/>
          </a:p>
        </p:txBody>
      </p:sp>
      <p:pic>
        <p:nvPicPr>
          <p:cNvPr id="1028" name="Picture 4"/>
          <p:cNvPicPr>
            <a:picLocks noChangeAspect="1" noChangeArrowheads="1"/>
          </p:cNvPicPr>
          <p:nvPr/>
        </p:nvPicPr>
        <p:blipFill>
          <a:blip r:embed="rId2" cstate="print"/>
          <a:srcRect/>
          <a:stretch>
            <a:fillRect/>
          </a:stretch>
        </p:blipFill>
        <p:spPr bwMode="auto">
          <a:xfrm>
            <a:off x="581336" y="1283364"/>
            <a:ext cx="10855228" cy="444869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200000" y="1188000"/>
            <a:ext cx="4253455" cy="5040000"/>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altLang="zh-CN" dirty="0" smtClean="0"/>
              <a:t>GBase </a:t>
            </a:r>
            <a:r>
              <a:rPr lang="en-US" altLang="zh-CN" dirty="0" err="1" smtClean="0"/>
              <a:t>DataStudio</a:t>
            </a:r>
            <a:r>
              <a:rPr lang="zh-CN" altLang="en-US" dirty="0" smtClean="0"/>
              <a:t>连接 </a:t>
            </a:r>
            <a:r>
              <a:rPr lang="en-US" altLang="zh-CN" dirty="0" smtClean="0"/>
              <a:t>– </a:t>
            </a:r>
            <a:r>
              <a:rPr lang="zh-CN" altLang="en-US" dirty="0" smtClean="0"/>
              <a:t>常规</a:t>
            </a:r>
            <a:endParaRPr lang="zh-CN" altLang="en-US" dirty="0"/>
          </a:p>
        </p:txBody>
      </p:sp>
      <p:sp>
        <p:nvSpPr>
          <p:cNvPr id="3" name="文本占位符 2"/>
          <p:cNvSpPr>
            <a:spLocks noGrp="1"/>
          </p:cNvSpPr>
          <p:nvPr>
            <p:ph type="body" sz="quarter" idx="10"/>
          </p:nvPr>
        </p:nvSpPr>
        <p:spPr/>
        <p:txBody>
          <a:bodyPr/>
          <a:lstStyle/>
          <a:p>
            <a:pPr marL="228600" lvl="1">
              <a:spcBef>
                <a:spcPts val="1000"/>
              </a:spcBef>
              <a:buBlip>
                <a:blip r:embed="rId3"/>
              </a:buBlip>
            </a:pPr>
            <a:r>
              <a:rPr lang="zh-CN" altLang="en-US" sz="2400" dirty="0" smtClean="0"/>
              <a:t>主机：</a:t>
            </a:r>
            <a:endParaRPr lang="en-US" altLang="zh-CN" sz="2400" dirty="0" smtClean="0"/>
          </a:p>
          <a:p>
            <a:pPr marL="685800" lvl="2">
              <a:spcBef>
                <a:spcPts val="1000"/>
              </a:spcBef>
              <a:buBlip>
                <a:blip r:embed="rId3"/>
              </a:buBlip>
            </a:pPr>
            <a:r>
              <a:rPr lang="zh-CN" altLang="en-US" dirty="0" smtClean="0">
                <a:latin typeface="微软雅黑" pitchFamily="34" charset="-122"/>
                <a:ea typeface="微软雅黑" pitchFamily="34" charset="-122"/>
              </a:rPr>
              <a:t>局域网：局域网</a:t>
            </a:r>
            <a:r>
              <a:rPr lang="en-US" altLang="zh-CN" dirty="0" smtClean="0">
                <a:latin typeface="微软雅黑" pitchFamily="34" charset="-122"/>
                <a:ea typeface="微软雅黑" pitchFamily="34" charset="-122"/>
              </a:rPr>
              <a:t>IP</a:t>
            </a:r>
            <a:r>
              <a:rPr lang="zh-CN" altLang="en-US" dirty="0" smtClean="0">
                <a:latin typeface="微软雅黑" pitchFamily="34" charset="-122"/>
                <a:ea typeface="微软雅黑" pitchFamily="34" charset="-122"/>
              </a:rPr>
              <a:t>地址或者注册的主机名称</a:t>
            </a:r>
            <a:endParaRPr lang="en-US" altLang="zh-CN" dirty="0" smtClean="0">
              <a:latin typeface="微软雅黑" pitchFamily="34" charset="-122"/>
              <a:ea typeface="微软雅黑" pitchFamily="34" charset="-122"/>
            </a:endParaRPr>
          </a:p>
          <a:p>
            <a:pPr marL="685800" lvl="2">
              <a:spcBef>
                <a:spcPts val="1000"/>
              </a:spcBef>
              <a:buBlip>
                <a:blip r:embed="rId3"/>
              </a:buBlip>
            </a:pPr>
            <a:r>
              <a:rPr lang="zh-CN" altLang="en-US" dirty="0" smtClean="0">
                <a:latin typeface="微软雅黑" pitchFamily="34" charset="-122"/>
                <a:ea typeface="微软雅黑" pitchFamily="34" charset="-122"/>
              </a:rPr>
              <a:t>广域网：公网</a:t>
            </a:r>
            <a:r>
              <a:rPr lang="en-US" altLang="zh-CN" dirty="0" smtClean="0">
                <a:latin typeface="微软雅黑" pitchFamily="34" charset="-122"/>
                <a:ea typeface="微软雅黑" pitchFamily="34" charset="-122"/>
              </a:rPr>
              <a:t>IP</a:t>
            </a:r>
            <a:r>
              <a:rPr lang="zh-CN" altLang="en-US" dirty="0" smtClean="0">
                <a:latin typeface="微软雅黑" pitchFamily="34" charset="-122"/>
                <a:ea typeface="微软雅黑" pitchFamily="34" charset="-122"/>
              </a:rPr>
              <a:t>地址或者域名</a:t>
            </a:r>
            <a:endParaRPr lang="en-US" altLang="zh-CN" dirty="0" smtClean="0">
              <a:latin typeface="微软雅黑" pitchFamily="34" charset="-122"/>
              <a:ea typeface="微软雅黑" pitchFamily="34" charset="-122"/>
            </a:endParaRPr>
          </a:p>
          <a:p>
            <a:pPr marL="228600" lvl="1">
              <a:spcBef>
                <a:spcPts val="1000"/>
              </a:spcBef>
              <a:buBlip>
                <a:blip r:embed="rId3"/>
              </a:buBlip>
            </a:pPr>
            <a:r>
              <a:rPr lang="zh-CN" altLang="en-US" sz="2400" dirty="0" smtClean="0"/>
              <a:t>端口号：</a:t>
            </a:r>
            <a:r>
              <a:rPr lang="zh-CN" altLang="en-US" sz="2000" dirty="0" smtClean="0">
                <a:latin typeface="微软雅黑" pitchFamily="34" charset="-122"/>
                <a:ea typeface="微软雅黑" pitchFamily="34" charset="-122"/>
              </a:rPr>
              <a:t>实际使用的端口号</a:t>
            </a:r>
            <a:endParaRPr lang="en-US" altLang="zh-CN" sz="1600" dirty="0" smtClean="0">
              <a:latin typeface="微软雅黑" pitchFamily="34" charset="-122"/>
              <a:ea typeface="微软雅黑" pitchFamily="34" charset="-122"/>
            </a:endParaRPr>
          </a:p>
          <a:p>
            <a:pPr marL="228600" lvl="1">
              <a:spcBef>
                <a:spcPts val="1000"/>
              </a:spcBef>
              <a:buBlip>
                <a:blip r:embed="rId3"/>
              </a:buBlip>
            </a:pPr>
            <a:r>
              <a:rPr lang="zh-CN" altLang="en-US" sz="2400" dirty="0" smtClean="0"/>
              <a:t>实例名：</a:t>
            </a:r>
            <a:endParaRPr lang="en-US" altLang="zh-CN" sz="2400" dirty="0" smtClean="0"/>
          </a:p>
          <a:p>
            <a:pPr marL="685800" lvl="2">
              <a:spcBef>
                <a:spcPts val="1000"/>
              </a:spcBef>
              <a:buBlip>
                <a:blip r:embed="rId3"/>
              </a:buBlip>
            </a:pPr>
            <a:r>
              <a:rPr lang="zh-CN" altLang="en-US" dirty="0" smtClean="0">
                <a:latin typeface="微软雅黑" pitchFamily="34" charset="-122"/>
                <a:ea typeface="微软雅黑" pitchFamily="34" charset="-122"/>
              </a:rPr>
              <a:t>环境变量中的</a:t>
            </a:r>
            <a:r>
              <a:rPr lang="en-US" altLang="zh-CN" dirty="0" smtClean="0">
                <a:latin typeface="微软雅黑" pitchFamily="34" charset="-122"/>
                <a:ea typeface="微软雅黑" pitchFamily="34" charset="-122"/>
              </a:rPr>
              <a:t>$GBASEDBTSERVER</a:t>
            </a:r>
          </a:p>
          <a:p>
            <a:pPr marL="228600" lvl="1">
              <a:spcBef>
                <a:spcPts val="1000"/>
              </a:spcBef>
              <a:buBlip>
                <a:blip r:embed="rId3"/>
              </a:buBlip>
            </a:pPr>
            <a:r>
              <a:rPr lang="zh-CN" altLang="en-US" sz="2400" dirty="0" smtClean="0"/>
              <a:t>数据库</a:t>
            </a:r>
            <a:r>
              <a:rPr lang="en-US" altLang="zh-CN" sz="2400" dirty="0" smtClean="0"/>
              <a:t>/</a:t>
            </a:r>
            <a:r>
              <a:rPr lang="zh-CN" altLang="en-US" sz="2400" dirty="0" smtClean="0"/>
              <a:t>模式：</a:t>
            </a:r>
            <a:r>
              <a:rPr lang="zh-CN" altLang="en-US" dirty="0" smtClean="0">
                <a:latin typeface="微软雅黑" pitchFamily="34" charset="-122"/>
                <a:ea typeface="微软雅黑" pitchFamily="34" charset="-122"/>
              </a:rPr>
              <a:t>首次连接使用</a:t>
            </a:r>
            <a:r>
              <a:rPr lang="en-US" altLang="zh-CN" dirty="0" err="1" smtClean="0">
                <a:latin typeface="微软雅黑" pitchFamily="34" charset="-122"/>
                <a:ea typeface="微软雅黑" pitchFamily="34" charset="-122"/>
              </a:rPr>
              <a:t>sysmaster</a:t>
            </a:r>
            <a:endParaRPr lang="en-US" altLang="zh-CN" dirty="0" smtClean="0">
              <a:latin typeface="微软雅黑" pitchFamily="34" charset="-122"/>
              <a:ea typeface="微软雅黑" pitchFamily="34" charset="-122"/>
            </a:endParaRPr>
          </a:p>
          <a:p>
            <a:pPr marL="228600" lvl="1">
              <a:spcBef>
                <a:spcPts val="1000"/>
              </a:spcBef>
              <a:buBlip>
                <a:blip r:embed="rId3"/>
              </a:buBlip>
            </a:pPr>
            <a:r>
              <a:rPr lang="zh-CN" altLang="en-US" sz="2400" dirty="0" smtClean="0"/>
              <a:t>用户名：</a:t>
            </a:r>
            <a:endParaRPr lang="en-US" altLang="zh-CN" sz="2400" dirty="0" smtClean="0"/>
          </a:p>
          <a:p>
            <a:pPr marL="685800" lvl="2">
              <a:spcBef>
                <a:spcPts val="1000"/>
              </a:spcBef>
              <a:buBlip>
                <a:blip r:embed="rId3"/>
              </a:buBlip>
            </a:pPr>
            <a:r>
              <a:rPr lang="zh-CN" altLang="en-US" dirty="0" smtClean="0">
                <a:latin typeface="微软雅黑" pitchFamily="34" charset="-122"/>
                <a:ea typeface="微软雅黑" pitchFamily="34" charset="-122"/>
              </a:rPr>
              <a:t>数据库用户，默认的</a:t>
            </a:r>
            <a:r>
              <a:rPr lang="en-US" altLang="zh-CN" dirty="0" err="1" smtClean="0">
                <a:latin typeface="微软雅黑" pitchFamily="34" charset="-122"/>
                <a:ea typeface="微软雅黑" pitchFamily="34" charset="-122"/>
              </a:rPr>
              <a:t>dba</a:t>
            </a:r>
            <a:r>
              <a:rPr lang="zh-CN" altLang="en-US" dirty="0" smtClean="0">
                <a:latin typeface="微软雅黑" pitchFamily="34" charset="-122"/>
                <a:ea typeface="微软雅黑" pitchFamily="34" charset="-122"/>
              </a:rPr>
              <a:t>用户是</a:t>
            </a:r>
            <a:r>
              <a:rPr lang="en-US" altLang="zh-CN" dirty="0" err="1" smtClean="0">
                <a:latin typeface="微软雅黑" pitchFamily="34" charset="-122"/>
                <a:ea typeface="微软雅黑" pitchFamily="34" charset="-122"/>
              </a:rPr>
              <a:t>gbasedbt</a:t>
            </a:r>
            <a:endParaRPr lang="en-US" altLang="zh-CN" dirty="0" smtClean="0">
              <a:latin typeface="微软雅黑" pitchFamily="34" charset="-122"/>
              <a:ea typeface="微软雅黑" pitchFamily="34" charset="-122"/>
            </a:endParaRPr>
          </a:p>
          <a:p>
            <a:pPr marL="228600" lvl="1">
              <a:spcBef>
                <a:spcPts val="1000"/>
              </a:spcBef>
              <a:buBlip>
                <a:blip r:embed="rId3"/>
              </a:buBlip>
            </a:pPr>
            <a:r>
              <a:rPr lang="zh-CN" altLang="en-US" sz="2400" dirty="0" smtClean="0"/>
              <a:t>密码：</a:t>
            </a:r>
            <a:endParaRPr lang="en-US" altLang="zh-CN" sz="2400" dirty="0" smtClean="0"/>
          </a:p>
          <a:p>
            <a:pPr marL="685800" lvl="2">
              <a:spcBef>
                <a:spcPts val="1000"/>
              </a:spcBef>
              <a:buBlip>
                <a:blip r:embed="rId3"/>
              </a:buBlip>
            </a:pPr>
            <a:r>
              <a:rPr lang="zh-CN" altLang="en-US" dirty="0" smtClean="0">
                <a:latin typeface="微软雅黑" pitchFamily="34" charset="-122"/>
                <a:ea typeface="微软雅黑" pitchFamily="34" charset="-122"/>
              </a:rPr>
              <a:t>用户密码，需要符合密码强度要求</a:t>
            </a:r>
            <a:endParaRPr lang="en-US" altLang="zh-CN" dirty="0" smtClean="0">
              <a:latin typeface="微软雅黑" pitchFamily="34" charset="-122"/>
              <a:ea typeface="微软雅黑" pitchFamily="34" charset="-122"/>
            </a:endParaRPr>
          </a:p>
          <a:p>
            <a:pPr lvl="1">
              <a:buNone/>
            </a:pPr>
            <a:endParaRPr lang="zh-CN" altLang="en-US" dirty="0"/>
          </a:p>
        </p:txBody>
      </p:sp>
      <p:sp>
        <p:nvSpPr>
          <p:cNvPr id="5" name="横卷形 4"/>
          <p:cNvSpPr/>
          <p:nvPr/>
        </p:nvSpPr>
        <p:spPr>
          <a:xfrm>
            <a:off x="9826378" y="436727"/>
            <a:ext cx="2129051" cy="1651380"/>
          </a:xfrm>
          <a:prstGeom prst="horizontalScroll">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说明：</a:t>
            </a:r>
            <a:endParaRPr lang="en-US" altLang="zh-CN" b="1" dirty="0" smtClean="0">
              <a:solidFill>
                <a:srgbClr val="FF0000"/>
              </a:solidFill>
            </a:endParaRPr>
          </a:p>
          <a:p>
            <a:pPr algn="ctr"/>
            <a:r>
              <a:rPr lang="zh-CN" altLang="en-US" dirty="0" smtClean="0">
                <a:solidFill>
                  <a:srgbClr val="FF0000"/>
                </a:solidFill>
              </a:rPr>
              <a:t>不同版本</a:t>
            </a:r>
            <a:r>
              <a:rPr lang="en-US" altLang="zh-CN" dirty="0" smtClean="0">
                <a:solidFill>
                  <a:srgbClr val="FF0000"/>
                </a:solidFill>
              </a:rPr>
              <a:t>GDS</a:t>
            </a:r>
            <a:r>
              <a:rPr lang="zh-CN" altLang="en-US" dirty="0" smtClean="0">
                <a:solidFill>
                  <a:srgbClr val="FF0000"/>
                </a:solidFill>
              </a:rPr>
              <a:t>的界面略有差别</a:t>
            </a:r>
            <a:endParaRPr lang="zh-CN" alt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GBase </a:t>
            </a:r>
            <a:r>
              <a:rPr lang="en-US" altLang="zh-CN" dirty="0" err="1" smtClean="0"/>
              <a:t>DataStudio</a:t>
            </a:r>
            <a:r>
              <a:rPr lang="zh-CN" altLang="en-US" dirty="0" smtClean="0"/>
              <a:t>连接 </a:t>
            </a:r>
            <a:r>
              <a:rPr lang="en-US" altLang="zh-CN" dirty="0" smtClean="0"/>
              <a:t>– </a:t>
            </a:r>
            <a:r>
              <a:rPr lang="zh-CN" altLang="en-US" dirty="0" smtClean="0"/>
              <a:t>驱动属性</a:t>
            </a:r>
            <a:endParaRPr lang="zh-CN" altLang="en-US" dirty="0"/>
          </a:p>
        </p:txBody>
      </p:sp>
      <p:sp>
        <p:nvSpPr>
          <p:cNvPr id="3" name="文本占位符 2"/>
          <p:cNvSpPr>
            <a:spLocks noGrp="1"/>
          </p:cNvSpPr>
          <p:nvPr>
            <p:ph type="body" sz="quarter" idx="10"/>
          </p:nvPr>
        </p:nvSpPr>
        <p:spPr/>
        <p:txBody>
          <a:bodyPr/>
          <a:lstStyle/>
          <a:p>
            <a:r>
              <a:rPr lang="en-US" altLang="zh-CN" dirty="0" smtClean="0"/>
              <a:t>CLIENT_LOCALE</a:t>
            </a:r>
          </a:p>
          <a:p>
            <a:pPr marL="685800" lvl="2">
              <a:spcBef>
                <a:spcPts val="1000"/>
              </a:spcBef>
              <a:buBlip>
                <a:blip r:embed="rId2"/>
              </a:buBlip>
            </a:pPr>
            <a:r>
              <a:rPr lang="zh-CN" altLang="en-US" dirty="0" smtClean="0">
                <a:latin typeface="微软雅黑" pitchFamily="34" charset="-122"/>
                <a:ea typeface="微软雅黑" pitchFamily="34" charset="-122"/>
              </a:rPr>
              <a:t>设置需要的字符集，如</a:t>
            </a:r>
            <a:r>
              <a:rPr lang="en-US" altLang="zh-CN" dirty="0" smtClean="0">
                <a:latin typeface="微软雅黑" pitchFamily="34" charset="-122"/>
                <a:ea typeface="微软雅黑" pitchFamily="34" charset="-122"/>
              </a:rPr>
              <a:t>zh_cn.utf8</a:t>
            </a:r>
          </a:p>
          <a:p>
            <a:r>
              <a:rPr lang="en-US" altLang="zh-CN" dirty="0" smtClean="0"/>
              <a:t>DB_LOCALE</a:t>
            </a:r>
          </a:p>
          <a:p>
            <a:pPr marL="685800" lvl="2">
              <a:spcBef>
                <a:spcPts val="1000"/>
              </a:spcBef>
              <a:buBlip>
                <a:blip r:embed="rId2"/>
              </a:buBlip>
            </a:pPr>
            <a:r>
              <a:rPr lang="zh-CN" altLang="en-US" dirty="0" smtClean="0">
                <a:latin typeface="微软雅黑" pitchFamily="34" charset="-122"/>
                <a:ea typeface="微软雅黑" pitchFamily="34" charset="-122"/>
              </a:rPr>
              <a:t>自动从数据库中获取</a:t>
            </a:r>
            <a:endParaRPr lang="en-US" altLang="zh-CN" dirty="0" smtClean="0">
              <a:latin typeface="微软雅黑" pitchFamily="34" charset="-122"/>
              <a:ea typeface="微软雅黑" pitchFamily="34" charset="-122"/>
            </a:endParaRPr>
          </a:p>
          <a:p>
            <a:pPr marL="1143000" lvl="3">
              <a:spcBef>
                <a:spcPts val="1000"/>
              </a:spcBef>
              <a:buBlip>
                <a:blip r:embed="rId2"/>
              </a:buBlip>
            </a:pPr>
            <a:r>
              <a:rPr lang="zh-CN" altLang="en-US" dirty="0" smtClean="0">
                <a:latin typeface="微软雅黑" pitchFamily="34" charset="-122"/>
                <a:ea typeface="微软雅黑" pitchFamily="34" charset="-122"/>
              </a:rPr>
              <a:t>有的版本需要手工输入，与</a:t>
            </a:r>
            <a:r>
              <a:rPr lang="en-US" altLang="zh-CN" dirty="0" smtClean="0">
                <a:latin typeface="微软雅黑" pitchFamily="34" charset="-122"/>
                <a:ea typeface="微软雅黑" pitchFamily="34" charset="-122"/>
              </a:rPr>
              <a:t>CLIENT_LOCALE</a:t>
            </a:r>
            <a:r>
              <a:rPr lang="zh-CN" altLang="en-US" dirty="0" smtClean="0">
                <a:latin typeface="微软雅黑" pitchFamily="34" charset="-122"/>
                <a:ea typeface="微软雅黑" pitchFamily="34" charset="-122"/>
              </a:rPr>
              <a:t>一致</a:t>
            </a:r>
            <a:endParaRPr lang="en-US" altLang="zh-CN" dirty="0" smtClean="0">
              <a:latin typeface="微软雅黑" pitchFamily="34" charset="-122"/>
              <a:ea typeface="微软雅黑" pitchFamily="34" charset="-122"/>
            </a:endParaRPr>
          </a:p>
          <a:p>
            <a:pPr marL="228600" lvl="2">
              <a:lnSpc>
                <a:spcPct val="100000"/>
              </a:lnSpc>
              <a:spcBef>
                <a:spcPts val="1000"/>
              </a:spcBef>
              <a:buBlip>
                <a:blip r:embed="rId2"/>
              </a:buBlip>
            </a:pPr>
            <a:r>
              <a:rPr lang="en-US" altLang="zh-CN" sz="2400" spc="100" dirty="0" smtClean="0">
                <a:solidFill>
                  <a:schemeClr val="bg2">
                    <a:lumMod val="25000"/>
                  </a:schemeClr>
                </a:solidFill>
                <a:latin typeface="微软雅黑" panose="020B0503020204020204" pitchFamily="34" charset="-122"/>
                <a:ea typeface="微软雅黑" panose="020B0503020204020204" pitchFamily="34" charset="-122"/>
              </a:rPr>
              <a:t>NEWCODESET</a:t>
            </a:r>
          </a:p>
          <a:p>
            <a:pPr marL="685800" lvl="2">
              <a:spcBef>
                <a:spcPts val="1000"/>
              </a:spcBef>
              <a:buBlip>
                <a:blip r:embed="rId2"/>
              </a:buBlip>
            </a:pPr>
            <a:r>
              <a:rPr lang="zh-CN" altLang="en-US" dirty="0" smtClean="0">
                <a:latin typeface="微软雅黑" pitchFamily="34" charset="-122"/>
                <a:ea typeface="微软雅黑" pitchFamily="34" charset="-122"/>
              </a:rPr>
              <a:t>与</a:t>
            </a:r>
            <a:r>
              <a:rPr lang="en-US" altLang="zh-CN" dirty="0" smtClean="0">
                <a:latin typeface="微软雅黑" pitchFamily="34" charset="-122"/>
                <a:ea typeface="微软雅黑" pitchFamily="34" charset="-122"/>
              </a:rPr>
              <a:t>DB_LOCALE</a:t>
            </a:r>
            <a:r>
              <a:rPr lang="zh-CN" altLang="en-US" dirty="0" smtClean="0">
                <a:latin typeface="微软雅黑" pitchFamily="34" charset="-122"/>
                <a:ea typeface="微软雅黑" pitchFamily="34" charset="-122"/>
              </a:rPr>
              <a:t>和</a:t>
            </a:r>
            <a:r>
              <a:rPr lang="en-US" altLang="zh-CN" dirty="0" smtClean="0">
                <a:latin typeface="微软雅黑" pitchFamily="34" charset="-122"/>
                <a:ea typeface="微软雅黑" pitchFamily="34" charset="-122"/>
              </a:rPr>
              <a:t>CLIENT_LOCALE</a:t>
            </a:r>
            <a:r>
              <a:rPr lang="zh-CN" altLang="en-US" dirty="0" smtClean="0">
                <a:latin typeface="微软雅黑" pitchFamily="34" charset="-122"/>
                <a:ea typeface="微软雅黑" pitchFamily="34" charset="-122"/>
              </a:rPr>
              <a:t>匹配</a:t>
            </a:r>
          </a:p>
        </p:txBody>
      </p:sp>
      <p:pic>
        <p:nvPicPr>
          <p:cNvPr id="4" name="Picture 2"/>
          <p:cNvPicPr>
            <a:picLocks noChangeAspect="1" noChangeArrowheads="1"/>
          </p:cNvPicPr>
          <p:nvPr/>
        </p:nvPicPr>
        <p:blipFill>
          <a:blip r:embed="rId3" cstate="print"/>
          <a:srcRect/>
          <a:stretch>
            <a:fillRect/>
          </a:stretch>
        </p:blipFill>
        <p:spPr bwMode="auto">
          <a:xfrm>
            <a:off x="7200000" y="1188000"/>
            <a:ext cx="4261091" cy="5040000"/>
          </a:xfrm>
          <a:prstGeom prst="rect">
            <a:avLst/>
          </a:prstGeom>
          <a:noFill/>
          <a:ln w="9525">
            <a:noFill/>
            <a:miter lim="800000"/>
            <a:headEnd/>
            <a:tailEnd/>
          </a:ln>
          <a:effectLst/>
        </p:spPr>
      </p:pic>
      <p:sp>
        <p:nvSpPr>
          <p:cNvPr id="6" name="横卷形 5"/>
          <p:cNvSpPr/>
          <p:nvPr/>
        </p:nvSpPr>
        <p:spPr>
          <a:xfrm>
            <a:off x="9826378" y="436727"/>
            <a:ext cx="2129051" cy="1651380"/>
          </a:xfrm>
          <a:prstGeom prst="horizontalScroll">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说明：</a:t>
            </a:r>
            <a:endParaRPr lang="en-US" altLang="zh-CN" b="1" dirty="0" smtClean="0">
              <a:solidFill>
                <a:srgbClr val="FF0000"/>
              </a:solidFill>
            </a:endParaRPr>
          </a:p>
          <a:p>
            <a:pPr algn="ctr"/>
            <a:r>
              <a:rPr lang="zh-CN" altLang="en-US" dirty="0" smtClean="0">
                <a:solidFill>
                  <a:srgbClr val="FF0000"/>
                </a:solidFill>
              </a:rPr>
              <a:t>不同版本</a:t>
            </a:r>
            <a:r>
              <a:rPr lang="en-US" altLang="zh-CN" dirty="0" smtClean="0">
                <a:solidFill>
                  <a:srgbClr val="FF0000"/>
                </a:solidFill>
              </a:rPr>
              <a:t>GDS</a:t>
            </a:r>
            <a:r>
              <a:rPr lang="zh-CN" altLang="en-US" dirty="0" smtClean="0">
                <a:solidFill>
                  <a:srgbClr val="FF0000"/>
                </a:solidFill>
              </a:rPr>
              <a:t>的界面略有差别</a:t>
            </a:r>
            <a:endParaRPr lang="zh-CN" alt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创建</a:t>
            </a:r>
            <a:r>
              <a:rPr lang="en-US" altLang="zh-CN" dirty="0" smtClean="0"/>
              <a:t>Database</a:t>
            </a:r>
            <a:endParaRPr lang="zh-CN" altLang="en-US" dirty="0"/>
          </a:p>
        </p:txBody>
      </p:sp>
      <p:sp>
        <p:nvSpPr>
          <p:cNvPr id="3" name="文本占位符 2"/>
          <p:cNvSpPr>
            <a:spLocks noGrp="1"/>
          </p:cNvSpPr>
          <p:nvPr>
            <p:ph type="body" sz="quarter" idx="10"/>
          </p:nvPr>
        </p:nvSpPr>
        <p:spPr>
          <a:xfrm>
            <a:off x="755650" y="1248508"/>
            <a:ext cx="10718800" cy="5288770"/>
          </a:xfrm>
        </p:spPr>
        <p:txBody>
          <a:bodyPr/>
          <a:lstStyle/>
          <a:p>
            <a:r>
              <a:rPr lang="zh-CN" altLang="en-US" dirty="0" smtClean="0"/>
              <a:t>连接后，手工安装的实例有</a:t>
            </a:r>
            <a:r>
              <a:rPr lang="en-US" altLang="zh-CN" dirty="0" smtClean="0"/>
              <a:t>4</a:t>
            </a:r>
            <a:r>
              <a:rPr lang="zh-CN" altLang="en-US" dirty="0" smtClean="0"/>
              <a:t>个系统库。</a:t>
            </a:r>
            <a:endParaRPr lang="en-US" altLang="zh-CN" dirty="0" smtClean="0"/>
          </a:p>
          <a:p>
            <a:r>
              <a:rPr lang="zh-CN" altLang="en-US" dirty="0" smtClean="0"/>
              <a:t>创建业务库，将使用上步的环境变量</a:t>
            </a:r>
            <a:endParaRPr lang="en-US" altLang="zh-CN" dirty="0" smtClean="0"/>
          </a:p>
          <a:p>
            <a:r>
              <a:rPr lang="zh-CN" altLang="en-US" dirty="0" smtClean="0"/>
              <a:t>名称：</a:t>
            </a:r>
            <a:endParaRPr lang="en-US" altLang="zh-CN" dirty="0" smtClean="0"/>
          </a:p>
          <a:p>
            <a:pPr marL="685800" lvl="2">
              <a:spcBef>
                <a:spcPts val="1000"/>
              </a:spcBef>
              <a:buBlip>
                <a:blip r:embed="rId2"/>
              </a:buBlip>
            </a:pPr>
            <a:r>
              <a:rPr lang="zh-CN" altLang="en-US" dirty="0" smtClean="0">
                <a:latin typeface="微软雅黑" pitchFamily="34" charset="-122"/>
                <a:ea typeface="微软雅黑" pitchFamily="34" charset="-122"/>
              </a:rPr>
              <a:t>自定义业务数据库名称，如</a:t>
            </a:r>
            <a:r>
              <a:rPr lang="en-US" altLang="zh-CN" dirty="0" err="1" smtClean="0">
                <a:latin typeface="微软雅黑" pitchFamily="34" charset="-122"/>
                <a:ea typeface="微软雅黑" pitchFamily="34" charset="-122"/>
              </a:rPr>
              <a:t>testdb</a:t>
            </a:r>
            <a:endParaRPr lang="en-US" altLang="zh-CN" dirty="0" smtClean="0">
              <a:latin typeface="微软雅黑" pitchFamily="34" charset="-122"/>
              <a:ea typeface="微软雅黑" pitchFamily="34" charset="-122"/>
            </a:endParaRPr>
          </a:p>
          <a:p>
            <a:r>
              <a:rPr lang="zh-CN" altLang="en-US" dirty="0" smtClean="0"/>
              <a:t>表空间：</a:t>
            </a:r>
            <a:endParaRPr lang="en-US" altLang="zh-CN" dirty="0" smtClean="0"/>
          </a:p>
          <a:p>
            <a:pPr marL="685800" lvl="2">
              <a:spcBef>
                <a:spcPts val="1000"/>
              </a:spcBef>
              <a:buBlip>
                <a:blip r:embed="rId2"/>
              </a:buBlip>
            </a:pPr>
            <a:r>
              <a:rPr lang="zh-CN" altLang="en-US" dirty="0" smtClean="0">
                <a:latin typeface="微软雅黑" pitchFamily="34" charset="-122"/>
                <a:ea typeface="微软雅黑" pitchFamily="34" charset="-122"/>
              </a:rPr>
              <a:t>选择可用的数据库空间，如</a:t>
            </a:r>
            <a:r>
              <a:rPr lang="en-US" altLang="zh-CN" dirty="0" smtClean="0">
                <a:latin typeface="微软雅黑" pitchFamily="34" charset="-122"/>
                <a:ea typeface="微软雅黑" pitchFamily="34" charset="-122"/>
              </a:rPr>
              <a:t>datadbs01</a:t>
            </a:r>
          </a:p>
          <a:p>
            <a:r>
              <a:rPr lang="en-US" altLang="zh-CN" dirty="0" smtClean="0"/>
              <a:t>DB_LOCALE</a:t>
            </a:r>
            <a:r>
              <a:rPr lang="zh-CN" altLang="en-US" dirty="0" smtClean="0"/>
              <a:t>：</a:t>
            </a:r>
            <a:endParaRPr lang="en-US" altLang="zh-CN" dirty="0" smtClean="0"/>
          </a:p>
          <a:p>
            <a:pPr marL="685800" lvl="2">
              <a:spcBef>
                <a:spcPts val="1000"/>
              </a:spcBef>
              <a:buBlip>
                <a:blip r:embed="rId2"/>
              </a:buBlip>
            </a:pPr>
            <a:r>
              <a:rPr lang="zh-CN" altLang="en-US" dirty="0" smtClean="0">
                <a:latin typeface="微软雅黑" pitchFamily="34" charset="-122"/>
                <a:ea typeface="微软雅黑" pitchFamily="34" charset="-122"/>
              </a:rPr>
              <a:t>选择要使用的字符集</a:t>
            </a:r>
            <a:endParaRPr lang="en-US" altLang="zh-CN" dirty="0" smtClean="0">
              <a:latin typeface="微软雅黑" pitchFamily="34" charset="-122"/>
              <a:ea typeface="微软雅黑" pitchFamily="34" charset="-122"/>
            </a:endParaRPr>
          </a:p>
          <a:p>
            <a:r>
              <a:rPr lang="zh-CN" altLang="en-US" dirty="0" smtClean="0"/>
              <a:t>日志模式：</a:t>
            </a:r>
            <a:endParaRPr lang="en-US" altLang="zh-CN" dirty="0" smtClean="0"/>
          </a:p>
          <a:p>
            <a:pPr marL="685800" lvl="2">
              <a:spcBef>
                <a:spcPts val="1000"/>
              </a:spcBef>
              <a:buBlip>
                <a:blip r:embed="rId2"/>
              </a:buBlip>
            </a:pPr>
            <a:r>
              <a:rPr lang="zh-CN" altLang="en-US" dirty="0" smtClean="0">
                <a:latin typeface="微软雅黑" pitchFamily="34" charset="-122"/>
                <a:ea typeface="微软雅黑" pitchFamily="34" charset="-122"/>
              </a:rPr>
              <a:t>有</a:t>
            </a:r>
            <a:r>
              <a:rPr lang="en-US" altLang="zh-CN" dirty="0" err="1" smtClean="0">
                <a:latin typeface="微软雅黑" pitchFamily="34" charset="-122"/>
                <a:ea typeface="微软雅黑" pitchFamily="34" charset="-122"/>
              </a:rPr>
              <a:t>buffered,unbuffered,none</a:t>
            </a:r>
            <a:r>
              <a:rPr lang="zh-CN" altLang="en-US" dirty="0" smtClean="0">
                <a:latin typeface="微软雅黑" pitchFamily="34" charset="-122"/>
                <a:ea typeface="微软雅黑" pitchFamily="34" charset="-122"/>
              </a:rPr>
              <a:t>可选</a:t>
            </a:r>
            <a:endParaRPr lang="en-US" altLang="zh-CN" dirty="0" smtClean="0">
              <a:latin typeface="微软雅黑" pitchFamily="34" charset="-122"/>
              <a:ea typeface="微软雅黑" pitchFamily="34" charset="-122"/>
            </a:endParaRPr>
          </a:p>
          <a:p>
            <a:pPr marL="685800" lvl="2">
              <a:spcBef>
                <a:spcPts val="1000"/>
              </a:spcBef>
              <a:buBlip>
                <a:blip r:embed="rId2"/>
              </a:buBlip>
            </a:pPr>
            <a:r>
              <a:rPr lang="zh-CN" altLang="en-US" dirty="0" smtClean="0">
                <a:latin typeface="微软雅黑" pitchFamily="34" charset="-122"/>
                <a:ea typeface="微软雅黑" pitchFamily="34" charset="-122"/>
              </a:rPr>
              <a:t>或者勾选 </a:t>
            </a:r>
            <a:r>
              <a:rPr lang="en-US" altLang="zh-CN" dirty="0" smtClean="0">
                <a:latin typeface="微软雅黑" pitchFamily="34" charset="-122"/>
                <a:ea typeface="微软雅黑" pitchFamily="34" charset="-122"/>
              </a:rPr>
              <a:t>ANSI (</a:t>
            </a:r>
            <a:r>
              <a:rPr lang="zh-CN" altLang="en-US" dirty="0" smtClean="0">
                <a:latin typeface="微软雅黑" pitchFamily="34" charset="-122"/>
                <a:ea typeface="微软雅黑" pitchFamily="34" charset="-122"/>
              </a:rPr>
              <a:t>完全符合</a:t>
            </a:r>
            <a:r>
              <a:rPr lang="en-US" altLang="zh-CN" dirty="0" smtClean="0">
                <a:latin typeface="微软雅黑" pitchFamily="34" charset="-122"/>
                <a:ea typeface="微软雅黑" pitchFamily="34" charset="-122"/>
              </a:rPr>
              <a:t>ANSI</a:t>
            </a: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SQL</a:t>
            </a:r>
            <a:r>
              <a:rPr lang="zh-CN" altLang="en-US" dirty="0" smtClean="0">
                <a:latin typeface="微软雅黑" pitchFamily="34" charset="-122"/>
                <a:ea typeface="微软雅黑" pitchFamily="34" charset="-122"/>
              </a:rPr>
              <a:t>标准的库</a:t>
            </a:r>
            <a:r>
              <a:rPr lang="en-US" altLang="zh-CN" dirty="0" smtClean="0">
                <a:latin typeface="微软雅黑" pitchFamily="34" charset="-122"/>
                <a:ea typeface="微软雅黑" pitchFamily="34" charset="-122"/>
              </a:rPr>
              <a:t>)</a:t>
            </a:r>
          </a:p>
          <a:p>
            <a:pPr marL="685800" lvl="2">
              <a:spcBef>
                <a:spcPts val="1000"/>
              </a:spcBef>
              <a:buBlip>
                <a:blip r:embed="rId2"/>
              </a:buBlip>
            </a:pPr>
            <a:r>
              <a:rPr lang="zh-CN" altLang="en-US" dirty="0" smtClean="0">
                <a:latin typeface="微软雅黑" pitchFamily="34" charset="-122"/>
                <a:ea typeface="微软雅黑" pitchFamily="34" charset="-122"/>
              </a:rPr>
              <a:t>建议使用</a:t>
            </a:r>
            <a:r>
              <a:rPr lang="en-US" altLang="zh-CN" dirty="0" err="1" smtClean="0">
                <a:latin typeface="微软雅黑" pitchFamily="34" charset="-122"/>
                <a:ea typeface="微软雅黑" pitchFamily="34" charset="-122"/>
              </a:rPr>
              <a:t>buffered,unbuffered</a:t>
            </a:r>
            <a:endParaRPr lang="en-US" altLang="zh-CN" dirty="0" smtClean="0">
              <a:latin typeface="微软雅黑" pitchFamily="34" charset="-122"/>
              <a:ea typeface="微软雅黑" pitchFamily="34" charset="-122"/>
            </a:endParaRPr>
          </a:p>
          <a:p>
            <a:endParaRPr lang="zh-CN" altLang="en-US" dirty="0"/>
          </a:p>
        </p:txBody>
      </p:sp>
      <p:pic>
        <p:nvPicPr>
          <p:cNvPr id="4" name="Picture 2"/>
          <p:cNvPicPr>
            <a:picLocks noChangeAspect="1" noChangeArrowheads="1"/>
          </p:cNvPicPr>
          <p:nvPr/>
        </p:nvPicPr>
        <p:blipFill>
          <a:blip r:embed="rId3" cstate="print"/>
          <a:srcRect/>
          <a:stretch>
            <a:fillRect/>
          </a:stretch>
        </p:blipFill>
        <p:spPr bwMode="auto">
          <a:xfrm>
            <a:off x="7200000" y="1188000"/>
            <a:ext cx="4257675" cy="3990975"/>
          </a:xfrm>
          <a:prstGeom prst="rect">
            <a:avLst/>
          </a:prstGeom>
          <a:noFill/>
          <a:ln w="9525">
            <a:noFill/>
            <a:miter lim="800000"/>
            <a:headEnd/>
            <a:tailEnd/>
          </a:ln>
          <a:effectLst/>
        </p:spPr>
      </p:pic>
      <p:sp>
        <p:nvSpPr>
          <p:cNvPr id="6" name="横卷形 5"/>
          <p:cNvSpPr/>
          <p:nvPr/>
        </p:nvSpPr>
        <p:spPr>
          <a:xfrm>
            <a:off x="9826378" y="436727"/>
            <a:ext cx="2129051" cy="1651380"/>
          </a:xfrm>
          <a:prstGeom prst="horizontalScroll">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说明：</a:t>
            </a:r>
            <a:endParaRPr lang="en-US" altLang="zh-CN" b="1" dirty="0" smtClean="0">
              <a:solidFill>
                <a:srgbClr val="FF0000"/>
              </a:solidFill>
            </a:endParaRPr>
          </a:p>
          <a:p>
            <a:pPr algn="ctr"/>
            <a:r>
              <a:rPr lang="zh-CN" altLang="en-US" dirty="0" smtClean="0">
                <a:solidFill>
                  <a:srgbClr val="FF0000"/>
                </a:solidFill>
              </a:rPr>
              <a:t>不同版本</a:t>
            </a:r>
            <a:r>
              <a:rPr lang="en-US" altLang="zh-CN" dirty="0" smtClean="0">
                <a:solidFill>
                  <a:srgbClr val="FF0000"/>
                </a:solidFill>
              </a:rPr>
              <a:t>GDS</a:t>
            </a:r>
            <a:r>
              <a:rPr lang="zh-CN" altLang="en-US" dirty="0" smtClean="0">
                <a:solidFill>
                  <a:srgbClr val="FF0000"/>
                </a:solidFill>
              </a:rPr>
              <a:t>的界面略有差别</a:t>
            </a:r>
            <a:endParaRPr lang="zh-CN" alt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重新连接到业务库</a:t>
            </a:r>
            <a:endParaRPr lang="zh-CN" altLang="en-US" dirty="0"/>
          </a:p>
        </p:txBody>
      </p:sp>
      <p:sp>
        <p:nvSpPr>
          <p:cNvPr id="3" name="文本占位符 2"/>
          <p:cNvSpPr>
            <a:spLocks noGrp="1"/>
          </p:cNvSpPr>
          <p:nvPr>
            <p:ph type="body" sz="quarter" idx="10"/>
          </p:nvPr>
        </p:nvSpPr>
        <p:spPr/>
        <p:txBody>
          <a:bodyPr/>
          <a:lstStyle/>
          <a:p>
            <a:r>
              <a:rPr lang="zh-CN" altLang="en-US" dirty="0" smtClean="0"/>
              <a:t>编辑连接</a:t>
            </a:r>
            <a:endParaRPr lang="en-US" altLang="zh-CN" dirty="0" smtClean="0"/>
          </a:p>
          <a:p>
            <a:r>
              <a:rPr lang="zh-CN" altLang="en-US" dirty="0" smtClean="0"/>
              <a:t>修改 数据库</a:t>
            </a:r>
            <a:r>
              <a:rPr lang="en-US" altLang="zh-CN" dirty="0" smtClean="0"/>
              <a:t>/</a:t>
            </a:r>
            <a:r>
              <a:rPr lang="zh-CN" altLang="en-US" dirty="0" smtClean="0"/>
              <a:t>模式</a:t>
            </a:r>
            <a:endParaRPr lang="en-US" altLang="zh-CN" dirty="0" smtClean="0"/>
          </a:p>
          <a:p>
            <a:r>
              <a:rPr lang="zh-CN" altLang="en-US" dirty="0" smtClean="0"/>
              <a:t>重新连接数据库</a:t>
            </a:r>
            <a:endParaRPr lang="zh-CN" altLang="en-US" dirty="0"/>
          </a:p>
        </p:txBody>
      </p:sp>
      <p:pic>
        <p:nvPicPr>
          <p:cNvPr id="4098" name="Picture 2"/>
          <p:cNvPicPr>
            <a:picLocks noChangeAspect="1" noChangeArrowheads="1"/>
          </p:cNvPicPr>
          <p:nvPr/>
        </p:nvPicPr>
        <p:blipFill>
          <a:blip r:embed="rId2" cstate="print"/>
          <a:srcRect/>
          <a:stretch>
            <a:fillRect/>
          </a:stretch>
        </p:blipFill>
        <p:spPr bwMode="auto">
          <a:xfrm>
            <a:off x="4891655" y="1188000"/>
            <a:ext cx="7054728" cy="5040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重新连接到业务库</a:t>
            </a:r>
            <a:endParaRPr lang="zh-CN" altLang="en-US" dirty="0"/>
          </a:p>
        </p:txBody>
      </p:sp>
      <p:sp>
        <p:nvSpPr>
          <p:cNvPr id="3" name="文本占位符 2"/>
          <p:cNvSpPr>
            <a:spLocks noGrp="1"/>
          </p:cNvSpPr>
          <p:nvPr>
            <p:ph type="body" sz="quarter" idx="10"/>
          </p:nvPr>
        </p:nvSpPr>
        <p:spPr/>
        <p:txBody>
          <a:bodyPr/>
          <a:lstStyle/>
          <a:p>
            <a:r>
              <a:rPr lang="zh-CN" altLang="en-US" dirty="0" smtClean="0"/>
              <a:t>可正常连接到业务库</a:t>
            </a:r>
            <a:endParaRPr lang="en-US" altLang="zh-CN" dirty="0" smtClean="0"/>
          </a:p>
          <a:p>
            <a:r>
              <a:rPr lang="zh-CN" altLang="en-US" dirty="0" smtClean="0"/>
              <a:t>查询业务库的字符集</a:t>
            </a:r>
            <a:endParaRPr lang="en-US" altLang="zh-CN" dirty="0" smtClean="0"/>
          </a:p>
          <a:p>
            <a:pPr marL="685800" lvl="2">
              <a:spcBef>
                <a:spcPts val="1000"/>
              </a:spcBef>
              <a:buBlip>
                <a:blip r:embed="rId2"/>
              </a:buBlip>
            </a:pPr>
            <a:r>
              <a:rPr lang="zh-CN" altLang="en-US" dirty="0" smtClean="0">
                <a:latin typeface="微软雅黑" pitchFamily="34" charset="-122"/>
                <a:ea typeface="微软雅黑" pitchFamily="34" charset="-122"/>
              </a:rPr>
              <a:t>与</a:t>
            </a:r>
            <a:r>
              <a:rPr lang="en-US" altLang="zh-CN" dirty="0" smtClean="0">
                <a:latin typeface="微软雅黑" pitchFamily="34" charset="-122"/>
                <a:ea typeface="微软雅黑" pitchFamily="34" charset="-122"/>
              </a:rPr>
              <a:t>DB_LOCALE</a:t>
            </a:r>
            <a:r>
              <a:rPr lang="zh-CN" altLang="en-US" dirty="0" smtClean="0">
                <a:latin typeface="微软雅黑" pitchFamily="34" charset="-122"/>
                <a:ea typeface="微软雅黑" pitchFamily="34" charset="-122"/>
              </a:rPr>
              <a:t>匹配</a:t>
            </a:r>
          </a:p>
        </p:txBody>
      </p:sp>
      <p:pic>
        <p:nvPicPr>
          <p:cNvPr id="5122" name="Picture 2"/>
          <p:cNvPicPr>
            <a:picLocks noChangeAspect="1" noChangeArrowheads="1"/>
          </p:cNvPicPr>
          <p:nvPr/>
        </p:nvPicPr>
        <p:blipFill>
          <a:blip r:embed="rId3" cstate="print"/>
          <a:srcRect/>
          <a:stretch>
            <a:fillRect/>
          </a:stretch>
        </p:blipFill>
        <p:spPr bwMode="auto">
          <a:xfrm>
            <a:off x="4137215" y="1243581"/>
            <a:ext cx="7875587" cy="34480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ln>
      </a:spPr>
      <a:bodyPr anchor="b"/>
      <a:lstStyle>
        <a:defPPr algn="ctr">
          <a:spcBef>
            <a:spcPct val="20000"/>
          </a:spcBef>
          <a:buClr>
            <a:schemeClr val="hlink"/>
          </a:buClr>
          <a:buFont typeface="Wingdings" panose="05000000000000000000" pitchFamily="2" charset="2"/>
          <a:buNone/>
          <a:defRPr sz="3200" b="1" kern="0" dirty="0" smtClean="0">
            <a:solidFill>
              <a:srgbClr val="C00000"/>
            </a:solidFill>
            <a:latin typeface="微软雅黑" panose="020B0503020204020204" pitchFamily="34" charset="-122"/>
            <a:ea typeface="微软雅黑" panose="020B0503020204020204" pitchFamily="34" charset="-122"/>
            <a:cs typeface="+mj-cs"/>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891</Words>
  <Application>Microsoft Office PowerPoint</Application>
  <PresentationFormat>自定义</PresentationFormat>
  <Paragraphs>125</Paragraphs>
  <Slides>27</Slides>
  <Notes>3</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GBase 工具介绍</vt:lpstr>
      <vt:lpstr>目 录</vt:lpstr>
      <vt:lpstr>GBase DataStudio客户端管理工具</vt:lpstr>
      <vt:lpstr>GBase DataStudio 演示</vt:lpstr>
      <vt:lpstr>GBase DataStudio连接 – 常规</vt:lpstr>
      <vt:lpstr>GBase DataStudio连接 – 驱动属性</vt:lpstr>
      <vt:lpstr>创建Database</vt:lpstr>
      <vt:lpstr>重新连接到业务库</vt:lpstr>
      <vt:lpstr>重新连接到业务库</vt:lpstr>
      <vt:lpstr>常用功能</vt:lpstr>
      <vt:lpstr>执行SQL脚本</vt:lpstr>
      <vt:lpstr>显示SQL执行计划</vt:lpstr>
      <vt:lpstr>显示日志（等效于onstat -m)</vt:lpstr>
      <vt:lpstr>问题：不显示存储过程的语句</vt:lpstr>
      <vt:lpstr>更换jdbc包</vt:lpstr>
      <vt:lpstr>更新驱动</vt:lpstr>
      <vt:lpstr>目 录</vt:lpstr>
      <vt:lpstr>GBase MTK介绍</vt:lpstr>
      <vt:lpstr>GMTK 迁移数据库演示</vt:lpstr>
      <vt:lpstr>GMTK 迁移数据库演示</vt:lpstr>
      <vt:lpstr>GMTK 迁移数据库演示</vt:lpstr>
      <vt:lpstr>GMTK 迁移数据库演示</vt:lpstr>
      <vt:lpstr>GMTK迁移数据库演示</vt:lpstr>
      <vt:lpstr>GMTK 迁移数据库演示</vt:lpstr>
      <vt:lpstr>GMTK 迁移数据库演示</vt:lpstr>
      <vt:lpstr>GMTK 迁移数据库演示</vt:lpstr>
      <vt:lpstr>Thank you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stcmx</dc:creator>
  <cp:lastModifiedBy>Administrator</cp:lastModifiedBy>
  <cp:revision>47</cp:revision>
  <dcterms:created xsi:type="dcterms:W3CDTF">2016-03-13T10:00:00Z</dcterms:created>
  <dcterms:modified xsi:type="dcterms:W3CDTF">2022-01-11T06:52:17Z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