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8"/>
  </p:notesMasterIdLst>
  <p:handoutMasterIdLst>
    <p:handoutMasterId r:id="rId39"/>
  </p:handoutMasterIdLst>
  <p:sldIdLst>
    <p:sldId id="257" r:id="rId2"/>
    <p:sldId id="258" r:id="rId3"/>
    <p:sldId id="293" r:id="rId4"/>
    <p:sldId id="309" r:id="rId5"/>
    <p:sldId id="324" r:id="rId6"/>
    <p:sldId id="302" r:id="rId7"/>
    <p:sldId id="301" r:id="rId8"/>
    <p:sldId id="305" r:id="rId9"/>
    <p:sldId id="304" r:id="rId10"/>
    <p:sldId id="303" r:id="rId11"/>
    <p:sldId id="306" r:id="rId12"/>
    <p:sldId id="307" r:id="rId13"/>
    <p:sldId id="310" r:id="rId14"/>
    <p:sldId id="308" r:id="rId15"/>
    <p:sldId id="323" r:id="rId16"/>
    <p:sldId id="322" r:id="rId17"/>
    <p:sldId id="325" r:id="rId18"/>
    <p:sldId id="436" r:id="rId19"/>
    <p:sldId id="479" r:id="rId20"/>
    <p:sldId id="481" r:id="rId21"/>
    <p:sldId id="482" r:id="rId22"/>
    <p:sldId id="483" r:id="rId23"/>
    <p:sldId id="484" r:id="rId24"/>
    <p:sldId id="326" r:id="rId25"/>
    <p:sldId id="434" r:id="rId26"/>
    <p:sldId id="435" r:id="rId27"/>
    <p:sldId id="327" r:id="rId28"/>
    <p:sldId id="328" r:id="rId29"/>
    <p:sldId id="433" r:id="rId30"/>
    <p:sldId id="331" r:id="rId31"/>
    <p:sldId id="332" r:id="rId32"/>
    <p:sldId id="485" r:id="rId33"/>
    <p:sldId id="486" r:id="rId34"/>
    <p:sldId id="487" r:id="rId35"/>
    <p:sldId id="333" r:id="rId36"/>
    <p:sldId id="292" r:id="rId37"/>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9">
          <p15:clr>
            <a:srgbClr val="A4A3A4"/>
          </p15:clr>
        </p15:guide>
      </p15:sldGuideLst>
    </p:ext>
    <p:ext uri="{2D200454-40CA-4A62-9FC3-DE9A4176ACB9}">
      <p15:notesGuideLst xmlns:p15="http://schemas.microsoft.com/office/powerpoint/2012/main">
        <p15:guide id="1" orient="horz" pos="2880">
          <p15:clr>
            <a:srgbClr val="A4A3A4"/>
          </p15:clr>
        </p15:guide>
        <p15:guide id="2" pos="217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未知用户4" initials="未" lastIdx="4" clrIdx="0"/>
  <p:cmAuthor id="2" name="1" initials="1" lastIdx="2" clrIdx="0"/>
  <p:cmAuthor id="3" name="Andy Schneider" initials="A" lastIdx="1" clrIdx="1"/>
  <p:cmAuthor id="4" name="Frances Lashen Guida" initials="F" lastIdx="1" clrIdx="2"/>
  <p:cmAuthor id="5" name="Dao-Ming Guo" initials="D"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F4C"/>
    <a:srgbClr val="F15B67"/>
    <a:srgbClr val="85898F"/>
    <a:srgbClr val="5A6783"/>
    <a:srgbClr val="D2D6E0"/>
    <a:srgbClr val="808CA8"/>
    <a:srgbClr val="F0F0F0"/>
    <a:srgbClr val="AEAEAE"/>
    <a:srgbClr val="CBD1D7"/>
    <a:srgbClr val="BAC1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85201" autoAdjust="0"/>
  </p:normalViewPr>
  <p:slideViewPr>
    <p:cSldViewPr snapToGrid="0">
      <p:cViewPr varScale="1">
        <p:scale>
          <a:sx n="50" d="100"/>
          <a:sy n="50" d="100"/>
        </p:scale>
        <p:origin x="816" y="24"/>
      </p:cViewPr>
      <p:guideLst>
        <p:guide orient="horz" pos="2160"/>
        <p:guide pos="3869"/>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1" d="100"/>
          <a:sy n="61" d="100"/>
        </p:scale>
        <p:origin x="-2280" y="-90"/>
      </p:cViewPr>
      <p:guideLst>
        <p:guide orient="horz" pos="2880"/>
        <p:guide pos="21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365"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366"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ECB6B2-5CCC-4DBA-BF94-CEAB7A5DAFD3}" type="datetimeFigureOut">
              <a:rPr lang="zh-CN" altLang="en-US" smtClean="0"/>
              <a:pPr/>
              <a:t>2020/7/29</a:t>
            </a:fld>
            <a:endParaRPr lang="zh-CN" altLang="en-US"/>
          </a:p>
        </p:txBody>
      </p:sp>
      <p:sp>
        <p:nvSpPr>
          <p:cNvPr id="1049367"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368"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78B4BB-5163-4206-86A4-0368169B1C5A}" type="slidenum">
              <a:rPr lang="zh-CN" altLang="en-US" smtClean="0"/>
              <a:pPr/>
              <a:t>‹#›</a:t>
            </a:fld>
            <a:endParaRPr lang="zh-CN" altLang="en-US"/>
          </a:p>
        </p:txBody>
      </p:sp>
    </p:spTree>
    <p:extLst>
      <p:ext uri="{BB962C8B-B14F-4D97-AF65-F5344CB8AC3E}">
        <p14:creationId xmlns:p14="http://schemas.microsoft.com/office/powerpoint/2010/main" val="2549594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359"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endParaRPr lang="zh-CN" altLang="en-US"/>
          </a:p>
        </p:txBody>
      </p:sp>
      <p:sp>
        <p:nvSpPr>
          <p:cNvPr id="1049360"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fld id="{2E53DC96-850C-479D-BA37-332F9484AC47}" type="datetimeFigureOut">
              <a:rPr lang="zh-CN" altLang="en-US"/>
              <a:pPr/>
              <a:t>2020/7/29</a:t>
            </a:fld>
            <a:endParaRPr lang="zh-CN" altLang="en-US"/>
          </a:p>
        </p:txBody>
      </p:sp>
      <p:sp>
        <p:nvSpPr>
          <p:cNvPr id="1049361"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1049362"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049363"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endParaRPr lang="zh-CN" altLang="en-US"/>
          </a:p>
        </p:txBody>
      </p:sp>
      <p:sp>
        <p:nvSpPr>
          <p:cNvPr id="1049364"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fld id="{30148C00-6A3C-409B-A1B7-71081F93CD29}" type="slidenum">
              <a:rPr lang="zh-CN" altLang="en-US"/>
              <a:pPr/>
              <a:t>‹#›</a:t>
            </a:fld>
            <a:endParaRPr lang="zh-CN" altLang="en-US"/>
          </a:p>
        </p:txBody>
      </p:sp>
    </p:spTree>
    <p:extLst>
      <p:ext uri="{BB962C8B-B14F-4D97-AF65-F5344CB8AC3E}">
        <p14:creationId xmlns:p14="http://schemas.microsoft.com/office/powerpoint/2010/main" val="410122589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幻灯片图像占位符 1"/>
          <p:cNvSpPr>
            <a:spLocks noGrp="1" noRot="1" noChangeAspect="1"/>
          </p:cNvSpPr>
          <p:nvPr>
            <p:ph type="sldImg"/>
          </p:nvPr>
        </p:nvSpPr>
        <p:spPr/>
      </p:sp>
      <p:sp>
        <p:nvSpPr>
          <p:cNvPr id="1048593" name="备注占位符 2"/>
          <p:cNvSpPr>
            <a:spLocks noGrp="1"/>
          </p:cNvSpPr>
          <p:nvPr>
            <p:ph type="body" idx="1"/>
          </p:nvPr>
        </p:nvSpPr>
        <p:spPr/>
        <p:txBody>
          <a:bodyPr>
            <a:normAutofit/>
          </a:bodyPr>
          <a:lstStyle/>
          <a:p>
            <a:endParaRPr lang="zh-CN" altLang="en-US" dirty="0">
              <a:sym typeface="+mn-ea"/>
            </a:endParaRPr>
          </a:p>
        </p:txBody>
      </p:sp>
      <p:sp>
        <p:nvSpPr>
          <p:cNvPr id="1048594" name="灯片编号占位符 4"/>
          <p:cNvSpPr>
            <a:spLocks noGrp="1"/>
          </p:cNvSpPr>
          <p:nvPr>
            <p:ph type="sldNum" sz="quarter" idx="10"/>
          </p:nvPr>
        </p:nvSpPr>
        <p:spPr/>
        <p:txBody>
          <a:bodyPr/>
          <a:lstStyle/>
          <a:p>
            <a:fld id="{4B37621B-8712-439F-AD62-D011FD133EC3}" type="slidenum">
              <a:rPr lang="zh-CN" altLang="en-US" smtClean="0"/>
              <a:pPr/>
              <a:t>0</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p:sp>
      <p:sp>
        <p:nvSpPr>
          <p:cNvPr id="21507" name="备注占位符 2"/>
          <p:cNvSpPr>
            <a:spLocks noGrp="1"/>
          </p:cNvSpPr>
          <p:nvPr>
            <p:ph type="body" idx="1"/>
          </p:nvPr>
        </p:nvSpPr>
        <p:spPr>
          <a:xfrm>
            <a:off x="78639" y="4344105"/>
            <a:ext cx="6653211" cy="2568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endParaRPr lang="zh-CN" altLang="en-US">
              <a:cs typeface="宋体" panose="02010600030101010101" pitchFamily="2" charset="-122"/>
            </a:endParaRPr>
          </a:p>
        </p:txBody>
      </p:sp>
      <p:sp>
        <p:nvSpPr>
          <p:cNvPr id="215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anose="020B0604020202020204" pitchFamily="34" charset="0"/>
                <a:ea typeface="宋体" panose="02010600030101010101" pitchFamily="2" charset="-122"/>
                <a:cs typeface="Arial" panose="020B0604020202020204" pitchFamily="34" charset="0"/>
              </a:defRPr>
            </a:lvl1pPr>
            <a:lvl2pPr marL="742950" indent="-28575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ED7684F4-C758-AB44-8A5B-A0B4B1BED15E}" type="slidenum">
              <a:rPr lang="zh-CN" altLang="en-US" sz="1200" b="0">
                <a:latin typeface="Times New Roman" panose="02020603050405020304" charset="0"/>
                <a:cs typeface="宋体" panose="02010600030101010101" pitchFamily="2" charset="-122"/>
              </a:rPr>
              <a:pPr/>
              <a:t>20</a:t>
            </a:fld>
            <a:endParaRPr lang="en-US" altLang="zh-CN" sz="1200" b="0">
              <a:latin typeface="Times New Roman" panose="02020603050405020304" charset="0"/>
              <a:cs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p:sp>
      <p:sp>
        <p:nvSpPr>
          <p:cNvPr id="21507" name="备注占位符 2"/>
          <p:cNvSpPr>
            <a:spLocks noGrp="1"/>
          </p:cNvSpPr>
          <p:nvPr>
            <p:ph type="body" idx="1"/>
          </p:nvPr>
        </p:nvSpPr>
        <p:spPr>
          <a:xfrm>
            <a:off x="78639" y="4344105"/>
            <a:ext cx="6653211" cy="2568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endParaRPr lang="zh-CN" altLang="en-US">
              <a:cs typeface="宋体" panose="02010600030101010101" pitchFamily="2" charset="-122"/>
            </a:endParaRPr>
          </a:p>
        </p:txBody>
      </p:sp>
      <p:sp>
        <p:nvSpPr>
          <p:cNvPr id="215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anose="020B0604020202020204" pitchFamily="34" charset="0"/>
                <a:ea typeface="宋体" panose="02010600030101010101" pitchFamily="2" charset="-122"/>
                <a:cs typeface="Arial" panose="020B0604020202020204" pitchFamily="34" charset="0"/>
              </a:defRPr>
            </a:lvl1pPr>
            <a:lvl2pPr marL="742950" indent="-28575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ED7684F4-C758-AB44-8A5B-A0B4B1BED15E}" type="slidenum">
              <a:rPr lang="zh-CN" altLang="en-US" sz="1200" b="0">
                <a:latin typeface="Times New Roman" panose="02020603050405020304" charset="0"/>
                <a:cs typeface="宋体" panose="02010600030101010101" pitchFamily="2" charset="-122"/>
              </a:rPr>
              <a:pPr/>
              <a:t>21</a:t>
            </a:fld>
            <a:endParaRPr lang="en-US" altLang="zh-CN" sz="1200" b="0">
              <a:latin typeface="Times New Roman" panose="02020603050405020304" charset="0"/>
              <a:cs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p:sp>
      <p:sp>
        <p:nvSpPr>
          <p:cNvPr id="21507" name="备注占位符 2"/>
          <p:cNvSpPr>
            <a:spLocks noGrp="1"/>
          </p:cNvSpPr>
          <p:nvPr>
            <p:ph type="body" idx="1"/>
          </p:nvPr>
        </p:nvSpPr>
        <p:spPr>
          <a:xfrm>
            <a:off x="78639" y="4344105"/>
            <a:ext cx="6653211" cy="2568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endParaRPr lang="zh-CN" altLang="en-US">
              <a:cs typeface="宋体" panose="02010600030101010101" pitchFamily="2" charset="-122"/>
            </a:endParaRPr>
          </a:p>
        </p:txBody>
      </p:sp>
      <p:sp>
        <p:nvSpPr>
          <p:cNvPr id="215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anose="020B0604020202020204" pitchFamily="34" charset="0"/>
                <a:ea typeface="宋体" panose="02010600030101010101" pitchFamily="2" charset="-122"/>
                <a:cs typeface="Arial" panose="020B0604020202020204" pitchFamily="34" charset="0"/>
              </a:defRPr>
            </a:lvl1pPr>
            <a:lvl2pPr marL="742950" indent="-28575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ED7684F4-C758-AB44-8A5B-A0B4B1BED15E}" type="slidenum">
              <a:rPr lang="zh-CN" altLang="en-US" sz="1200" b="0">
                <a:latin typeface="Times New Roman" panose="02020603050405020304" charset="0"/>
                <a:cs typeface="宋体" panose="02010600030101010101" pitchFamily="2" charset="-122"/>
              </a:rPr>
              <a:pPr/>
              <a:t>22</a:t>
            </a:fld>
            <a:endParaRPr lang="en-US" altLang="zh-CN" sz="1200" b="0">
              <a:latin typeface="Times New Roman" panose="02020603050405020304" charset="0"/>
              <a:cs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幻灯片图像占位符 1"/>
          <p:cNvSpPr>
            <a:spLocks noGrp="1" noRot="1" noChangeAspect="1"/>
          </p:cNvSpPr>
          <p:nvPr>
            <p:ph type="sldImg"/>
          </p:nvPr>
        </p:nvSpPr>
        <p:spPr/>
      </p:sp>
      <p:sp>
        <p:nvSpPr>
          <p:cNvPr id="1048614" name="备注占位符 2"/>
          <p:cNvSpPr>
            <a:spLocks noGrp="1"/>
          </p:cNvSpPr>
          <p:nvPr>
            <p:ph type="body" idx="1"/>
          </p:nvPr>
        </p:nvSpPr>
        <p:spPr/>
        <p:txBody>
          <a:bodyPr>
            <a:normAutofit/>
          </a:bodyPr>
          <a:lstStyle/>
          <a:p>
            <a:endParaRPr lang="zh-CN" altLang="en-US"/>
          </a:p>
        </p:txBody>
      </p:sp>
      <p:sp>
        <p:nvSpPr>
          <p:cNvPr id="1048615" name="灯片编号占位符 3"/>
          <p:cNvSpPr>
            <a:spLocks noGrp="1"/>
          </p:cNvSpPr>
          <p:nvPr>
            <p:ph type="sldNum" sz="quarter" idx="10"/>
          </p:nvPr>
        </p:nvSpPr>
        <p:spPr/>
        <p:txBody>
          <a:bodyPr/>
          <a:lstStyle/>
          <a:p>
            <a:fld id="{4B37621B-8712-439F-AD62-D011FD133EC3}" type="slidenum">
              <a:rPr lang="zh-CN" altLang="en-US" smtClean="0"/>
              <a:pPr/>
              <a:t>1</a:t>
            </a:fld>
            <a:endParaRPr lang="zh-CN" altLang="en-US"/>
          </a:p>
        </p:txBody>
      </p:sp>
      <p:sp>
        <p:nvSpPr>
          <p:cNvPr id="1048616" name="页脚占位符 4"/>
          <p:cNvSpPr>
            <a:spLocks noGrp="1"/>
          </p:cNvSpPr>
          <p:nvPr>
            <p:ph type="ftr" sz="quarter" idx="1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9005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幻灯片图像占位符 1"/>
          <p:cNvSpPr>
            <a:spLocks noGrp="1" noRot="1" noChangeAspect="1"/>
          </p:cNvSpPr>
          <p:nvPr>
            <p:ph type="sldImg"/>
          </p:nvPr>
        </p:nvSpPr>
        <p:spPr/>
      </p:sp>
      <p:sp>
        <p:nvSpPr>
          <p:cNvPr id="1048614" name="备注占位符 2"/>
          <p:cNvSpPr>
            <a:spLocks noGrp="1"/>
          </p:cNvSpPr>
          <p:nvPr>
            <p:ph type="body" idx="1"/>
          </p:nvPr>
        </p:nvSpPr>
        <p:spPr/>
        <p:txBody>
          <a:bodyPr>
            <a:normAutofit/>
          </a:bodyPr>
          <a:lstStyle/>
          <a:p>
            <a:endParaRPr lang="zh-CN" altLang="en-US"/>
          </a:p>
        </p:txBody>
      </p:sp>
      <p:sp>
        <p:nvSpPr>
          <p:cNvPr id="1048615" name="灯片编号占位符 3"/>
          <p:cNvSpPr>
            <a:spLocks noGrp="1"/>
          </p:cNvSpPr>
          <p:nvPr>
            <p:ph type="sldNum" sz="quarter" idx="10"/>
          </p:nvPr>
        </p:nvSpPr>
        <p:spPr/>
        <p:txBody>
          <a:bodyPr/>
          <a:lstStyle/>
          <a:p>
            <a:fld id="{4B37621B-8712-439F-AD62-D011FD133EC3}" type="slidenum">
              <a:rPr lang="zh-CN" altLang="en-US" smtClean="0"/>
              <a:pPr/>
              <a:t>4</a:t>
            </a:fld>
            <a:endParaRPr lang="zh-CN" altLang="en-US"/>
          </a:p>
        </p:txBody>
      </p:sp>
      <p:sp>
        <p:nvSpPr>
          <p:cNvPr id="1048616"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0861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3435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3759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幻灯片图像占位符 1"/>
          <p:cNvSpPr>
            <a:spLocks noGrp="1" noRot="1" noChangeAspect="1"/>
          </p:cNvSpPr>
          <p:nvPr>
            <p:ph type="sldImg"/>
          </p:nvPr>
        </p:nvSpPr>
        <p:spPr/>
      </p:sp>
      <p:sp>
        <p:nvSpPr>
          <p:cNvPr id="1048614" name="备注占位符 2"/>
          <p:cNvSpPr>
            <a:spLocks noGrp="1"/>
          </p:cNvSpPr>
          <p:nvPr>
            <p:ph type="body" idx="1"/>
          </p:nvPr>
        </p:nvSpPr>
        <p:spPr/>
        <p:txBody>
          <a:bodyPr>
            <a:normAutofit/>
          </a:bodyPr>
          <a:lstStyle/>
          <a:p>
            <a:endParaRPr lang="zh-CN" altLang="en-US"/>
          </a:p>
        </p:txBody>
      </p:sp>
      <p:sp>
        <p:nvSpPr>
          <p:cNvPr id="1048615" name="灯片编号占位符 3"/>
          <p:cNvSpPr>
            <a:spLocks noGrp="1"/>
          </p:cNvSpPr>
          <p:nvPr>
            <p:ph type="sldNum" sz="quarter" idx="10"/>
          </p:nvPr>
        </p:nvSpPr>
        <p:spPr/>
        <p:txBody>
          <a:bodyPr/>
          <a:lstStyle/>
          <a:p>
            <a:fld id="{4B37621B-8712-439F-AD62-D011FD133EC3}" type="slidenum">
              <a:rPr lang="zh-CN" altLang="en-US" smtClean="0"/>
              <a:pPr/>
              <a:t>16</a:t>
            </a:fld>
            <a:endParaRPr lang="zh-CN" altLang="en-US"/>
          </a:p>
        </p:txBody>
      </p:sp>
      <p:sp>
        <p:nvSpPr>
          <p:cNvPr id="1048616"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26043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p:sp>
      <p:sp>
        <p:nvSpPr>
          <p:cNvPr id="21507" name="备注占位符 2"/>
          <p:cNvSpPr>
            <a:spLocks noGrp="1"/>
          </p:cNvSpPr>
          <p:nvPr>
            <p:ph type="body" idx="1"/>
          </p:nvPr>
        </p:nvSpPr>
        <p:spPr>
          <a:xfrm>
            <a:off x="78639" y="4344105"/>
            <a:ext cx="6653211" cy="2568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endParaRPr lang="zh-CN" altLang="en-US">
              <a:cs typeface="宋体" panose="02010600030101010101" pitchFamily="2" charset="-122"/>
            </a:endParaRPr>
          </a:p>
        </p:txBody>
      </p:sp>
      <p:sp>
        <p:nvSpPr>
          <p:cNvPr id="215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anose="020B0604020202020204" pitchFamily="34" charset="0"/>
                <a:ea typeface="宋体" panose="02010600030101010101" pitchFamily="2" charset="-122"/>
                <a:cs typeface="Arial" panose="020B0604020202020204" pitchFamily="34" charset="0"/>
              </a:defRPr>
            </a:lvl1pPr>
            <a:lvl2pPr marL="742950" indent="-28575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ED7684F4-C758-AB44-8A5B-A0B4B1BED15E}" type="slidenum">
              <a:rPr lang="zh-CN" altLang="en-US" sz="1200" b="0">
                <a:latin typeface="Times New Roman" panose="02020603050405020304" charset="0"/>
                <a:cs typeface="宋体" panose="02010600030101010101" pitchFamily="2" charset="-122"/>
              </a:rPr>
              <a:pPr/>
              <a:t>18</a:t>
            </a:fld>
            <a:endParaRPr lang="en-US" altLang="zh-CN" sz="1200" b="0">
              <a:latin typeface="Times New Roman" panose="02020603050405020304" charset="0"/>
              <a:cs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p:sp>
      <p:sp>
        <p:nvSpPr>
          <p:cNvPr id="21507" name="备注占位符 2"/>
          <p:cNvSpPr>
            <a:spLocks noGrp="1"/>
          </p:cNvSpPr>
          <p:nvPr>
            <p:ph type="body" idx="1"/>
          </p:nvPr>
        </p:nvSpPr>
        <p:spPr>
          <a:xfrm>
            <a:off x="78639" y="4344105"/>
            <a:ext cx="6653211" cy="2568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endParaRPr lang="zh-CN" altLang="en-US">
              <a:cs typeface="宋体" panose="02010600030101010101" pitchFamily="2" charset="-122"/>
            </a:endParaRPr>
          </a:p>
        </p:txBody>
      </p:sp>
      <p:sp>
        <p:nvSpPr>
          <p:cNvPr id="215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anose="020B0604020202020204" pitchFamily="34" charset="0"/>
                <a:ea typeface="宋体" panose="02010600030101010101" pitchFamily="2" charset="-122"/>
                <a:cs typeface="Arial" panose="020B0604020202020204" pitchFamily="34" charset="0"/>
              </a:defRPr>
            </a:lvl1pPr>
            <a:lvl2pPr marL="742950" indent="-28575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ED7684F4-C758-AB44-8A5B-A0B4B1BED15E}" type="slidenum">
              <a:rPr lang="zh-CN" altLang="en-US" sz="1200" b="0">
                <a:latin typeface="Times New Roman" panose="02020603050405020304" charset="0"/>
                <a:cs typeface="宋体" panose="02010600030101010101" pitchFamily="2" charset="-122"/>
              </a:rPr>
              <a:pPr/>
              <a:t>19</a:t>
            </a:fld>
            <a:endParaRPr lang="en-US" altLang="zh-CN" sz="1200" b="0">
              <a:latin typeface="Times New Roman" panose="02020603050405020304" charset="0"/>
              <a:cs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01-封面">
    <p:spTree>
      <p:nvGrpSpPr>
        <p:cNvPr id="1" name=""/>
        <p:cNvGrpSpPr/>
        <p:nvPr/>
      </p:nvGrpSpPr>
      <p:grpSpPr>
        <a:xfrm>
          <a:off x="0" y="0"/>
          <a:ext cx="0" cy="0"/>
          <a:chOff x="0" y="0"/>
          <a:chExt cx="0" cy="0"/>
        </a:xfrm>
      </p:grpSpPr>
      <p:sp>
        <p:nvSpPr>
          <p:cNvPr id="1048580" name="矩形 7"/>
          <p:cNvSpPr/>
          <p:nvPr/>
        </p:nvSpPr>
        <p:spPr>
          <a:xfrm>
            <a:off x="0" y="6554791"/>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algn="ctr" fontAlgn="auto">
              <a:spcBef>
                <a:spcPts val="0"/>
              </a:spcBef>
              <a:spcAft>
                <a:spcPts val="0"/>
              </a:spcAft>
            </a:pPr>
            <a:endParaRPr lang="zh-CN" altLang="en-US"/>
          </a:p>
        </p:txBody>
      </p:sp>
      <p:sp>
        <p:nvSpPr>
          <p:cNvPr id="1048581" name="任意多边形 8"/>
          <p:cNvSpPr/>
          <p:nvPr/>
        </p:nvSpPr>
        <p:spPr>
          <a:xfrm>
            <a:off x="1" y="6465888"/>
            <a:ext cx="2305051"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5715B"/>
              </a:gs>
              <a:gs pos="71000">
                <a:srgbClr val="B82E2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algn="ctr" fontAlgn="auto">
              <a:spcBef>
                <a:spcPts val="0"/>
              </a:spcBef>
              <a:spcAft>
                <a:spcPts val="0"/>
              </a:spcAft>
            </a:pPr>
            <a:endParaRPr lang="zh-CN" altLang="en-US"/>
          </a:p>
        </p:txBody>
      </p:sp>
      <p:sp>
        <p:nvSpPr>
          <p:cNvPr id="1048582" name="日期占位符 3"/>
          <p:cNvSpPr>
            <a:spLocks noGrp="1"/>
          </p:cNvSpPr>
          <p:nvPr>
            <p:ph type="dt" sz="half" idx="10"/>
          </p:nvPr>
        </p:nvSpPr>
        <p:spPr>
          <a:xfrm>
            <a:off x="838200" y="6356352"/>
            <a:ext cx="2743200" cy="365125"/>
          </a:xfrm>
          <a:prstGeom prst="rect">
            <a:avLst/>
          </a:prstGeom>
        </p:spPr>
        <p:txBody>
          <a:bodyPr lIns="91434" tIns="45718" rIns="91434" bIns="45718"/>
          <a:lstStyle>
            <a:lvl1pPr fontAlgn="auto">
              <a:spcBef>
                <a:spcPts val="0"/>
              </a:spcBef>
              <a:spcAft>
                <a:spcPts val="0"/>
              </a:spcAft>
              <a:defRPr>
                <a:latin typeface="+mn-lt"/>
                <a:ea typeface="+mn-ea"/>
              </a:defRPr>
            </a:lvl1pPr>
          </a:lstStyle>
          <a:p>
            <a:endParaRPr lang="zh-CN" altLang="en-US"/>
          </a:p>
        </p:txBody>
      </p:sp>
      <p:sp>
        <p:nvSpPr>
          <p:cNvPr id="1048583" name="页脚占位符 4"/>
          <p:cNvSpPr>
            <a:spLocks noGrp="1"/>
          </p:cNvSpPr>
          <p:nvPr>
            <p:ph type="ftr" sz="quarter" idx="11"/>
          </p:nvPr>
        </p:nvSpPr>
        <p:spPr>
          <a:xfrm>
            <a:off x="4038600" y="6356352"/>
            <a:ext cx="4114800" cy="365125"/>
          </a:xfrm>
          <a:prstGeom prst="rect">
            <a:avLst/>
          </a:prstGeom>
        </p:spPr>
        <p:txBody>
          <a:bodyPr lIns="91434" tIns="45718" rIns="91434" bIns="45718"/>
          <a:lstStyle>
            <a:lvl1pPr fontAlgn="auto">
              <a:spcBef>
                <a:spcPts val="0"/>
              </a:spcBef>
              <a:spcAft>
                <a:spcPts val="0"/>
              </a:spcAft>
              <a:defRPr>
                <a:latin typeface="+mn-lt"/>
                <a:ea typeface="+mn-ea"/>
              </a:defRPr>
            </a:lvl1pPr>
          </a:lstStyle>
          <a:p>
            <a:endParaRPr lang="zh-CN" altLang="en-US"/>
          </a:p>
        </p:txBody>
      </p:sp>
      <p:sp>
        <p:nvSpPr>
          <p:cNvPr id="1048584" name="灯片编号占位符 5"/>
          <p:cNvSpPr>
            <a:spLocks noGrp="1"/>
          </p:cNvSpPr>
          <p:nvPr>
            <p:ph type="sldNum" sz="quarter" idx="12"/>
          </p:nvPr>
        </p:nvSpPr>
        <p:spPr>
          <a:xfrm>
            <a:off x="8610600" y="6356352"/>
            <a:ext cx="2743200" cy="365125"/>
          </a:xfrm>
          <a:prstGeom prst="rect">
            <a:avLst/>
          </a:prstGeom>
        </p:spPr>
        <p:txBody>
          <a:bodyPr lIns="91434" tIns="45718" rIns="91434" bIns="45718"/>
          <a:lstStyle>
            <a:lvl1pPr fontAlgn="auto">
              <a:spcBef>
                <a:spcPts val="0"/>
              </a:spcBef>
              <a:spcAft>
                <a:spcPts val="0"/>
              </a:spcAft>
              <a:defRPr>
                <a:latin typeface="+mn-lt"/>
                <a:ea typeface="+mn-ea"/>
              </a:defRPr>
            </a:lvl1pPr>
          </a:lstStyle>
          <a:p>
            <a:fld id="{1787C887-E0EA-48E6-9009-742CC8F3D7AC}" type="slidenum">
              <a:rPr lang="zh-CN" altLang="en-US"/>
              <a:pPr/>
              <a:t>‹#›</a:t>
            </a:fld>
            <a:endParaRPr lang="zh-CN" altLang="en-US"/>
          </a:p>
        </p:txBody>
      </p:sp>
      <p:pic>
        <p:nvPicPr>
          <p:cNvPr id="2097153" name="图片 7" descr="01-封面.jpg"/>
          <p:cNvPicPr>
            <a:picLocks noChangeAspect="1"/>
          </p:cNvPicPr>
          <p:nvPr/>
        </p:nvPicPr>
        <p:blipFill>
          <a:blip r:embed="rId2" cstate="print"/>
          <a:stretch>
            <a:fillRect/>
          </a:stretch>
        </p:blipFill>
        <p:spPr>
          <a:xfrm>
            <a:off x="0" y="4"/>
            <a:ext cx="12192000" cy="6857999"/>
          </a:xfrm>
          <a:prstGeom prst="rect">
            <a:avLst/>
          </a:prstGeom>
        </p:spPr>
      </p:pic>
      <p:sp>
        <p:nvSpPr>
          <p:cNvPr id="1048585" name="副标题 10"/>
          <p:cNvSpPr txBox="1"/>
          <p:nvPr/>
        </p:nvSpPr>
        <p:spPr bwMode="auto">
          <a:xfrm>
            <a:off x="9240719" y="6017113"/>
            <a:ext cx="2632716" cy="242955"/>
          </a:xfrm>
          <a:prstGeom prst="rect">
            <a:avLst/>
          </a:prstGeom>
          <a:noFill/>
          <a:ln w="9525">
            <a:noFill/>
            <a:miter lim="800000"/>
          </a:ln>
        </p:spPr>
        <p:txBody>
          <a:bodyPr lIns="0" tIns="0" rIns="0" bIns="0"/>
          <a:lstStyle/>
          <a:p>
            <a:pPr algn="r" eaLnBrk="0" hangingPunct="0">
              <a:buClr>
                <a:schemeClr val="accent1"/>
              </a:buClr>
              <a:buFontTx/>
              <a:buNone/>
            </a:pPr>
            <a:r>
              <a:rPr lang="zh-CN" altLang="en-US" sz="1300" kern="0" spc="100" dirty="0">
                <a:latin typeface="微软雅黑" panose="020B0503020204020204" pitchFamily="34" charset="-122"/>
                <a:ea typeface="微软雅黑" panose="020B0503020204020204" pitchFamily="34" charset="-122"/>
              </a:rPr>
              <a:t>南大通用数据技术股份有限公司</a:t>
            </a:r>
          </a:p>
        </p:txBody>
      </p:sp>
      <p:sp>
        <p:nvSpPr>
          <p:cNvPr id="1048586" name="TextBox 9"/>
          <p:cNvSpPr>
            <a:spLocks noChangeArrowheads="1"/>
          </p:cNvSpPr>
          <p:nvPr/>
        </p:nvSpPr>
        <p:spPr bwMode="auto">
          <a:xfrm>
            <a:off x="9817551" y="6424737"/>
            <a:ext cx="2148351" cy="276999"/>
          </a:xfrm>
          <a:prstGeom prst="rect">
            <a:avLst/>
          </a:prstGeom>
          <a:noFill/>
          <a:ln w="9525">
            <a:noFill/>
            <a:miter lim="800000"/>
          </a:ln>
        </p:spPr>
        <p:txBody>
          <a:bodyPr wrap="square" lIns="91434" tIns="45718" rIns="91434" bIns="45718">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a:t>
            </a:r>
            <a:r>
              <a:rPr lang="en-US"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2020</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048587" name="文本框 1"/>
          <p:cNvSpPr txBox="1">
            <a:spLocks noChangeArrowheads="1"/>
          </p:cNvSpPr>
          <p:nvPr/>
        </p:nvSpPr>
        <p:spPr bwMode="auto">
          <a:xfrm>
            <a:off x="227400" y="2690710"/>
            <a:ext cx="3354000" cy="323161"/>
          </a:xfrm>
          <a:prstGeom prst="rect">
            <a:avLst/>
          </a:prstGeom>
          <a:noFill/>
          <a:ln w="9525">
            <a:noFill/>
            <a:miter lim="800000"/>
          </a:ln>
        </p:spPr>
        <p:txBody>
          <a:bodyPr wrap="square" lIns="91434" tIns="45718" rIns="91434" bIns="45718">
            <a:spAutoFit/>
          </a:bodyPr>
          <a:lstStyle/>
          <a:p>
            <a:r>
              <a:rPr lang="zh-CN" altLang="en-US" sz="1500" b="1" spc="651" baseline="0" dirty="0">
                <a:solidFill>
                  <a:srgbClr val="494545"/>
                </a:solidFill>
                <a:latin typeface="微软雅黑" panose="020B0503020204020204" pitchFamily="34" charset="-122"/>
                <a:ea typeface="微软雅黑" panose="020B0503020204020204" pitchFamily="34" charset="-122"/>
              </a:rPr>
              <a:t>让世界用上中国的数据库</a:t>
            </a:r>
          </a:p>
        </p:txBody>
      </p:sp>
      <p:sp>
        <p:nvSpPr>
          <p:cNvPr id="1048588" name="标题 1"/>
          <p:cNvSpPr>
            <a:spLocks noGrp="1"/>
          </p:cNvSpPr>
          <p:nvPr>
            <p:ph type="title" hasCustomPrompt="1"/>
          </p:nvPr>
        </p:nvSpPr>
        <p:spPr>
          <a:xfrm>
            <a:off x="5506720" y="2395519"/>
            <a:ext cx="6461760" cy="569447"/>
          </a:xfrm>
          <a:prstGeom prst="rect">
            <a:avLst/>
          </a:prstGeom>
          <a:noFill/>
          <a:ln>
            <a:noFill/>
          </a:ln>
        </p:spPr>
        <p:txBody>
          <a:bodyPr lIns="91434" tIns="45718" rIns="91434" bIns="45718"/>
          <a:lstStyle>
            <a:lvl1pPr algn="ctr">
              <a:lnSpc>
                <a:spcPct val="100000"/>
              </a:lnSpc>
              <a:defRPr sz="3200" b="1" spc="100" baseline="0">
                <a:solidFill>
                  <a:srgbClr val="494545"/>
                </a:solidFill>
                <a:latin typeface="微软雅黑" panose="020B0503020204020204" pitchFamily="34" charset="-122"/>
                <a:ea typeface="微软雅黑" panose="020B0503020204020204" pitchFamily="34" charset="-122"/>
              </a:defRPr>
            </a:lvl1pPr>
          </a:lstStyle>
          <a:p>
            <a:r>
              <a:rPr lang="zh-CN" altLang="en-US" dirty="0"/>
              <a:t>南大通用数据技术股份有限公司</a:t>
            </a:r>
          </a:p>
        </p:txBody>
      </p:sp>
      <p:sp>
        <p:nvSpPr>
          <p:cNvPr id="1048589" name="副标题 10"/>
          <p:cNvSpPr txBox="1"/>
          <p:nvPr/>
        </p:nvSpPr>
        <p:spPr bwMode="auto">
          <a:xfrm>
            <a:off x="8361487" y="6246160"/>
            <a:ext cx="3511948" cy="304056"/>
          </a:xfrm>
          <a:prstGeom prst="rect">
            <a:avLst/>
          </a:prstGeom>
          <a:noFill/>
          <a:ln w="9525">
            <a:noFill/>
            <a:miter lim="800000"/>
          </a:ln>
        </p:spPr>
        <p:txBody>
          <a:bodyPr lIns="0" tIns="0" rIns="0" bIns="0"/>
          <a:lstStyle/>
          <a:p>
            <a:pPr algn="r" eaLnBrk="0" hangingPunct="0">
              <a:buClr>
                <a:schemeClr val="accent1"/>
              </a:buClr>
              <a:buFontTx/>
              <a:buNone/>
            </a:pPr>
            <a:r>
              <a:rPr lang="en-US" altLang="zh-CN" sz="1300" kern="0" spc="0" baseline="0" dirty="0">
                <a:latin typeface="微软雅黑" panose="020B0503020204020204" pitchFamily="34" charset="-122"/>
                <a:ea typeface="微软雅黑" panose="020B0503020204020204" pitchFamily="34" charset="-122"/>
              </a:rPr>
              <a:t>General Data Technology </a:t>
            </a:r>
            <a:r>
              <a:rPr lang="en-US" altLang="zh-CN" sz="1300" kern="0" spc="0" baseline="0" dirty="0" err="1">
                <a:latin typeface="微软雅黑" panose="020B0503020204020204" pitchFamily="34" charset="-122"/>
                <a:ea typeface="微软雅黑" panose="020B0503020204020204" pitchFamily="34" charset="-122"/>
              </a:rPr>
              <a:t>Co.,Ltd</a:t>
            </a:r>
            <a:endParaRPr lang="zh-CN" altLang="en-US" sz="1300" kern="0" spc="0" baseline="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02-Title&amp;空白页">
    <p:spTree>
      <p:nvGrpSpPr>
        <p:cNvPr id="1" name=""/>
        <p:cNvGrpSpPr/>
        <p:nvPr/>
      </p:nvGrpSpPr>
      <p:grpSpPr>
        <a:xfrm>
          <a:off x="0" y="0"/>
          <a:ext cx="0" cy="0"/>
          <a:chOff x="0" y="0"/>
          <a:chExt cx="0" cy="0"/>
        </a:xfrm>
      </p:grpSpPr>
      <p:cxnSp>
        <p:nvCxnSpPr>
          <p:cNvPr id="3145729" name="直接连接符 5"/>
          <p:cNvCxnSpPr>
            <a:cxnSpLocks/>
          </p:cNvCxnSpPr>
          <p:nvPr/>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1048596" name="标题 1"/>
          <p:cNvSpPr>
            <a:spLocks noGrp="1"/>
          </p:cNvSpPr>
          <p:nvPr>
            <p:ph type="title" hasCustomPrompt="1"/>
          </p:nvPr>
        </p:nvSpPr>
        <p:spPr>
          <a:xfrm>
            <a:off x="275495" y="538407"/>
            <a:ext cx="11207263" cy="481500"/>
          </a:xfrm>
          <a:prstGeom prst="rect">
            <a:avLst/>
          </a:prstGeom>
        </p:spPr>
        <p:txBody>
          <a:bodyPr lIns="91434" tIns="45718" rIns="91434" bIns="45718"/>
          <a:lstStyle>
            <a:lvl1pPr>
              <a:defRPr sz="31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1048597" name="TextBox 8"/>
          <p:cNvSpPr txBox="1"/>
          <p:nvPr userDrawn="1"/>
        </p:nvSpPr>
        <p:spPr bwMode="auto">
          <a:xfrm>
            <a:off x="5253961" y="6533914"/>
            <a:ext cx="436326" cy="338550"/>
          </a:xfrm>
          <a:prstGeom prst="rect">
            <a:avLst/>
          </a:prstGeom>
          <a:noFill/>
          <a:ln w="9525">
            <a:noFill/>
            <a:miter lim="800000"/>
          </a:ln>
        </p:spPr>
        <p:txBody>
          <a:bodyPr wrap="none" lIns="91434" tIns="45718" rIns="91434" bIns="45718"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baseline="0" smtClean="0">
                <a:solidFill>
                  <a:schemeClr val="tx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zh-CN" altLang="en-US" sz="1600" b="0" kern="0" baseline="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7" name="图片 6" descr="带Rlogo.png"/>
          <p:cNvPicPr>
            <a:picLocks noChangeAspect="1"/>
          </p:cNvPicPr>
          <p:nvPr userDrawn="1"/>
        </p:nvPicPr>
        <p:blipFill>
          <a:blip r:embed="rId2" cstate="print"/>
          <a:stretch>
            <a:fillRect/>
          </a:stretch>
        </p:blipFill>
        <p:spPr>
          <a:xfrm>
            <a:off x="10391183" y="6504183"/>
            <a:ext cx="1695635" cy="3026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03-Title&amp;段落文本内容">
    <p:spTree>
      <p:nvGrpSpPr>
        <p:cNvPr id="1" name=""/>
        <p:cNvGrpSpPr/>
        <p:nvPr/>
      </p:nvGrpSpPr>
      <p:grpSpPr>
        <a:xfrm>
          <a:off x="0" y="0"/>
          <a:ext cx="0" cy="0"/>
          <a:chOff x="0" y="0"/>
          <a:chExt cx="0" cy="0"/>
        </a:xfrm>
      </p:grpSpPr>
      <p:cxnSp>
        <p:nvCxnSpPr>
          <p:cNvPr id="3145730" name="直接连接符 5"/>
          <p:cNvCxnSpPr>
            <a:cxnSpLocks/>
          </p:cNvCxnSpPr>
          <p:nvPr/>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1048617" name="标题 1"/>
          <p:cNvSpPr>
            <a:spLocks noGrp="1"/>
          </p:cNvSpPr>
          <p:nvPr>
            <p:ph type="title" hasCustomPrompt="1"/>
          </p:nvPr>
        </p:nvSpPr>
        <p:spPr>
          <a:xfrm>
            <a:off x="275495" y="538407"/>
            <a:ext cx="11207263" cy="481500"/>
          </a:xfrm>
          <a:prstGeom prst="rect">
            <a:avLst/>
          </a:prstGeom>
        </p:spPr>
        <p:txBody>
          <a:bodyPr lIns="91434" tIns="45718" rIns="91434" bIns="45718"/>
          <a:lstStyle>
            <a:lvl1pPr>
              <a:defRPr sz="31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1048618" name="文本占位符 11"/>
          <p:cNvSpPr>
            <a:spLocks noGrp="1"/>
          </p:cNvSpPr>
          <p:nvPr>
            <p:ph type="body" sz="quarter" idx="10" hasCustomPrompt="1"/>
          </p:nvPr>
        </p:nvSpPr>
        <p:spPr>
          <a:xfrm>
            <a:off x="755651" y="1248513"/>
            <a:ext cx="10718800" cy="4888767"/>
          </a:xfrm>
          <a:prstGeom prst="rect">
            <a:avLst/>
          </a:prstGeom>
        </p:spPr>
        <p:txBody>
          <a:bodyPr lIns="91434" tIns="45718" rIns="91434" bIns="45718"/>
          <a:lstStyle>
            <a:lvl1pPr>
              <a:lnSpc>
                <a:spcPct val="100000"/>
              </a:lnSpc>
              <a:buFontTx/>
              <a:buBlip>
                <a:blip r:embed="rId2"/>
              </a:buBlip>
              <a:defRPr sz="2400" spc="100" baseline="0">
                <a:solidFill>
                  <a:schemeClr val="bg2">
                    <a:lumMod val="25000"/>
                  </a:schemeClr>
                </a:solidFill>
                <a:latin typeface="微软雅黑" panose="020B0503020204020204" pitchFamily="34" charset="-122"/>
                <a:ea typeface="微软雅黑" panose="020B0503020204020204" pitchFamily="34" charset="-122"/>
              </a:defRPr>
            </a:lvl1pPr>
            <a:lvl2pPr>
              <a:lnSpc>
                <a:spcPct val="100000"/>
              </a:lnSpc>
              <a:defRPr sz="1900" spc="100" baseline="0">
                <a:solidFill>
                  <a:schemeClr val="bg2">
                    <a:lumMod val="25000"/>
                  </a:schemeClr>
                </a:solidFill>
                <a:latin typeface="微软雅黑" panose="020B0503020204020204" pitchFamily="34" charset="-122"/>
                <a:ea typeface="微软雅黑" panose="020B0503020204020204" pitchFamily="34" charset="-122"/>
              </a:defRPr>
            </a:lvl2pPr>
          </a:lstStyle>
          <a:p>
            <a:pPr lvl="0"/>
            <a:r>
              <a:rPr lang="zh-CN" altLang="en-US" dirty="0"/>
              <a:t>第一级</a:t>
            </a:r>
          </a:p>
          <a:p>
            <a:pPr lvl="1"/>
            <a:r>
              <a:rPr lang="zh-CN" altLang="en-US" dirty="0"/>
              <a:t>第二级</a:t>
            </a:r>
          </a:p>
        </p:txBody>
      </p:sp>
      <p:pic>
        <p:nvPicPr>
          <p:cNvPr id="8" name="图片 7" descr="带Rlogo.png"/>
          <p:cNvPicPr>
            <a:picLocks noChangeAspect="1"/>
          </p:cNvPicPr>
          <p:nvPr userDrawn="1"/>
        </p:nvPicPr>
        <p:blipFill>
          <a:blip r:embed="rId3" cstate="print"/>
          <a:stretch>
            <a:fillRect/>
          </a:stretch>
        </p:blipFill>
        <p:spPr>
          <a:xfrm>
            <a:off x="10391183" y="6504183"/>
            <a:ext cx="1695635" cy="302607"/>
          </a:xfrm>
          <a:prstGeom prst="rect">
            <a:avLst/>
          </a:prstGeom>
        </p:spPr>
      </p:pic>
      <p:sp>
        <p:nvSpPr>
          <p:cNvPr id="9" name="TextBox 8"/>
          <p:cNvSpPr txBox="1"/>
          <p:nvPr userDrawn="1"/>
        </p:nvSpPr>
        <p:spPr bwMode="auto">
          <a:xfrm>
            <a:off x="5253961" y="6533914"/>
            <a:ext cx="436326" cy="338550"/>
          </a:xfrm>
          <a:prstGeom prst="rect">
            <a:avLst/>
          </a:prstGeom>
          <a:noFill/>
          <a:ln w="9525">
            <a:noFill/>
            <a:miter lim="800000"/>
          </a:ln>
        </p:spPr>
        <p:txBody>
          <a:bodyPr wrap="none" lIns="91434" tIns="45718" rIns="91434" bIns="45718"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baseline="0" smtClean="0">
                <a:solidFill>
                  <a:schemeClr val="tx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zh-CN" altLang="en-US" sz="1600" b="0" kern="0" baseline="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04-Title&amp;文字图片">
    <p:spTree>
      <p:nvGrpSpPr>
        <p:cNvPr id="1" name=""/>
        <p:cNvGrpSpPr/>
        <p:nvPr/>
      </p:nvGrpSpPr>
      <p:grpSpPr>
        <a:xfrm>
          <a:off x="0" y="0"/>
          <a:ext cx="0" cy="0"/>
          <a:chOff x="0" y="0"/>
          <a:chExt cx="0" cy="0"/>
        </a:xfrm>
      </p:grpSpPr>
      <p:cxnSp>
        <p:nvCxnSpPr>
          <p:cNvPr id="3145746" name="直接连接符 20"/>
          <p:cNvCxnSpPr>
            <a:cxnSpLocks/>
          </p:cNvCxnSpPr>
          <p:nvPr/>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1048786" name="标题 1"/>
          <p:cNvSpPr>
            <a:spLocks noGrp="1"/>
          </p:cNvSpPr>
          <p:nvPr>
            <p:ph type="title" hasCustomPrompt="1"/>
          </p:nvPr>
        </p:nvSpPr>
        <p:spPr>
          <a:xfrm>
            <a:off x="275495" y="538407"/>
            <a:ext cx="11207263" cy="481500"/>
          </a:xfrm>
          <a:prstGeom prst="rect">
            <a:avLst/>
          </a:prstGeom>
        </p:spPr>
        <p:txBody>
          <a:bodyPr lIns="91434" tIns="45718" rIns="91434" bIns="45718"/>
          <a:lstStyle>
            <a:lvl1pPr>
              <a:defRPr sz="31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1048787" name="文本占位符 11"/>
          <p:cNvSpPr>
            <a:spLocks noGrp="1"/>
          </p:cNvSpPr>
          <p:nvPr>
            <p:ph type="body" sz="quarter" idx="10" hasCustomPrompt="1"/>
          </p:nvPr>
        </p:nvSpPr>
        <p:spPr>
          <a:xfrm>
            <a:off x="6177281" y="1248513"/>
            <a:ext cx="5297171" cy="4888767"/>
          </a:xfrm>
          <a:prstGeom prst="rect">
            <a:avLst/>
          </a:prstGeom>
        </p:spPr>
        <p:txBody>
          <a:bodyPr lIns="91434" tIns="45718" rIns="91434" bIns="45718"/>
          <a:lstStyle>
            <a:lvl1pPr>
              <a:lnSpc>
                <a:spcPct val="100000"/>
              </a:lnSpc>
              <a:buFontTx/>
              <a:buBlip>
                <a:blip r:embed="rId2"/>
              </a:buBlip>
              <a:defRPr sz="2400" spc="100" baseline="0">
                <a:solidFill>
                  <a:schemeClr val="bg2">
                    <a:lumMod val="25000"/>
                  </a:schemeClr>
                </a:solidFill>
                <a:latin typeface="微软雅黑" panose="020B0503020204020204" pitchFamily="34" charset="-122"/>
                <a:ea typeface="微软雅黑" panose="020B0503020204020204" pitchFamily="34" charset="-122"/>
              </a:defRPr>
            </a:lvl1pPr>
            <a:lvl2pPr>
              <a:lnSpc>
                <a:spcPct val="100000"/>
              </a:lnSpc>
              <a:defRPr sz="1900" spc="100" baseline="0">
                <a:solidFill>
                  <a:schemeClr val="bg2">
                    <a:lumMod val="25000"/>
                  </a:schemeClr>
                </a:solidFill>
                <a:latin typeface="微软雅黑" panose="020B0503020204020204" pitchFamily="34" charset="-122"/>
                <a:ea typeface="微软雅黑" panose="020B0503020204020204" pitchFamily="34" charset="-122"/>
              </a:defRPr>
            </a:lvl2pPr>
          </a:lstStyle>
          <a:p>
            <a:pPr lvl="0"/>
            <a:r>
              <a:rPr lang="zh-CN" altLang="en-US" dirty="0"/>
              <a:t>第一级</a:t>
            </a:r>
          </a:p>
          <a:p>
            <a:pPr lvl="1"/>
            <a:r>
              <a:rPr lang="zh-CN" altLang="en-US" dirty="0"/>
              <a:t>第二级</a:t>
            </a:r>
          </a:p>
        </p:txBody>
      </p:sp>
      <p:pic>
        <p:nvPicPr>
          <p:cNvPr id="8" name="图片 7" descr="带Rlogo.png"/>
          <p:cNvPicPr>
            <a:picLocks noChangeAspect="1"/>
          </p:cNvPicPr>
          <p:nvPr userDrawn="1"/>
        </p:nvPicPr>
        <p:blipFill>
          <a:blip r:embed="rId3" cstate="print"/>
          <a:stretch>
            <a:fillRect/>
          </a:stretch>
        </p:blipFill>
        <p:spPr>
          <a:xfrm>
            <a:off x="10391183" y="6504183"/>
            <a:ext cx="1695635" cy="302607"/>
          </a:xfrm>
          <a:prstGeom prst="rect">
            <a:avLst/>
          </a:prstGeom>
        </p:spPr>
      </p:pic>
      <p:sp>
        <p:nvSpPr>
          <p:cNvPr id="9" name="TextBox 8"/>
          <p:cNvSpPr txBox="1"/>
          <p:nvPr userDrawn="1"/>
        </p:nvSpPr>
        <p:spPr bwMode="auto">
          <a:xfrm>
            <a:off x="5253961" y="6533914"/>
            <a:ext cx="436326" cy="338550"/>
          </a:xfrm>
          <a:prstGeom prst="rect">
            <a:avLst/>
          </a:prstGeom>
          <a:noFill/>
          <a:ln w="9525">
            <a:noFill/>
            <a:miter lim="800000"/>
          </a:ln>
        </p:spPr>
        <p:txBody>
          <a:bodyPr wrap="none" lIns="91434" tIns="45718" rIns="91434" bIns="45718"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baseline="0" smtClean="0">
                <a:solidFill>
                  <a:schemeClr val="tx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zh-CN" altLang="en-US" sz="1600" b="0" kern="0" baseline="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05-封底">
    <p:spTree>
      <p:nvGrpSpPr>
        <p:cNvPr id="1" name=""/>
        <p:cNvGrpSpPr/>
        <p:nvPr/>
      </p:nvGrpSpPr>
      <p:grpSpPr>
        <a:xfrm>
          <a:off x="0" y="0"/>
          <a:ext cx="0" cy="0"/>
          <a:chOff x="0" y="0"/>
          <a:chExt cx="0" cy="0"/>
        </a:xfrm>
      </p:grpSpPr>
      <p:pic>
        <p:nvPicPr>
          <p:cNvPr id="2097236" name="图片 7" descr="01-封面.jpg"/>
          <p:cNvPicPr>
            <a:picLocks noChangeAspect="1"/>
          </p:cNvPicPr>
          <p:nvPr/>
        </p:nvPicPr>
        <p:blipFill>
          <a:blip r:embed="rId2" cstate="print"/>
          <a:stretch>
            <a:fillRect/>
          </a:stretch>
        </p:blipFill>
        <p:spPr>
          <a:xfrm>
            <a:off x="0" y="4"/>
            <a:ext cx="12192000" cy="6857999"/>
          </a:xfrm>
          <a:prstGeom prst="rect">
            <a:avLst/>
          </a:prstGeom>
        </p:spPr>
      </p:pic>
      <p:sp>
        <p:nvSpPr>
          <p:cNvPr id="1049352" name="副标题 10"/>
          <p:cNvSpPr txBox="1"/>
          <p:nvPr/>
        </p:nvSpPr>
        <p:spPr bwMode="auto">
          <a:xfrm>
            <a:off x="9037519" y="6057753"/>
            <a:ext cx="2632716" cy="242955"/>
          </a:xfrm>
          <a:prstGeom prst="rect">
            <a:avLst/>
          </a:prstGeom>
          <a:noFill/>
          <a:ln w="9525">
            <a:noFill/>
            <a:miter lim="800000"/>
          </a:ln>
        </p:spPr>
        <p:txBody>
          <a:bodyPr lIns="0" tIns="0" rIns="0" bIns="0"/>
          <a:lstStyle/>
          <a:p>
            <a:pPr algn="r" eaLnBrk="0" hangingPunct="0">
              <a:buClr>
                <a:schemeClr val="accent1"/>
              </a:buClr>
              <a:buFontTx/>
              <a:buNone/>
            </a:pPr>
            <a:r>
              <a:rPr lang="zh-CN" altLang="en-US" sz="1200" kern="0" spc="151" baseline="0" dirty="0">
                <a:latin typeface="微软雅黑" panose="020B0503020204020204" pitchFamily="34" charset="-122"/>
                <a:ea typeface="微软雅黑" panose="020B0503020204020204" pitchFamily="34" charset="-122"/>
              </a:rPr>
              <a:t>南大通用数据技术股份有限公司</a:t>
            </a:r>
          </a:p>
        </p:txBody>
      </p:sp>
      <p:sp>
        <p:nvSpPr>
          <p:cNvPr id="1049353" name="TextBox 9"/>
          <p:cNvSpPr>
            <a:spLocks noChangeArrowheads="1"/>
          </p:cNvSpPr>
          <p:nvPr/>
        </p:nvSpPr>
        <p:spPr bwMode="auto">
          <a:xfrm>
            <a:off x="9614351" y="6424737"/>
            <a:ext cx="2148351" cy="276999"/>
          </a:xfrm>
          <a:prstGeom prst="rect">
            <a:avLst/>
          </a:prstGeom>
          <a:noFill/>
          <a:ln w="9525">
            <a:noFill/>
            <a:miter lim="800000"/>
          </a:ln>
        </p:spPr>
        <p:txBody>
          <a:bodyPr wrap="square" lIns="91434" tIns="45718" rIns="91434" bIns="45718">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a:t>
            </a:r>
            <a:r>
              <a:rPr lang="en-US"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2020</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049354" name="标题 1"/>
          <p:cNvSpPr>
            <a:spLocks noGrp="1"/>
          </p:cNvSpPr>
          <p:nvPr>
            <p:ph type="title" hasCustomPrompt="1"/>
          </p:nvPr>
        </p:nvSpPr>
        <p:spPr>
          <a:xfrm>
            <a:off x="2236375" y="3381036"/>
            <a:ext cx="7816361" cy="611845"/>
          </a:xfrm>
          <a:prstGeom prst="rect">
            <a:avLst/>
          </a:prstGeom>
        </p:spPr>
        <p:txBody>
          <a:bodyPr lIns="91434" tIns="45718" rIns="91434" bIns="45718"/>
          <a:lstStyle>
            <a:lvl1pPr algn="ctr">
              <a:lnSpc>
                <a:spcPct val="100000"/>
              </a:lnSpc>
              <a:defRPr sz="3200" b="1" spc="100" baseline="0">
                <a:solidFill>
                  <a:srgbClr val="5A6783"/>
                </a:solidFill>
                <a:latin typeface="微软雅黑" panose="020B0503020204020204" pitchFamily="34" charset="-122"/>
                <a:ea typeface="微软雅黑" panose="020B0503020204020204" pitchFamily="34" charset="-122"/>
              </a:defRPr>
            </a:lvl1pPr>
          </a:lstStyle>
          <a:p>
            <a:r>
              <a:rPr lang="en-US" altLang="zh-CN" dirty="0"/>
              <a:t>Thank you</a:t>
            </a:r>
            <a:r>
              <a:rPr lang="zh-CN" altLang="en-US" dirty="0"/>
              <a:t>！</a:t>
            </a:r>
          </a:p>
        </p:txBody>
      </p:sp>
      <p:sp>
        <p:nvSpPr>
          <p:cNvPr id="1049355" name="副标题 10"/>
          <p:cNvSpPr txBox="1"/>
          <p:nvPr/>
        </p:nvSpPr>
        <p:spPr bwMode="auto">
          <a:xfrm>
            <a:off x="8137967" y="6246160"/>
            <a:ext cx="3511948" cy="304056"/>
          </a:xfrm>
          <a:prstGeom prst="rect">
            <a:avLst/>
          </a:prstGeom>
          <a:noFill/>
          <a:ln w="9525">
            <a:noFill/>
            <a:miter lim="800000"/>
          </a:ln>
        </p:spPr>
        <p:txBody>
          <a:bodyPr lIns="0" tIns="0" rIns="0" bIns="0"/>
          <a:lstStyle/>
          <a:p>
            <a:pPr algn="r" eaLnBrk="0" hangingPunct="0">
              <a:buClr>
                <a:schemeClr val="accent1"/>
              </a:buClr>
              <a:buFontTx/>
              <a:buNone/>
            </a:pPr>
            <a:r>
              <a:rPr lang="en-US" altLang="zh-CN" sz="1200" kern="0" spc="0" baseline="0" dirty="0">
                <a:latin typeface="微软雅黑" panose="020B0503020204020204" pitchFamily="34" charset="-122"/>
                <a:ea typeface="微软雅黑" panose="020B0503020204020204" pitchFamily="34" charset="-122"/>
              </a:rPr>
              <a:t>General Data Technology </a:t>
            </a:r>
            <a:r>
              <a:rPr lang="en-US" altLang="zh-CN" sz="1200" kern="0" spc="0" baseline="0" dirty="0" err="1">
                <a:latin typeface="微软雅黑" panose="020B0503020204020204" pitchFamily="34" charset="-122"/>
                <a:ea typeface="微软雅黑" panose="020B0503020204020204" pitchFamily="34" charset="-122"/>
              </a:rPr>
              <a:t>Co.,Ltd</a:t>
            </a:r>
            <a:endParaRPr lang="zh-CN" altLang="en-US" sz="1200" kern="0" spc="0" baseline="0" dirty="0">
              <a:latin typeface="微软雅黑" panose="020B0503020204020204" pitchFamily="34" charset="-122"/>
              <a:ea typeface="微软雅黑" panose="020B0503020204020204" pitchFamily="34" charset="-122"/>
            </a:endParaRPr>
          </a:p>
        </p:txBody>
      </p:sp>
      <p:sp>
        <p:nvSpPr>
          <p:cNvPr id="1049356" name="标题 1"/>
          <p:cNvSpPr txBox="1"/>
          <p:nvPr/>
        </p:nvSpPr>
        <p:spPr>
          <a:xfrm>
            <a:off x="4445780" y="1516752"/>
            <a:ext cx="3189069" cy="1582048"/>
          </a:xfrm>
          <a:prstGeom prst="rect">
            <a:avLst/>
          </a:prstGeom>
        </p:spPr>
        <p:txBody>
          <a:bodyPr lIns="91434" tIns="45718" rIns="91434" bIns="45718"/>
          <a:lstStyle>
            <a:lvl1pPr algn="ctr">
              <a:lnSpc>
                <a:spcPct val="100000"/>
              </a:lnSpc>
              <a:defRPr sz="3200" b="1" spc="100" baseline="0">
                <a:solidFill>
                  <a:schemeClr val="bg2">
                    <a:lumMod val="2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9600" b="0" i="0" u="none" strike="noStrike" kern="1200" cap="none" spc="2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Q&amp;A</a:t>
            </a:r>
            <a:endParaRPr kumimoji="0" lang="zh-CN" altLang="en-US" sz="9600" b="0" i="0" u="none" strike="noStrike" kern="1200" cap="none" spc="2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pic>
        <p:nvPicPr>
          <p:cNvPr id="2097237" name="图片 15" descr="logo_02.png"/>
          <p:cNvPicPr>
            <a:picLocks noChangeAspect="1"/>
          </p:cNvPicPr>
          <p:nvPr/>
        </p:nvPicPr>
        <p:blipFill>
          <a:blip r:embed="rId3" cstate="print"/>
          <a:stretch>
            <a:fillRect/>
          </a:stretch>
        </p:blipFill>
        <p:spPr>
          <a:xfrm>
            <a:off x="9215120" y="5520060"/>
            <a:ext cx="2692400" cy="504825"/>
          </a:xfrm>
          <a:prstGeom prst="rect">
            <a:avLst/>
          </a:prstGeom>
        </p:spPr>
      </p:pic>
      <p:pic>
        <p:nvPicPr>
          <p:cNvPr id="9" name="图片 8"/>
          <p:cNvPicPr>
            <a:picLocks noChangeAspect="1"/>
          </p:cNvPicPr>
          <p:nvPr userDrawn="1"/>
        </p:nvPicPr>
        <p:blipFill>
          <a:blip r:embed="rId4" cstate="print"/>
          <a:stretch>
            <a:fillRect/>
          </a:stretch>
        </p:blipFill>
        <p:spPr>
          <a:xfrm>
            <a:off x="4920007" y="4143968"/>
            <a:ext cx="2240613" cy="225422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02-Title&amp;空白页">
    <p:spTree>
      <p:nvGrpSpPr>
        <p:cNvPr id="1" name=""/>
        <p:cNvGrpSpPr/>
        <p:nvPr/>
      </p:nvGrpSpPr>
      <p:grpSpPr>
        <a:xfrm>
          <a:off x="0" y="0"/>
          <a:ext cx="0" cy="0"/>
          <a:chOff x="0" y="0"/>
          <a:chExt cx="0" cy="0"/>
        </a:xfrm>
      </p:grpSpPr>
      <p:cxnSp>
        <p:nvCxnSpPr>
          <p:cNvPr id="3145739" name="直接连接符 5"/>
          <p:cNvCxnSpPr>
            <a:cxnSpLocks/>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1048714"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pic>
        <p:nvPicPr>
          <p:cNvPr id="7" name="图片 6" descr="带Rlogo.png"/>
          <p:cNvPicPr>
            <a:picLocks noChangeAspect="1"/>
          </p:cNvPicPr>
          <p:nvPr userDrawn="1"/>
        </p:nvPicPr>
        <p:blipFill>
          <a:blip r:embed="rId2" cstate="print"/>
          <a:stretch>
            <a:fillRect/>
          </a:stretch>
        </p:blipFill>
        <p:spPr>
          <a:xfrm>
            <a:off x="10391183" y="6504183"/>
            <a:ext cx="1695635" cy="302607"/>
          </a:xfrm>
          <a:prstGeom prst="rect">
            <a:avLst/>
          </a:prstGeom>
        </p:spPr>
      </p:pic>
      <p:sp>
        <p:nvSpPr>
          <p:cNvPr id="8" name="TextBox 8"/>
          <p:cNvSpPr txBox="1"/>
          <p:nvPr userDrawn="1"/>
        </p:nvSpPr>
        <p:spPr bwMode="auto">
          <a:xfrm>
            <a:off x="5253961" y="6533914"/>
            <a:ext cx="436326" cy="338550"/>
          </a:xfrm>
          <a:prstGeom prst="rect">
            <a:avLst/>
          </a:prstGeom>
          <a:noFill/>
          <a:ln w="9525">
            <a:noFill/>
            <a:miter lim="800000"/>
          </a:ln>
        </p:spPr>
        <p:txBody>
          <a:bodyPr wrap="none" lIns="91434" tIns="45718" rIns="91434" bIns="45718"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baseline="0" smtClean="0">
                <a:solidFill>
                  <a:schemeClr val="tx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zh-CN" altLang="en-US" sz="1600" b="0" kern="0" baseline="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3" name="标题 1"/>
          <p:cNvSpPr>
            <a:spLocks noGrp="1"/>
          </p:cNvSpPr>
          <p:nvPr>
            <p:ph type="title"/>
          </p:nvPr>
        </p:nvSpPr>
        <p:spPr>
          <a:xfrm>
            <a:off x="1185333" y="304800"/>
            <a:ext cx="10109200" cy="941388"/>
          </a:xfrm>
        </p:spPr>
        <p:txBody>
          <a:bodyPr/>
          <a:lstStyle/>
          <a:p>
            <a:r>
              <a:rPr lang="zh-CN" altLang="en-US" dirty="0"/>
              <a:t>单击此处编辑母版标题样式</a:t>
            </a:r>
          </a:p>
        </p:txBody>
      </p:sp>
      <p:sp>
        <p:nvSpPr>
          <p:cNvPr id="4" name="内容占位符 2"/>
          <p:cNvSpPr>
            <a:spLocks noGrp="1"/>
          </p:cNvSpPr>
          <p:nvPr>
            <p:ph idx="1"/>
          </p:nvPr>
        </p:nvSpPr>
        <p:spPr>
          <a:xfrm>
            <a:off x="1209973" y="1600200"/>
            <a:ext cx="10049933" cy="43434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灯片编号占位符 9"/>
          <p:cNvSpPr>
            <a:spLocks noGrp="1"/>
          </p:cNvSpPr>
          <p:nvPr>
            <p:ph type="sldNum" sz="quarter" idx="4"/>
          </p:nvPr>
        </p:nvSpPr>
        <p:spPr>
          <a:xfrm>
            <a:off x="0" y="6457951"/>
            <a:ext cx="12192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pPr/>
              <a:t>‹#›</a:t>
            </a:fld>
            <a:endParaRPr kumimoji="1" lang="zh-CN" altLang="en-US" dirty="0"/>
          </a:p>
        </p:txBody>
      </p:sp>
    </p:spTree>
    <p:extLst>
      <p:ext uri="{BB962C8B-B14F-4D97-AF65-F5344CB8AC3E}">
        <p14:creationId xmlns:p14="http://schemas.microsoft.com/office/powerpoint/2010/main" val="252143282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97152" name="图片 6"/>
          <p:cNvPicPr>
            <a:picLocks noChangeAspect="1"/>
          </p:cNvPicPr>
          <p:nvPr/>
        </p:nvPicPr>
        <p:blipFill>
          <a:blip r:embed="rId9" cstate="print"/>
          <a:srcRect/>
          <a:stretch>
            <a:fillRect/>
          </a:stretch>
        </p:blipFill>
        <p:spPr bwMode="auto">
          <a:xfrm>
            <a:off x="0" y="0"/>
            <a:ext cx="12192000" cy="6858000"/>
          </a:xfrm>
          <a:prstGeom prst="rect">
            <a:avLst/>
          </a:prstGeom>
          <a:noFill/>
          <a:ln w="9525">
            <a:noFill/>
            <a:miter lim="800000"/>
            <a:headEnd/>
            <a:tailEnd/>
          </a:ln>
        </p:spPr>
      </p:pic>
      <p:sp>
        <p:nvSpPr>
          <p:cNvPr id="1048576" name="矩形 1"/>
          <p:cNvSpPr/>
          <p:nvPr/>
        </p:nvSpPr>
        <p:spPr>
          <a:xfrm>
            <a:off x="0" y="0"/>
            <a:ext cx="12192000" cy="6858000"/>
          </a:xfrm>
          <a:prstGeom prst="rect">
            <a:avLst/>
          </a:prstGeom>
          <a:gradFill flip="none" rotWithShape="1">
            <a:gsLst>
              <a:gs pos="0">
                <a:schemeClr val="bg1">
                  <a:alpha val="34000"/>
                </a:schemeClr>
              </a:gs>
              <a:gs pos="100000">
                <a:schemeClr val="bg1">
                  <a:alpha val="59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algn="ctr" fontAlgn="auto">
              <a:spcBef>
                <a:spcPts val="0"/>
              </a:spcBef>
              <a:spcAft>
                <a:spcPts val="0"/>
              </a:spcAft>
            </a:pPr>
            <a:endParaRPr lang="zh-CN" altLang="en-US"/>
          </a:p>
        </p:txBody>
      </p:sp>
      <p:sp>
        <p:nvSpPr>
          <p:cNvPr id="1048578" name="任意多边形 8"/>
          <p:cNvSpPr/>
          <p:nvPr/>
        </p:nvSpPr>
        <p:spPr>
          <a:xfrm rot="10800000">
            <a:off x="9886949" y="6466684"/>
            <a:ext cx="2305051"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93D32"/>
              </a:gs>
              <a:gs pos="91000">
                <a:srgbClr val="BE100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algn="ctr" fontAlgn="auto">
              <a:spcBef>
                <a:spcPts val="0"/>
              </a:spcBef>
              <a:spcAft>
                <a:spcPts val="0"/>
              </a:spcAft>
            </a:pPr>
            <a:endParaRPr lang="zh-CN" altLang="en-US"/>
          </a:p>
        </p:txBody>
      </p:sp>
      <p:sp>
        <p:nvSpPr>
          <p:cNvPr id="1048579" name="任意多边形 9"/>
          <p:cNvSpPr/>
          <p:nvPr/>
        </p:nvSpPr>
        <p:spPr>
          <a:xfrm>
            <a:off x="1" y="566742"/>
            <a:ext cx="168275" cy="454025"/>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algn="ctr" fontAlgn="auto">
              <a:spcBef>
                <a:spcPts val="0"/>
              </a:spcBef>
              <a:spcAft>
                <a:spcPts val="0"/>
              </a:spcAft>
            </a:pPr>
            <a:endParaRPr lang="zh-CN" altLang="en-US"/>
          </a:p>
        </p:txBody>
      </p:sp>
      <p:cxnSp>
        <p:nvCxnSpPr>
          <p:cNvPr id="3145728" name="直接连接符 6"/>
          <p:cNvCxnSpPr>
            <a:cxnSpLocks/>
          </p:cNvCxnSpPr>
          <p:nvPr/>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image" Target="../media/image20.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png"/><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oleObject" Target="../embeddings/oleObject5.bin"/><Relationship Id="rId3" Type="http://schemas.openxmlformats.org/officeDocument/2006/relationships/image" Target="../media/image15.jpeg"/><Relationship Id="rId7" Type="http://schemas.openxmlformats.org/officeDocument/2006/relationships/oleObject" Target="../embeddings/oleObject2.bin"/><Relationship Id="rId12"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image" Target="../media/image14.png"/><Relationship Id="rId1" Type="http://schemas.openxmlformats.org/officeDocument/2006/relationships/vmlDrawing" Target="../drawings/vmlDrawing1.vml"/><Relationship Id="rId6" Type="http://schemas.openxmlformats.org/officeDocument/2006/relationships/image" Target="../media/image16.jpeg"/><Relationship Id="rId11" Type="http://schemas.openxmlformats.org/officeDocument/2006/relationships/oleObject" Target="../embeddings/oleObject4.bin"/><Relationship Id="rId5" Type="http://schemas.openxmlformats.org/officeDocument/2006/relationships/image" Target="../media/image9.png"/><Relationship Id="rId15" Type="http://schemas.openxmlformats.org/officeDocument/2006/relationships/oleObject" Target="../embeddings/oleObject6.bin"/><Relationship Id="rId10"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jpe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oleObject" Target="../embeddings/oleObject7.bin"/><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png"/><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标题 1"/>
          <p:cNvSpPr>
            <a:spLocks noGrp="1"/>
          </p:cNvSpPr>
          <p:nvPr>
            <p:ph type="title"/>
          </p:nvPr>
        </p:nvSpPr>
        <p:spPr>
          <a:xfrm>
            <a:off x="5655481" y="2395519"/>
            <a:ext cx="6973399" cy="716171"/>
          </a:xfrm>
        </p:spPr>
        <p:txBody>
          <a:bodyPr/>
          <a:lstStyle/>
          <a:p>
            <a:pPr algn="l"/>
            <a:r>
              <a:rPr lang="en-US" altLang="zh-CN" sz="2600" dirty="0"/>
              <a:t>GBase 8s</a:t>
            </a:r>
            <a:r>
              <a:rPr lang="zh-CN" altLang="en-US" sz="2600" dirty="0"/>
              <a:t>数据库优化</a:t>
            </a:r>
          </a:p>
        </p:txBody>
      </p:sp>
      <p:sp>
        <p:nvSpPr>
          <p:cNvPr id="1048591" name="TextBox 2"/>
          <p:cNvSpPr txBox="1"/>
          <p:nvPr/>
        </p:nvSpPr>
        <p:spPr bwMode="auto">
          <a:xfrm>
            <a:off x="2401042" y="6571183"/>
            <a:ext cx="424168" cy="269237"/>
          </a:xfrm>
          <a:prstGeom prst="rect">
            <a:avLst/>
          </a:prstGeom>
          <a:noFill/>
          <a:ln w="9525">
            <a:noFill/>
            <a:miter lim="800000"/>
          </a:ln>
        </p:spPr>
        <p:txBody>
          <a:bodyPr wrap="none" lIns="91434" tIns="45718" rIns="91434" bIns="45718" rtlCol="0" anchor="b">
            <a:spAutoFit/>
          </a:bodyPr>
          <a:lstStyle/>
          <a:p>
            <a:pPr algn="ctr">
              <a:spcBef>
                <a:spcPct val="20000"/>
              </a:spcBef>
              <a:buClr>
                <a:schemeClr val="hlink"/>
              </a:buClr>
              <a:buFont typeface="Wingdings" panose="05000000000000000000" pitchFamily="2" charset="2"/>
              <a:buNone/>
            </a:pPr>
            <a:fld id="{D84502BE-93F0-4EA8-A8AA-6F5E8ED668D7}" type="slidenum">
              <a:rPr lang="zh-CN" altLang="en-US" sz="1200" kern="0" spc="200">
                <a:solidFill>
                  <a:schemeClr val="bg1"/>
                </a:solidFill>
                <a:latin typeface="微软雅黑" panose="020B0503020204020204" pitchFamily="34" charset="-122"/>
                <a:ea typeface="微软雅黑" panose="020B0503020204020204" pitchFamily="34" charset="-122"/>
                <a:cs typeface="+mj-cs"/>
              </a:rPr>
              <a:pPr algn="ctr">
                <a:spcBef>
                  <a:spcPct val="20000"/>
                </a:spcBef>
                <a:buClr>
                  <a:schemeClr val="hlink"/>
                </a:buClr>
                <a:buFont typeface="Wingdings" panose="05000000000000000000" pitchFamily="2" charset="2"/>
                <a:buNone/>
              </a:pPr>
              <a:t>0</a:t>
            </a:fld>
            <a:r>
              <a:rPr lang="en-US" altLang="zh-CN" sz="1200" kern="0" spc="200" dirty="0">
                <a:solidFill>
                  <a:schemeClr val="bg1"/>
                </a:solidFill>
                <a:latin typeface="微软雅黑" panose="020B0503020204020204" pitchFamily="34" charset="-122"/>
                <a:ea typeface="微软雅黑" panose="020B0503020204020204" pitchFamily="34" charset="-122"/>
                <a:cs typeface="+mj-cs"/>
              </a:rPr>
              <a:t>/7</a:t>
            </a:r>
            <a:endParaRPr lang="zh-CN" altLang="en-US" sz="1200" kern="0" spc="200" dirty="0">
              <a:solidFill>
                <a:schemeClr val="bg1"/>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宋体" charset="0"/>
              </a:rPr>
              <a:t>性能瓶颈</a:t>
            </a:r>
            <a:r>
              <a:rPr lang="en-US" altLang="zh-CN" dirty="0">
                <a:cs typeface="宋体" charset="0"/>
              </a:rPr>
              <a:t>—</a:t>
            </a:r>
            <a:r>
              <a:rPr lang="zh-CN" altLang="en-US" dirty="0">
                <a:cs typeface="宋体" charset="0"/>
              </a:rPr>
              <a:t>内存</a:t>
            </a:r>
            <a:endParaRPr lang="zh-CN" altLang="en-US" dirty="0"/>
          </a:p>
        </p:txBody>
      </p:sp>
      <p:sp>
        <p:nvSpPr>
          <p:cNvPr id="3" name="AutoShape 3"/>
          <p:cNvSpPr>
            <a:spLocks noChangeArrowheads="1"/>
          </p:cNvSpPr>
          <p:nvPr/>
        </p:nvSpPr>
        <p:spPr bwMode="black">
          <a:xfrm>
            <a:off x="4646613" y="1279872"/>
            <a:ext cx="1851025" cy="622300"/>
          </a:xfrm>
          <a:prstGeom prst="flowChartDecision">
            <a:avLst/>
          </a:prstGeom>
          <a:solidFill>
            <a:srgbClr val="FF9900"/>
          </a:solidFill>
          <a:ln>
            <a:noFill/>
          </a:ln>
          <a:effectLst>
            <a:outerShdw blurRad="63500" sy="50000" kx="-2453608"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nchor="ctr"/>
          <a:lstStyle/>
          <a:p>
            <a:pPr algn="ctr"/>
            <a:r>
              <a:rPr lang="zh-CN" altLang="en-US" sz="1600" b="1" dirty="0"/>
              <a:t>瓶颈类型？</a:t>
            </a:r>
          </a:p>
        </p:txBody>
      </p:sp>
      <p:sp>
        <p:nvSpPr>
          <p:cNvPr id="4" name="AutoShape 4"/>
          <p:cNvSpPr>
            <a:spLocks noChangeArrowheads="1"/>
          </p:cNvSpPr>
          <p:nvPr/>
        </p:nvSpPr>
        <p:spPr bwMode="black">
          <a:xfrm>
            <a:off x="4949825" y="2292697"/>
            <a:ext cx="1214438" cy="509587"/>
          </a:xfrm>
          <a:prstGeom prst="flowChartAlternateProcess">
            <a:avLst/>
          </a:prstGeom>
          <a:solidFill>
            <a:srgbClr val="0000FF"/>
          </a:solidFill>
          <a:ln>
            <a:noFill/>
          </a:ln>
          <a:effectLst/>
          <a:scene3d>
            <a:camera prst="legacyPerspectiveTop"/>
            <a:lightRig rig="legacyFlat3" dir="b"/>
          </a:scene3d>
          <a:sp3d extrusionH="887400" prstMaterial="legacyMatte">
            <a:bevelT w="13500" h="13500" prst="angle"/>
            <a:bevelB w="13500" h="13500" prst="angle"/>
            <a:extrusionClr>
              <a:srgbClr val="0000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flatTx/>
          </a:bodyPr>
          <a:lstStyle/>
          <a:p>
            <a:pPr algn="ctr"/>
            <a:r>
              <a:rPr lang="en-US" altLang="zh-CN" sz="2000" b="1">
                <a:solidFill>
                  <a:schemeClr val="bg1"/>
                </a:solidFill>
              </a:rPr>
              <a:t>Memory</a:t>
            </a:r>
          </a:p>
        </p:txBody>
      </p:sp>
      <p:sp>
        <p:nvSpPr>
          <p:cNvPr id="5" name="Line 5"/>
          <p:cNvSpPr>
            <a:spLocks noChangeShapeType="1"/>
          </p:cNvSpPr>
          <p:nvPr/>
        </p:nvSpPr>
        <p:spPr bwMode="black">
          <a:xfrm>
            <a:off x="5561013" y="1902172"/>
            <a:ext cx="0" cy="4016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6" name="AutoShape 6"/>
          <p:cNvSpPr>
            <a:spLocks noChangeArrowheads="1"/>
          </p:cNvSpPr>
          <p:nvPr/>
        </p:nvSpPr>
        <p:spPr bwMode="black">
          <a:xfrm>
            <a:off x="2306638" y="3461097"/>
            <a:ext cx="1217612" cy="641350"/>
          </a:xfrm>
          <a:prstGeom prst="flowChartOffpageConnector">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a:lnSpc>
                <a:spcPct val="50000"/>
              </a:lnSpc>
            </a:pPr>
            <a:r>
              <a:rPr lang="zh-CN" altLang="en-US" sz="1400"/>
              <a:t>内存消耗过多</a:t>
            </a:r>
          </a:p>
        </p:txBody>
      </p:sp>
      <p:sp>
        <p:nvSpPr>
          <p:cNvPr id="7" name="AutoShape 7"/>
          <p:cNvSpPr>
            <a:spLocks noChangeArrowheads="1"/>
          </p:cNvSpPr>
          <p:nvPr/>
        </p:nvSpPr>
        <p:spPr bwMode="black">
          <a:xfrm>
            <a:off x="4960938" y="3470622"/>
            <a:ext cx="1217612" cy="641350"/>
          </a:xfrm>
          <a:prstGeom prst="flowChartOffpageConnector">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a:lnSpc>
                <a:spcPct val="50000"/>
              </a:lnSpc>
            </a:pPr>
            <a:r>
              <a:rPr lang="zh-CN" altLang="en-US" sz="1400"/>
              <a:t>内存碎片</a:t>
            </a:r>
          </a:p>
        </p:txBody>
      </p:sp>
      <p:sp>
        <p:nvSpPr>
          <p:cNvPr id="8" name="Line 8"/>
          <p:cNvSpPr>
            <a:spLocks noChangeShapeType="1"/>
          </p:cNvSpPr>
          <p:nvPr/>
        </p:nvSpPr>
        <p:spPr bwMode="black">
          <a:xfrm flipH="1">
            <a:off x="2949575" y="2805459"/>
            <a:ext cx="2532063" cy="642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9" name="Line 9"/>
          <p:cNvSpPr>
            <a:spLocks noChangeShapeType="1"/>
          </p:cNvSpPr>
          <p:nvPr/>
        </p:nvSpPr>
        <p:spPr bwMode="black">
          <a:xfrm flipH="1">
            <a:off x="5530850" y="2835622"/>
            <a:ext cx="1588" cy="614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10" name="Rectangle 10"/>
          <p:cNvSpPr>
            <a:spLocks noChangeArrowheads="1"/>
          </p:cNvSpPr>
          <p:nvPr/>
        </p:nvSpPr>
        <p:spPr bwMode="black">
          <a:xfrm>
            <a:off x="1624013" y="4304208"/>
            <a:ext cx="2865834" cy="17778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lnSpc>
                <a:spcPct val="55000"/>
              </a:lnSpc>
              <a:spcBef>
                <a:spcPct val="30000"/>
              </a:spcBef>
              <a:buClr>
                <a:schemeClr val="accent1"/>
              </a:buClr>
              <a:buFont typeface="Arial" pitchFamily="34" charset="0"/>
              <a:buChar char="•"/>
            </a:pPr>
            <a:r>
              <a:rPr lang="en-US" altLang="zh-CN" sz="1600" b="1" dirty="0"/>
              <a:t>GBase 8s</a:t>
            </a:r>
            <a:r>
              <a:rPr lang="zh-CN" altLang="en-US" sz="1600" b="1" dirty="0"/>
              <a:t>所占用内存总量：</a:t>
            </a:r>
          </a:p>
          <a:p>
            <a:pPr algn="l">
              <a:lnSpc>
                <a:spcPct val="55000"/>
              </a:lnSpc>
              <a:spcBef>
                <a:spcPct val="30000"/>
              </a:spcBef>
              <a:buClr>
                <a:schemeClr val="accent1"/>
              </a:buClr>
            </a:pPr>
            <a:r>
              <a:rPr lang="en-US" altLang="zh-CN" b="1" dirty="0"/>
              <a:t>    </a:t>
            </a:r>
            <a:r>
              <a:rPr lang="en-US" altLang="zh-CN" dirty="0"/>
              <a:t>onstat –g </a:t>
            </a:r>
            <a:r>
              <a:rPr lang="en-US" altLang="zh-CN" dirty="0" err="1"/>
              <a:t>seg</a:t>
            </a:r>
            <a:endParaRPr lang="en-US" altLang="zh-CN" dirty="0"/>
          </a:p>
          <a:p>
            <a:pPr algn="l">
              <a:lnSpc>
                <a:spcPct val="55000"/>
              </a:lnSpc>
              <a:spcBef>
                <a:spcPct val="30000"/>
              </a:spcBef>
              <a:buClr>
                <a:schemeClr val="accent1"/>
              </a:buClr>
            </a:pPr>
            <a:r>
              <a:rPr lang="en-US" altLang="zh-CN" dirty="0"/>
              <a:t>    </a:t>
            </a:r>
            <a:r>
              <a:rPr lang="en-US" altLang="zh-CN" dirty="0" err="1"/>
              <a:t>ipcs</a:t>
            </a:r>
            <a:r>
              <a:rPr lang="en-US" altLang="zh-CN" dirty="0"/>
              <a:t> –m</a:t>
            </a:r>
          </a:p>
          <a:p>
            <a:pPr algn="l">
              <a:buClr>
                <a:schemeClr val="accent1"/>
              </a:buClr>
              <a:buFont typeface="Arial" pitchFamily="34" charset="0"/>
              <a:buChar char="•"/>
            </a:pPr>
            <a:r>
              <a:rPr lang="zh-CN" altLang="en-US" sz="1600" b="1" dirty="0"/>
              <a:t>虚拟内存段过大：</a:t>
            </a:r>
          </a:p>
          <a:p>
            <a:pPr algn="l">
              <a:lnSpc>
                <a:spcPct val="50000"/>
              </a:lnSpc>
            </a:pPr>
            <a:r>
              <a:rPr lang="zh-CN" altLang="en-US" sz="1400" b="1" dirty="0">
                <a:latin typeface="微软雅黑" pitchFamily="34" charset="-122"/>
                <a:ea typeface="微软雅黑" pitchFamily="34" charset="-122"/>
              </a:rPr>
              <a:t>    </a:t>
            </a:r>
            <a:r>
              <a:rPr lang="en-US" altLang="zh-CN" sz="1400" dirty="0">
                <a:latin typeface="微软雅黑" pitchFamily="34" charset="-122"/>
                <a:ea typeface="微软雅黑" pitchFamily="34" charset="-122"/>
              </a:rPr>
              <a:t>onstat –g </a:t>
            </a:r>
            <a:r>
              <a:rPr lang="en-US" altLang="zh-CN" sz="1400" dirty="0" err="1">
                <a:latin typeface="微软雅黑" pitchFamily="34" charset="-122"/>
                <a:ea typeface="微软雅黑" pitchFamily="34" charset="-122"/>
              </a:rPr>
              <a:t>seg</a:t>
            </a:r>
            <a:endParaRPr lang="en-US" altLang="zh-CN" sz="1400" dirty="0">
              <a:latin typeface="微软雅黑" pitchFamily="34" charset="-122"/>
              <a:ea typeface="微软雅黑" pitchFamily="34" charset="-122"/>
            </a:endParaRPr>
          </a:p>
          <a:p>
            <a:pPr algn="l">
              <a:lnSpc>
                <a:spcPct val="50000"/>
              </a:lnSpc>
            </a:pPr>
            <a:endParaRPr lang="en-US" altLang="zh-CN" sz="1400" dirty="0">
              <a:latin typeface="微软雅黑" pitchFamily="34" charset="-122"/>
              <a:ea typeface="微软雅黑" pitchFamily="34" charset="-122"/>
            </a:endParaRPr>
          </a:p>
          <a:p>
            <a:pPr algn="l">
              <a:lnSpc>
                <a:spcPct val="50000"/>
              </a:lnSpc>
            </a:pPr>
            <a:r>
              <a:rPr lang="en-US" altLang="zh-CN" sz="1400" dirty="0">
                <a:latin typeface="微软雅黑" pitchFamily="34" charset="-122"/>
                <a:ea typeface="微软雅黑" pitchFamily="34" charset="-122"/>
              </a:rPr>
              <a:t>    session</a:t>
            </a:r>
            <a:r>
              <a:rPr lang="zh-CN" altLang="en-US" sz="1400" dirty="0">
                <a:latin typeface="微软雅黑" pitchFamily="34" charset="-122"/>
                <a:ea typeface="微软雅黑" pitchFamily="34" charset="-122"/>
              </a:rPr>
              <a:t>内存分配</a:t>
            </a:r>
            <a:endParaRPr lang="en-US" altLang="zh-CN" sz="1400" dirty="0">
              <a:latin typeface="微软雅黑" pitchFamily="34" charset="-122"/>
              <a:ea typeface="微软雅黑" pitchFamily="34" charset="-122"/>
            </a:endParaRPr>
          </a:p>
          <a:p>
            <a:pPr algn="l">
              <a:lnSpc>
                <a:spcPct val="50000"/>
              </a:lnSpc>
            </a:pPr>
            <a:endParaRPr lang="en-US" altLang="zh-CN" sz="1400" dirty="0">
              <a:latin typeface="微软雅黑" pitchFamily="34" charset="-122"/>
              <a:ea typeface="微软雅黑" pitchFamily="34" charset="-122"/>
            </a:endParaRPr>
          </a:p>
          <a:p>
            <a:pPr algn="l">
              <a:lnSpc>
                <a:spcPct val="50000"/>
              </a:lnSpc>
            </a:pPr>
            <a:r>
              <a:rPr lang="en-US" altLang="zh-CN" sz="1400" dirty="0">
                <a:latin typeface="微软雅黑" pitchFamily="34" charset="-122"/>
                <a:ea typeface="微软雅黑" pitchFamily="34" charset="-122"/>
              </a:rPr>
              <a:t>    </a:t>
            </a:r>
            <a:r>
              <a:rPr lang="zh-CN" altLang="en-US" sz="1400" dirty="0">
                <a:latin typeface="微软雅黑" pitchFamily="34" charset="-122"/>
                <a:ea typeface="微软雅黑" pitchFamily="34" charset="-122"/>
              </a:rPr>
              <a:t> </a:t>
            </a:r>
            <a:r>
              <a:rPr lang="en-US" altLang="zh-CN" sz="1400" dirty="0">
                <a:latin typeface="微软雅黑" pitchFamily="34" charset="-122"/>
                <a:ea typeface="微软雅黑" pitchFamily="34" charset="-122"/>
              </a:rPr>
              <a:t>onstat –g </a:t>
            </a:r>
            <a:r>
              <a:rPr lang="en-US" altLang="zh-CN" sz="1400" dirty="0" err="1">
                <a:latin typeface="微软雅黑" pitchFamily="34" charset="-122"/>
                <a:ea typeface="微软雅黑" pitchFamily="34" charset="-122"/>
              </a:rPr>
              <a:t>ses</a:t>
            </a:r>
            <a:endParaRPr lang="en-US" altLang="zh-CN" sz="1400" dirty="0">
              <a:latin typeface="微软雅黑" pitchFamily="34" charset="-122"/>
              <a:ea typeface="微软雅黑" pitchFamily="34" charset="-122"/>
            </a:endParaRPr>
          </a:p>
          <a:p>
            <a:pPr algn="l">
              <a:lnSpc>
                <a:spcPct val="50000"/>
              </a:lnSpc>
            </a:pPr>
            <a:endParaRPr lang="en-US" altLang="zh-CN" sz="1400" dirty="0">
              <a:latin typeface="微软雅黑" pitchFamily="34" charset="-122"/>
              <a:ea typeface="微软雅黑" pitchFamily="34" charset="-122"/>
            </a:endParaRPr>
          </a:p>
          <a:p>
            <a:pPr algn="l">
              <a:lnSpc>
                <a:spcPct val="50000"/>
              </a:lnSpc>
            </a:pPr>
            <a:r>
              <a:rPr lang="en-US" altLang="zh-CN" sz="1400" dirty="0">
                <a:latin typeface="微软雅黑" pitchFamily="34" charset="-122"/>
                <a:ea typeface="微软雅黑" pitchFamily="34" charset="-122"/>
              </a:rPr>
              <a:t>    lock</a:t>
            </a:r>
            <a:r>
              <a:rPr lang="zh-CN" altLang="en-US" sz="1400" dirty="0">
                <a:latin typeface="微软雅黑" pitchFamily="34" charset="-122"/>
                <a:ea typeface="微软雅黑" pitchFamily="34" charset="-122"/>
              </a:rPr>
              <a:t>动态增长情况</a:t>
            </a:r>
            <a:endParaRPr lang="en-US" altLang="zh-CN" sz="1400" dirty="0">
              <a:latin typeface="微软雅黑" pitchFamily="34" charset="-122"/>
              <a:ea typeface="微软雅黑" pitchFamily="34" charset="-122"/>
            </a:endParaRPr>
          </a:p>
        </p:txBody>
      </p:sp>
      <p:sp>
        <p:nvSpPr>
          <p:cNvPr id="11" name="Rectangle 11"/>
          <p:cNvSpPr>
            <a:spLocks noChangeArrowheads="1"/>
          </p:cNvSpPr>
          <p:nvPr/>
        </p:nvSpPr>
        <p:spPr bwMode="black">
          <a:xfrm>
            <a:off x="4760913" y="4448224"/>
            <a:ext cx="2249214" cy="15465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r>
              <a:rPr lang="zh-CN" altLang="en-US" sz="1600" b="1" dirty="0"/>
              <a:t>查看内存碎片程度</a:t>
            </a:r>
          </a:p>
          <a:p>
            <a:r>
              <a:rPr lang="en-US" altLang="zh-CN" sz="1600" dirty="0">
                <a:latin typeface="微软雅黑" pitchFamily="34" charset="-122"/>
                <a:ea typeface="微软雅黑" pitchFamily="34" charset="-122"/>
              </a:rPr>
              <a:t>onstat –g </a:t>
            </a:r>
            <a:r>
              <a:rPr lang="en-US" altLang="zh-CN" sz="1600" dirty="0" err="1">
                <a:latin typeface="微软雅黑" pitchFamily="34" charset="-122"/>
                <a:ea typeface="微软雅黑" pitchFamily="34" charset="-122"/>
              </a:rPr>
              <a:t>nbm</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SPINLOCK_BREAKCNT</a:t>
            </a:r>
          </a:p>
          <a:p>
            <a:r>
              <a:rPr lang="en-US" altLang="zh-CN" sz="1600" dirty="0" err="1">
                <a:latin typeface="微软雅黑" pitchFamily="34" charset="-122"/>
                <a:ea typeface="微软雅黑" pitchFamily="34" charset="-122"/>
              </a:rPr>
              <a:t>sh_lock</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DONTDRAINPOOLS</a:t>
            </a:r>
            <a:endParaRPr lang="zh-CN" altLang="en-US" sz="1600" dirty="0">
              <a:latin typeface="微软雅黑" pitchFamily="34" charset="-122"/>
              <a:ea typeface="微软雅黑" pitchFamily="34" charset="-122"/>
            </a:endParaRPr>
          </a:p>
        </p:txBody>
      </p:sp>
      <p:sp>
        <p:nvSpPr>
          <p:cNvPr id="12" name="Line 12"/>
          <p:cNvSpPr>
            <a:spLocks noChangeShapeType="1"/>
          </p:cNvSpPr>
          <p:nvPr/>
        </p:nvSpPr>
        <p:spPr bwMode="black">
          <a:xfrm>
            <a:off x="2898775" y="4102447"/>
            <a:ext cx="6896" cy="2017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13" name="Line 13"/>
          <p:cNvSpPr>
            <a:spLocks noChangeShapeType="1"/>
          </p:cNvSpPr>
          <p:nvPr/>
        </p:nvSpPr>
        <p:spPr bwMode="black">
          <a:xfrm>
            <a:off x="5562599" y="4102447"/>
            <a:ext cx="7367" cy="34577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14" name="AutoShape 14"/>
          <p:cNvSpPr>
            <a:spLocks noChangeArrowheads="1"/>
          </p:cNvSpPr>
          <p:nvPr/>
        </p:nvSpPr>
        <p:spPr bwMode="black">
          <a:xfrm>
            <a:off x="7324725" y="3492847"/>
            <a:ext cx="1217613" cy="641350"/>
          </a:xfrm>
          <a:prstGeom prst="flowChartOffpageConnector">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a:lnSpc>
                <a:spcPct val="50000"/>
              </a:lnSpc>
            </a:pPr>
            <a:r>
              <a:rPr lang="zh-CN" altLang="en-US" sz="1400"/>
              <a:t>内存溢出</a:t>
            </a:r>
          </a:p>
        </p:txBody>
      </p:sp>
      <p:sp>
        <p:nvSpPr>
          <p:cNvPr id="15" name="Line 15"/>
          <p:cNvSpPr>
            <a:spLocks noChangeShapeType="1"/>
          </p:cNvSpPr>
          <p:nvPr/>
        </p:nvSpPr>
        <p:spPr bwMode="black">
          <a:xfrm>
            <a:off x="5572124" y="2811809"/>
            <a:ext cx="2341563" cy="6842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16" name="Rectangle 16"/>
          <p:cNvSpPr>
            <a:spLocks noChangeArrowheads="1"/>
          </p:cNvSpPr>
          <p:nvPr/>
        </p:nvSpPr>
        <p:spPr bwMode="black">
          <a:xfrm>
            <a:off x="7234238" y="4719984"/>
            <a:ext cx="2179637" cy="1255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r>
              <a:rPr lang="zh-CN" altLang="en-US" sz="1600" b="1" dirty="0">
                <a:latin typeface="微软雅黑" pitchFamily="34" charset="-122"/>
                <a:ea typeface="微软雅黑" pitchFamily="34" charset="-122"/>
              </a:rPr>
              <a:t>内存溢出诊断</a:t>
            </a:r>
          </a:p>
          <a:p>
            <a:r>
              <a:rPr lang="en-US" altLang="zh-CN" sz="1600" b="1" dirty="0">
                <a:latin typeface="微软雅黑" pitchFamily="34" charset="-122"/>
                <a:ea typeface="微软雅黑" pitchFamily="34" charset="-122"/>
              </a:rPr>
              <a:t>onstat –g </a:t>
            </a:r>
            <a:r>
              <a:rPr lang="en-US" altLang="zh-CN" sz="1600" b="1" dirty="0" err="1">
                <a:latin typeface="微软雅黑" pitchFamily="34" charset="-122"/>
                <a:ea typeface="微软雅黑" pitchFamily="34" charset="-122"/>
              </a:rPr>
              <a:t>ses</a:t>
            </a:r>
            <a:endParaRPr lang="en-US" altLang="zh-CN" sz="1600" b="1" dirty="0">
              <a:latin typeface="微软雅黑" pitchFamily="34" charset="-122"/>
              <a:ea typeface="微软雅黑" pitchFamily="34" charset="-122"/>
            </a:endParaRPr>
          </a:p>
          <a:p>
            <a:r>
              <a:rPr lang="en-US" altLang="zh-CN" sz="1600" b="1" dirty="0" err="1">
                <a:latin typeface="微软雅黑" pitchFamily="34" charset="-122"/>
                <a:ea typeface="微软雅黑" pitchFamily="34" charset="-122"/>
              </a:rPr>
              <a:t>onstat</a:t>
            </a:r>
            <a:r>
              <a:rPr lang="en-US" altLang="zh-CN" sz="1600" b="1" dirty="0">
                <a:latin typeface="微软雅黑" pitchFamily="34" charset="-122"/>
                <a:ea typeface="微软雅黑" pitchFamily="34" charset="-122"/>
              </a:rPr>
              <a:t> –g </a:t>
            </a:r>
            <a:r>
              <a:rPr lang="en-US" altLang="zh-CN" sz="1600" b="1" dirty="0" err="1">
                <a:latin typeface="微软雅黑" pitchFamily="34" charset="-122"/>
                <a:ea typeface="微软雅黑" pitchFamily="34" charset="-122"/>
              </a:rPr>
              <a:t>mem</a:t>
            </a:r>
            <a:endParaRPr lang="en-US" altLang="zh-CN" sz="1600" b="1" dirty="0">
              <a:latin typeface="微软雅黑" pitchFamily="34" charset="-122"/>
              <a:ea typeface="微软雅黑" pitchFamily="34" charset="-122"/>
            </a:endParaRPr>
          </a:p>
          <a:p>
            <a:r>
              <a:rPr lang="en-US" altLang="zh-CN" sz="1600" b="1" dirty="0">
                <a:latin typeface="微软雅黑" pitchFamily="34" charset="-122"/>
                <a:ea typeface="微软雅黑" pitchFamily="34" charset="-122"/>
              </a:rPr>
              <a:t>onstat -g </a:t>
            </a:r>
            <a:r>
              <a:rPr lang="en-US" altLang="zh-CN" sz="1600" b="1" dirty="0" err="1">
                <a:latin typeface="微软雅黑" pitchFamily="34" charset="-122"/>
                <a:ea typeface="微软雅黑" pitchFamily="34" charset="-122"/>
              </a:rPr>
              <a:t>afr</a:t>
            </a:r>
            <a:r>
              <a:rPr lang="en-US" altLang="zh-CN" sz="1600" b="1" dirty="0">
                <a:latin typeface="微软雅黑" pitchFamily="34" charset="-122"/>
                <a:ea typeface="微软雅黑" pitchFamily="34" charset="-122"/>
              </a:rPr>
              <a:t> </a:t>
            </a:r>
            <a:r>
              <a:rPr lang="en-US" altLang="zh-CN" sz="1600" b="1" dirty="0" err="1">
                <a:latin typeface="微软雅黑" pitchFamily="34" charset="-122"/>
                <a:ea typeface="微软雅黑" pitchFamily="34" charset="-122"/>
              </a:rPr>
              <a:t>sesid</a:t>
            </a:r>
            <a:endParaRPr lang="en-US" altLang="zh-CN" sz="1600" b="1" dirty="0">
              <a:latin typeface="微软雅黑" pitchFamily="34" charset="-122"/>
              <a:ea typeface="微软雅黑" pitchFamily="34" charset="-122"/>
            </a:endParaRPr>
          </a:p>
        </p:txBody>
      </p:sp>
      <p:sp>
        <p:nvSpPr>
          <p:cNvPr id="17" name="Line 17"/>
          <p:cNvSpPr>
            <a:spLocks noChangeShapeType="1"/>
          </p:cNvSpPr>
          <p:nvPr/>
        </p:nvSpPr>
        <p:spPr bwMode="black">
          <a:xfrm>
            <a:off x="7942263" y="4169122"/>
            <a:ext cx="0" cy="552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Tree>
    <p:extLst>
      <p:ext uri="{BB962C8B-B14F-4D97-AF65-F5344CB8AC3E}">
        <p14:creationId xmlns:p14="http://schemas.microsoft.com/office/powerpoint/2010/main" val="347581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宋体" charset="0"/>
              </a:rPr>
              <a:t>性能瓶颈</a:t>
            </a:r>
            <a:r>
              <a:rPr lang="en-US" altLang="zh-CN" dirty="0">
                <a:cs typeface="宋体" charset="0"/>
              </a:rPr>
              <a:t>—</a:t>
            </a:r>
            <a:r>
              <a:rPr lang="zh-CN" altLang="en-US" dirty="0">
                <a:cs typeface="宋体" charset="0"/>
              </a:rPr>
              <a:t>磁盘</a:t>
            </a:r>
            <a:endParaRPr lang="zh-CN" altLang="en-US" dirty="0"/>
          </a:p>
        </p:txBody>
      </p:sp>
      <p:sp>
        <p:nvSpPr>
          <p:cNvPr id="3" name="AutoShape 3"/>
          <p:cNvSpPr>
            <a:spLocks noChangeArrowheads="1"/>
          </p:cNvSpPr>
          <p:nvPr/>
        </p:nvSpPr>
        <p:spPr bwMode="black">
          <a:xfrm>
            <a:off x="4716463" y="1031950"/>
            <a:ext cx="1851025" cy="622300"/>
          </a:xfrm>
          <a:prstGeom prst="flowChartDecision">
            <a:avLst/>
          </a:prstGeom>
          <a:solidFill>
            <a:srgbClr val="FF9900"/>
          </a:solidFill>
          <a:ln>
            <a:noFill/>
          </a:ln>
          <a:effectLst>
            <a:outerShdw blurRad="63500" sy="50000" kx="-2453608"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nchor="ctr"/>
          <a:lstStyle/>
          <a:p>
            <a:pPr algn="ctr"/>
            <a:r>
              <a:rPr lang="zh-CN" altLang="en-US" sz="1600" b="1" dirty="0"/>
              <a:t>瓶颈类型？</a:t>
            </a:r>
          </a:p>
        </p:txBody>
      </p:sp>
      <p:sp>
        <p:nvSpPr>
          <p:cNvPr id="4" name="AutoShape 4"/>
          <p:cNvSpPr>
            <a:spLocks noChangeArrowheads="1"/>
          </p:cNvSpPr>
          <p:nvPr/>
        </p:nvSpPr>
        <p:spPr bwMode="black">
          <a:xfrm>
            <a:off x="4856163" y="1993553"/>
            <a:ext cx="1377950" cy="509587"/>
          </a:xfrm>
          <a:prstGeom prst="flowChartAlternateProcess">
            <a:avLst/>
          </a:prstGeom>
          <a:solidFill>
            <a:srgbClr val="0000FF"/>
          </a:solidFill>
          <a:ln>
            <a:noFill/>
          </a:ln>
          <a:effectLst/>
          <a:scene3d>
            <a:camera prst="legacyPerspectiveTop"/>
            <a:lightRig rig="legacyFlat3" dir="b"/>
          </a:scene3d>
          <a:sp3d extrusionH="887400" prstMaterial="legacyMatte">
            <a:bevelT w="13500" h="13500" prst="angle"/>
            <a:bevelB w="13500" h="13500" prst="angle"/>
            <a:extrusionClr>
              <a:srgbClr val="0000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flatTx/>
          </a:bodyPr>
          <a:lstStyle/>
          <a:p>
            <a:pPr algn="ctr"/>
            <a:r>
              <a:rPr lang="en-US" altLang="zh-CN" sz="2000" b="1">
                <a:solidFill>
                  <a:schemeClr val="bg1"/>
                </a:solidFill>
              </a:rPr>
              <a:t>Disk I/O</a:t>
            </a:r>
          </a:p>
        </p:txBody>
      </p:sp>
      <p:sp>
        <p:nvSpPr>
          <p:cNvPr id="5" name="Line 5"/>
          <p:cNvSpPr>
            <a:spLocks noChangeShapeType="1"/>
          </p:cNvSpPr>
          <p:nvPr/>
        </p:nvSpPr>
        <p:spPr bwMode="black">
          <a:xfrm>
            <a:off x="5630863" y="1603028"/>
            <a:ext cx="0" cy="4016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6" name="AutoShape 6"/>
          <p:cNvSpPr>
            <a:spLocks noChangeArrowheads="1"/>
          </p:cNvSpPr>
          <p:nvPr/>
        </p:nvSpPr>
        <p:spPr bwMode="black">
          <a:xfrm>
            <a:off x="3922713" y="3220690"/>
            <a:ext cx="1217612" cy="641350"/>
          </a:xfrm>
          <a:prstGeom prst="flowChartOffpageConnector">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a:lnSpc>
                <a:spcPct val="50000"/>
              </a:lnSpc>
            </a:pPr>
            <a:r>
              <a:rPr lang="en-US" altLang="zh-CN" sz="1400"/>
              <a:t>index </a:t>
            </a:r>
          </a:p>
          <a:p>
            <a:pPr algn="ctr">
              <a:lnSpc>
                <a:spcPct val="50000"/>
              </a:lnSpc>
            </a:pPr>
            <a:r>
              <a:rPr lang="en-US" altLang="zh-CN" sz="1400"/>
              <a:t>dbspace</a:t>
            </a:r>
          </a:p>
        </p:txBody>
      </p:sp>
      <p:sp>
        <p:nvSpPr>
          <p:cNvPr id="7" name="AutoShape 7"/>
          <p:cNvSpPr>
            <a:spLocks noChangeArrowheads="1"/>
          </p:cNvSpPr>
          <p:nvPr/>
        </p:nvSpPr>
        <p:spPr bwMode="black">
          <a:xfrm>
            <a:off x="8239125" y="3238153"/>
            <a:ext cx="1217613" cy="641350"/>
          </a:xfrm>
          <a:prstGeom prst="flowChartOffpageConnector">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a:lnSpc>
                <a:spcPct val="50000"/>
              </a:lnSpc>
            </a:pPr>
            <a:r>
              <a:rPr lang="en-US" altLang="zh-CN" sz="1400"/>
              <a:t>Log</a:t>
            </a:r>
          </a:p>
          <a:p>
            <a:pPr algn="ctr">
              <a:lnSpc>
                <a:spcPct val="50000"/>
              </a:lnSpc>
            </a:pPr>
            <a:r>
              <a:rPr lang="en-US" altLang="zh-CN" sz="1400"/>
              <a:t>dbspace</a:t>
            </a:r>
          </a:p>
        </p:txBody>
      </p:sp>
      <p:sp>
        <p:nvSpPr>
          <p:cNvPr id="8" name="Line 8"/>
          <p:cNvSpPr>
            <a:spLocks noChangeShapeType="1"/>
          </p:cNvSpPr>
          <p:nvPr/>
        </p:nvSpPr>
        <p:spPr bwMode="black">
          <a:xfrm flipH="1">
            <a:off x="2486025" y="2506315"/>
            <a:ext cx="3065463" cy="7318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9" name="Line 9"/>
          <p:cNvSpPr>
            <a:spLocks noChangeShapeType="1"/>
          </p:cNvSpPr>
          <p:nvPr/>
        </p:nvSpPr>
        <p:spPr bwMode="black">
          <a:xfrm>
            <a:off x="5545138" y="2482503"/>
            <a:ext cx="1163637" cy="688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10" name="Rectangle 10"/>
          <p:cNvSpPr>
            <a:spLocks noChangeArrowheads="1"/>
          </p:cNvSpPr>
          <p:nvPr/>
        </p:nvSpPr>
        <p:spPr bwMode="black">
          <a:xfrm>
            <a:off x="1270000" y="4558953"/>
            <a:ext cx="2006600" cy="1452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buClr>
                <a:schemeClr val="accent1"/>
              </a:buClr>
              <a:buFont typeface="Arial" pitchFamily="34" charset="0"/>
              <a:buChar char="•"/>
            </a:pPr>
            <a:r>
              <a:rPr lang="zh-CN" altLang="en-US" sz="1600" b="1" dirty="0">
                <a:latin typeface="微软雅黑" pitchFamily="34" charset="-122"/>
                <a:ea typeface="微软雅黑" pitchFamily="34" charset="-122"/>
              </a:rPr>
              <a:t>顺序扫描</a:t>
            </a:r>
          </a:p>
          <a:p>
            <a:pPr algn="l">
              <a:buClr>
                <a:schemeClr val="accent1"/>
              </a:buClr>
              <a:buFont typeface="Arial" pitchFamily="34" charset="0"/>
              <a:buChar char="•"/>
            </a:pPr>
            <a:r>
              <a:rPr lang="en-US" altLang="zh-CN" sz="1600" b="1" dirty="0">
                <a:latin typeface="微软雅黑" pitchFamily="34" charset="-122"/>
                <a:ea typeface="微软雅黑" pitchFamily="34" charset="-122"/>
              </a:rPr>
              <a:t>Read Head</a:t>
            </a:r>
          </a:p>
          <a:p>
            <a:pPr algn="l">
              <a:buClr>
                <a:schemeClr val="accent1"/>
              </a:buClr>
              <a:buFont typeface="Arial" pitchFamily="34" charset="0"/>
              <a:buChar char="•"/>
            </a:pPr>
            <a:r>
              <a:rPr lang="en-US" altLang="zh-CN" sz="1600" b="1" dirty="0">
                <a:latin typeface="微软雅黑" pitchFamily="34" charset="-122"/>
                <a:ea typeface="微软雅黑" pitchFamily="34" charset="-122"/>
              </a:rPr>
              <a:t>Page clean </a:t>
            </a:r>
          </a:p>
          <a:p>
            <a:pPr algn="l">
              <a:buClr>
                <a:schemeClr val="accent1"/>
              </a:buClr>
              <a:buFont typeface="Arial" pitchFamily="34" charset="0"/>
              <a:buChar char="•"/>
            </a:pPr>
            <a:r>
              <a:rPr lang="en-US" altLang="zh-CN" sz="1600" b="1" dirty="0">
                <a:latin typeface="微软雅黑" pitchFamily="34" charset="-122"/>
                <a:ea typeface="微软雅黑" pitchFamily="34" charset="-122"/>
              </a:rPr>
              <a:t>Lob read/write</a:t>
            </a:r>
          </a:p>
          <a:p>
            <a:pPr algn="l">
              <a:buClr>
                <a:schemeClr val="accent1"/>
              </a:buClr>
              <a:buFont typeface="Arial" pitchFamily="34" charset="0"/>
              <a:buChar char="•"/>
            </a:pPr>
            <a:r>
              <a:rPr lang="en-US" altLang="zh-CN" sz="1600" b="1" dirty="0">
                <a:latin typeface="微软雅黑" pitchFamily="34" charset="-122"/>
                <a:ea typeface="微软雅黑" pitchFamily="34" charset="-122"/>
              </a:rPr>
              <a:t>I/O</a:t>
            </a:r>
            <a:r>
              <a:rPr lang="zh-CN" altLang="en-US" sz="1600" b="1" dirty="0">
                <a:latin typeface="微软雅黑" pitchFamily="34" charset="-122"/>
                <a:ea typeface="微软雅黑" pitchFamily="34" charset="-122"/>
              </a:rPr>
              <a:t>不均衡</a:t>
            </a:r>
          </a:p>
          <a:p>
            <a:pPr algn="l">
              <a:buClr>
                <a:schemeClr val="accent1"/>
              </a:buClr>
              <a:buFont typeface="Arial" pitchFamily="34" charset="0"/>
              <a:buChar char="•"/>
            </a:pPr>
            <a:r>
              <a:rPr lang="zh-CN" altLang="en-US" sz="1600" b="1" dirty="0">
                <a:latin typeface="微软雅黑" pitchFamily="34" charset="-122"/>
                <a:ea typeface="微软雅黑" pitchFamily="34" charset="-122"/>
              </a:rPr>
              <a:t>磁盘碎片</a:t>
            </a:r>
          </a:p>
        </p:txBody>
      </p:sp>
      <p:sp>
        <p:nvSpPr>
          <p:cNvPr id="11" name="Rectangle 11"/>
          <p:cNvSpPr>
            <a:spLocks noChangeArrowheads="1"/>
          </p:cNvSpPr>
          <p:nvPr/>
        </p:nvSpPr>
        <p:spPr bwMode="black">
          <a:xfrm>
            <a:off x="8089900" y="4560540"/>
            <a:ext cx="2060575" cy="15119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r>
              <a:rPr lang="zh-CN" altLang="en-US" sz="1600" b="1" dirty="0">
                <a:latin typeface="微软雅黑" pitchFamily="34" charset="-122"/>
                <a:ea typeface="微软雅黑" pitchFamily="34" charset="-122"/>
              </a:rPr>
              <a:t>物理日志空间过小</a:t>
            </a:r>
          </a:p>
          <a:p>
            <a:r>
              <a:rPr lang="zh-CN" altLang="en-US" sz="1600" b="1" dirty="0">
                <a:latin typeface="微软雅黑" pitchFamily="34" charset="-122"/>
                <a:ea typeface="微软雅黑" pitchFamily="34" charset="-122"/>
              </a:rPr>
              <a:t>逻辑日志过小</a:t>
            </a:r>
          </a:p>
          <a:p>
            <a:r>
              <a:rPr lang="zh-CN" altLang="en-US" sz="1600" b="1" dirty="0">
                <a:latin typeface="微软雅黑" pitchFamily="34" charset="-122"/>
                <a:ea typeface="微软雅黑" pitchFamily="34" charset="-122"/>
              </a:rPr>
              <a:t>每一个逻辑日志文件</a:t>
            </a:r>
            <a:endParaRPr lang="en-US" altLang="zh-CN" sz="1600" b="1" dirty="0">
              <a:latin typeface="微软雅黑" pitchFamily="34" charset="-122"/>
              <a:ea typeface="微软雅黑" pitchFamily="34" charset="-122"/>
            </a:endParaRPr>
          </a:p>
          <a:p>
            <a:r>
              <a:rPr lang="zh-CN" altLang="en-US" sz="1600" b="1" dirty="0">
                <a:latin typeface="微软雅黑" pitchFamily="34" charset="-122"/>
                <a:ea typeface="微软雅黑" pitchFamily="34" charset="-122"/>
              </a:rPr>
              <a:t>过小</a:t>
            </a:r>
          </a:p>
        </p:txBody>
      </p:sp>
      <p:sp>
        <p:nvSpPr>
          <p:cNvPr id="12" name="Line 12"/>
          <p:cNvSpPr>
            <a:spLocks noChangeShapeType="1"/>
          </p:cNvSpPr>
          <p:nvPr/>
        </p:nvSpPr>
        <p:spPr bwMode="black">
          <a:xfrm>
            <a:off x="4545013" y="3893790"/>
            <a:ext cx="0" cy="603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13" name="Line 13"/>
          <p:cNvSpPr>
            <a:spLocks noChangeShapeType="1"/>
          </p:cNvSpPr>
          <p:nvPr/>
        </p:nvSpPr>
        <p:spPr bwMode="black">
          <a:xfrm>
            <a:off x="6770688" y="3879503"/>
            <a:ext cx="0" cy="612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14" name="AutoShape 14"/>
          <p:cNvSpPr>
            <a:spLocks noChangeArrowheads="1"/>
          </p:cNvSpPr>
          <p:nvPr/>
        </p:nvSpPr>
        <p:spPr bwMode="black">
          <a:xfrm>
            <a:off x="1716088" y="3269903"/>
            <a:ext cx="1217612" cy="641350"/>
          </a:xfrm>
          <a:prstGeom prst="flowChartOffpageConnector">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a:lnSpc>
                <a:spcPct val="50000"/>
              </a:lnSpc>
            </a:pPr>
            <a:r>
              <a:rPr lang="en-US" altLang="zh-CN" sz="1400"/>
              <a:t>Data </a:t>
            </a:r>
          </a:p>
          <a:p>
            <a:pPr algn="ctr">
              <a:lnSpc>
                <a:spcPct val="50000"/>
              </a:lnSpc>
            </a:pPr>
            <a:r>
              <a:rPr lang="en-US" altLang="zh-CN" sz="1400"/>
              <a:t>dbspace </a:t>
            </a:r>
          </a:p>
        </p:txBody>
      </p:sp>
      <p:sp>
        <p:nvSpPr>
          <p:cNvPr id="15" name="AutoShape 15"/>
          <p:cNvSpPr>
            <a:spLocks noChangeArrowheads="1"/>
          </p:cNvSpPr>
          <p:nvPr/>
        </p:nvSpPr>
        <p:spPr bwMode="black">
          <a:xfrm>
            <a:off x="6162675" y="3227040"/>
            <a:ext cx="1217613" cy="641350"/>
          </a:xfrm>
          <a:prstGeom prst="flowChartOffpageConnector">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a:lnSpc>
                <a:spcPct val="50000"/>
              </a:lnSpc>
            </a:pPr>
            <a:r>
              <a:rPr lang="en-US" altLang="zh-CN" sz="1400"/>
              <a:t>Temp</a:t>
            </a:r>
          </a:p>
          <a:p>
            <a:pPr algn="ctr">
              <a:lnSpc>
                <a:spcPct val="50000"/>
              </a:lnSpc>
            </a:pPr>
            <a:r>
              <a:rPr lang="en-US" altLang="zh-CN" sz="1400"/>
              <a:t>dbspace</a:t>
            </a:r>
          </a:p>
        </p:txBody>
      </p:sp>
      <p:sp>
        <p:nvSpPr>
          <p:cNvPr id="16" name="Line 16"/>
          <p:cNvSpPr>
            <a:spLocks noChangeShapeType="1"/>
          </p:cNvSpPr>
          <p:nvPr/>
        </p:nvSpPr>
        <p:spPr bwMode="black">
          <a:xfrm flipH="1">
            <a:off x="4535488" y="2539653"/>
            <a:ext cx="1012825"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17" name="Line 17"/>
          <p:cNvSpPr>
            <a:spLocks noChangeShapeType="1"/>
          </p:cNvSpPr>
          <p:nvPr/>
        </p:nvSpPr>
        <p:spPr bwMode="black">
          <a:xfrm>
            <a:off x="5559425" y="2485678"/>
            <a:ext cx="3222625" cy="750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18" name="Rectangle 18"/>
          <p:cNvSpPr>
            <a:spLocks noChangeArrowheads="1"/>
          </p:cNvSpPr>
          <p:nvPr/>
        </p:nvSpPr>
        <p:spPr bwMode="black">
          <a:xfrm>
            <a:off x="3576637" y="4578003"/>
            <a:ext cx="2135187" cy="1494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en-US" altLang="zh-CN" sz="1600" b="1" dirty="0">
                <a:latin typeface="微软雅黑" pitchFamily="34" charset="-122"/>
                <a:ea typeface="微软雅黑" pitchFamily="34" charset="-122"/>
              </a:rPr>
              <a:t>Bad index </a:t>
            </a:r>
          </a:p>
          <a:p>
            <a:pPr algn="l"/>
            <a:r>
              <a:rPr lang="en-US" altLang="zh-CN" sz="1400" b="1" dirty="0">
                <a:latin typeface="微软雅黑" pitchFamily="34" charset="-122"/>
                <a:ea typeface="微软雅黑" pitchFamily="34" charset="-122"/>
              </a:rPr>
              <a:t>  --on large column</a:t>
            </a:r>
          </a:p>
          <a:p>
            <a:pPr algn="l"/>
            <a:r>
              <a:rPr lang="en-US" altLang="zh-CN" sz="1400" b="1" dirty="0">
                <a:latin typeface="微软雅黑" pitchFamily="34" charset="-122"/>
                <a:ea typeface="微软雅黑" pitchFamily="34" charset="-122"/>
              </a:rPr>
              <a:t>  --with too many</a:t>
            </a:r>
          </a:p>
          <a:p>
            <a:pPr algn="l"/>
            <a:r>
              <a:rPr lang="en-US" altLang="zh-CN" sz="1400" b="1" dirty="0">
                <a:latin typeface="微软雅黑" pitchFamily="34" charset="-122"/>
                <a:ea typeface="微软雅黑" pitchFamily="34" charset="-122"/>
              </a:rPr>
              <a:t>      columns</a:t>
            </a:r>
          </a:p>
        </p:txBody>
      </p:sp>
      <p:sp>
        <p:nvSpPr>
          <p:cNvPr id="19" name="Rectangle 19"/>
          <p:cNvSpPr>
            <a:spLocks noChangeArrowheads="1"/>
          </p:cNvSpPr>
          <p:nvPr/>
        </p:nvSpPr>
        <p:spPr bwMode="black">
          <a:xfrm>
            <a:off x="5862638" y="4578002"/>
            <a:ext cx="2006600" cy="14945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zh-CN" altLang="en-US" sz="1600" b="1" dirty="0">
                <a:latin typeface="微软雅黑" pitchFamily="34" charset="-122"/>
                <a:ea typeface="微软雅黑" pitchFamily="34" charset="-122"/>
              </a:rPr>
              <a:t>临时表空间个数</a:t>
            </a:r>
            <a:endParaRPr lang="en-US" altLang="zh-CN" sz="1600" b="1" dirty="0">
              <a:latin typeface="微软雅黑" pitchFamily="34" charset="-122"/>
              <a:ea typeface="微软雅黑" pitchFamily="34" charset="-122"/>
            </a:endParaRPr>
          </a:p>
          <a:p>
            <a:pPr algn="l"/>
            <a:r>
              <a:rPr lang="zh-CN" altLang="en-US" sz="1600" b="1" dirty="0">
                <a:latin typeface="微软雅黑" pitchFamily="34" charset="-122"/>
                <a:ea typeface="微软雅黑" pitchFamily="34" charset="-122"/>
              </a:rPr>
              <a:t>和大小不足大量</a:t>
            </a:r>
            <a:endParaRPr lang="en-US" altLang="zh-CN" sz="1600" b="1" dirty="0">
              <a:latin typeface="微软雅黑" pitchFamily="34" charset="-122"/>
              <a:ea typeface="微软雅黑" pitchFamily="34" charset="-122"/>
            </a:endParaRPr>
          </a:p>
          <a:p>
            <a:pPr algn="l"/>
            <a:r>
              <a:rPr lang="zh-CN" altLang="en-US" sz="1600" b="1" dirty="0">
                <a:latin typeface="微软雅黑" pitchFamily="34" charset="-122"/>
                <a:ea typeface="微软雅黑" pitchFamily="34" charset="-122"/>
              </a:rPr>
              <a:t>临时空间排序操作</a:t>
            </a:r>
          </a:p>
        </p:txBody>
      </p:sp>
      <p:sp>
        <p:nvSpPr>
          <p:cNvPr id="20" name="Line 20"/>
          <p:cNvSpPr>
            <a:spLocks noChangeShapeType="1"/>
          </p:cNvSpPr>
          <p:nvPr/>
        </p:nvSpPr>
        <p:spPr bwMode="black">
          <a:xfrm>
            <a:off x="8853488" y="3881090"/>
            <a:ext cx="0" cy="603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21" name="Line 21"/>
          <p:cNvSpPr>
            <a:spLocks noChangeShapeType="1"/>
          </p:cNvSpPr>
          <p:nvPr/>
        </p:nvSpPr>
        <p:spPr bwMode="black">
          <a:xfrm>
            <a:off x="2330450" y="3946178"/>
            <a:ext cx="0" cy="603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22" name="Rectangle 22"/>
          <p:cNvSpPr>
            <a:spLocks noChangeArrowheads="1"/>
          </p:cNvSpPr>
          <p:nvPr/>
        </p:nvSpPr>
        <p:spPr bwMode="black">
          <a:xfrm>
            <a:off x="8247063" y="1439515"/>
            <a:ext cx="1828800" cy="1373188"/>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zh-CN" altLang="en-US" sz="1200" b="1"/>
              <a:t>存储系统的配置和设置</a:t>
            </a:r>
          </a:p>
          <a:p>
            <a:pPr lvl="1" algn="l">
              <a:buFontTx/>
              <a:buChar char="•"/>
            </a:pPr>
            <a:r>
              <a:rPr lang="zh-CN" altLang="en-US" sz="1200"/>
              <a:t>条带大小</a:t>
            </a:r>
          </a:p>
          <a:p>
            <a:pPr lvl="1" algn="l">
              <a:buFontTx/>
              <a:buChar char="•"/>
            </a:pPr>
            <a:r>
              <a:rPr lang="en-US" altLang="zh-CN" sz="1200"/>
              <a:t>Raid</a:t>
            </a:r>
          </a:p>
          <a:p>
            <a:pPr lvl="1" algn="l">
              <a:buFontTx/>
              <a:buChar char="•"/>
            </a:pPr>
            <a:r>
              <a:rPr lang="en-US" altLang="zh-CN" sz="1200"/>
              <a:t>dd</a:t>
            </a:r>
            <a:r>
              <a:rPr lang="zh-CN" altLang="en-US" sz="1200"/>
              <a:t>测试</a:t>
            </a:r>
          </a:p>
        </p:txBody>
      </p:sp>
      <p:sp>
        <p:nvSpPr>
          <p:cNvPr id="23" name="Line 23"/>
          <p:cNvSpPr>
            <a:spLocks noChangeShapeType="1"/>
          </p:cNvSpPr>
          <p:nvPr/>
        </p:nvSpPr>
        <p:spPr bwMode="black">
          <a:xfrm>
            <a:off x="6267450" y="2322165"/>
            <a:ext cx="1916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Tree>
    <p:extLst>
      <p:ext uri="{BB962C8B-B14F-4D97-AF65-F5344CB8AC3E}">
        <p14:creationId xmlns:p14="http://schemas.microsoft.com/office/powerpoint/2010/main" val="194273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宋体" charset="0"/>
              </a:rPr>
              <a:t>性能瓶颈</a:t>
            </a:r>
            <a:r>
              <a:rPr lang="en-US" altLang="zh-CN" dirty="0">
                <a:cs typeface="宋体" charset="0"/>
              </a:rPr>
              <a:t>—</a:t>
            </a:r>
            <a:r>
              <a:rPr lang="zh-CN" altLang="en-US" dirty="0">
                <a:cs typeface="宋体" charset="0"/>
              </a:rPr>
              <a:t>网络</a:t>
            </a:r>
            <a:endParaRPr lang="zh-CN" altLang="en-US" dirty="0"/>
          </a:p>
        </p:txBody>
      </p:sp>
      <p:sp>
        <p:nvSpPr>
          <p:cNvPr id="3" name="AutoShape 3"/>
          <p:cNvSpPr>
            <a:spLocks noChangeArrowheads="1"/>
          </p:cNvSpPr>
          <p:nvPr/>
        </p:nvSpPr>
        <p:spPr bwMode="black">
          <a:xfrm>
            <a:off x="3576638" y="1401763"/>
            <a:ext cx="1851025" cy="622300"/>
          </a:xfrm>
          <a:prstGeom prst="flowChartDecision">
            <a:avLst/>
          </a:prstGeom>
          <a:solidFill>
            <a:srgbClr val="FF9900"/>
          </a:solidFill>
          <a:ln>
            <a:noFill/>
          </a:ln>
          <a:effectLst>
            <a:outerShdw blurRad="63500" sy="50000" kx="-2453608"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nchor="ctr"/>
          <a:lstStyle/>
          <a:p>
            <a:pPr algn="ctr"/>
            <a:r>
              <a:rPr lang="zh-CN" altLang="en-US" sz="1600" b="1" dirty="0"/>
              <a:t>瓶颈类型？</a:t>
            </a:r>
          </a:p>
        </p:txBody>
      </p:sp>
      <p:sp>
        <p:nvSpPr>
          <p:cNvPr id="4" name="AutoShape 4"/>
          <p:cNvSpPr>
            <a:spLocks noChangeArrowheads="1"/>
          </p:cNvSpPr>
          <p:nvPr/>
        </p:nvSpPr>
        <p:spPr bwMode="black">
          <a:xfrm>
            <a:off x="3879850" y="2414588"/>
            <a:ext cx="1214438" cy="509587"/>
          </a:xfrm>
          <a:prstGeom prst="flowChartAlternateProcess">
            <a:avLst/>
          </a:prstGeom>
          <a:solidFill>
            <a:srgbClr val="0000FF"/>
          </a:solidFill>
          <a:ln>
            <a:noFill/>
          </a:ln>
          <a:effectLst/>
          <a:scene3d>
            <a:camera prst="legacyPerspectiveTop"/>
            <a:lightRig rig="legacyFlat3" dir="b"/>
          </a:scene3d>
          <a:sp3d extrusionH="887400" prstMaterial="legacyMatte">
            <a:bevelT w="13500" h="13500" prst="angle"/>
            <a:bevelB w="13500" h="13500" prst="angle"/>
            <a:extrusionClr>
              <a:srgbClr val="0000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flatTx/>
          </a:bodyPr>
          <a:lstStyle/>
          <a:p>
            <a:pPr algn="ctr"/>
            <a:r>
              <a:rPr lang="en-US" altLang="zh-CN" sz="2000" b="1">
                <a:solidFill>
                  <a:schemeClr val="bg1"/>
                </a:solidFill>
              </a:rPr>
              <a:t>Network</a:t>
            </a:r>
          </a:p>
        </p:txBody>
      </p:sp>
      <p:sp>
        <p:nvSpPr>
          <p:cNvPr id="5" name="Line 5"/>
          <p:cNvSpPr>
            <a:spLocks noChangeShapeType="1"/>
          </p:cNvSpPr>
          <p:nvPr/>
        </p:nvSpPr>
        <p:spPr bwMode="black">
          <a:xfrm>
            <a:off x="4491038" y="2024063"/>
            <a:ext cx="0" cy="4016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6" name="Rectangle 10"/>
          <p:cNvSpPr>
            <a:spLocks noChangeArrowheads="1"/>
          </p:cNvSpPr>
          <p:nvPr/>
        </p:nvSpPr>
        <p:spPr bwMode="black">
          <a:xfrm>
            <a:off x="3016250" y="3587750"/>
            <a:ext cx="4004022" cy="22175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zh-CN" altLang="en-US" sz="1600" b="1" dirty="0">
                <a:latin typeface="微软雅黑" pitchFamily="34" charset="-122"/>
                <a:ea typeface="微软雅黑" pitchFamily="34" charset="-122"/>
              </a:rPr>
              <a:t>太多的</a:t>
            </a:r>
            <a:r>
              <a:rPr lang="en-US" altLang="zh-CN" sz="1600" b="1" dirty="0">
                <a:latin typeface="微软雅黑" pitchFamily="34" charset="-122"/>
                <a:ea typeface="微软雅黑" pitchFamily="34" charset="-122"/>
              </a:rPr>
              <a:t>session</a:t>
            </a:r>
          </a:p>
          <a:p>
            <a:pPr algn="l"/>
            <a:r>
              <a:rPr lang="en-US" altLang="zh-CN" sz="1600" b="1" dirty="0">
                <a:latin typeface="微软雅黑" pitchFamily="34" charset="-122"/>
                <a:ea typeface="微软雅黑" pitchFamily="34" charset="-122"/>
              </a:rPr>
              <a:t>Session</a:t>
            </a:r>
            <a:r>
              <a:rPr lang="zh-CN" altLang="en-US" sz="1600" b="1" dirty="0">
                <a:latin typeface="微软雅黑" pitchFamily="34" charset="-122"/>
                <a:ea typeface="微软雅黑" pitchFamily="34" charset="-122"/>
              </a:rPr>
              <a:t>连接时间过长</a:t>
            </a:r>
          </a:p>
          <a:p>
            <a:pPr algn="l"/>
            <a:r>
              <a:rPr lang="zh-CN" altLang="en-US" sz="1600" b="1" dirty="0">
                <a:latin typeface="微软雅黑" pitchFamily="34" charset="-122"/>
                <a:ea typeface="微软雅黑" pitchFamily="34" charset="-122"/>
              </a:rPr>
              <a:t>连接请求被拒绝</a:t>
            </a:r>
          </a:p>
          <a:p>
            <a:pPr algn="l"/>
            <a:r>
              <a:rPr lang="zh-CN" altLang="en-US" sz="1600" b="1" dirty="0">
                <a:latin typeface="微软雅黑" pitchFamily="34" charset="-122"/>
                <a:ea typeface="微软雅黑" pitchFamily="34" charset="-122"/>
              </a:rPr>
              <a:t>大量记录的发送和接收</a:t>
            </a:r>
          </a:p>
          <a:p>
            <a:pPr algn="l"/>
            <a:r>
              <a:rPr lang="en-US" altLang="zh-CN" sz="1600" b="1" dirty="0">
                <a:latin typeface="微软雅黑" pitchFamily="34" charset="-122"/>
                <a:ea typeface="微软雅黑" pitchFamily="34" charset="-122"/>
              </a:rPr>
              <a:t>Lobs</a:t>
            </a:r>
          </a:p>
          <a:p>
            <a:pPr algn="l"/>
            <a:r>
              <a:rPr lang="zh-CN" altLang="en-US" sz="1600" b="1" dirty="0">
                <a:latin typeface="微软雅黑" pitchFamily="34" charset="-122"/>
                <a:ea typeface="微软雅黑" pitchFamily="34" charset="-122"/>
              </a:rPr>
              <a:t>链接方式：</a:t>
            </a:r>
            <a:r>
              <a:rPr lang="en-US" altLang="zh-CN" sz="1600" b="1" dirty="0" err="1">
                <a:latin typeface="微软雅黑" pitchFamily="34" charset="-122"/>
                <a:ea typeface="微软雅黑" pitchFamily="34" charset="-122"/>
              </a:rPr>
              <a:t>tcp</a:t>
            </a:r>
            <a:r>
              <a:rPr lang="en-US" altLang="zh-CN" sz="1600" b="1" dirty="0">
                <a:latin typeface="微软雅黑" pitchFamily="34" charset="-122"/>
                <a:ea typeface="微软雅黑" pitchFamily="34" charset="-122"/>
              </a:rPr>
              <a:t>/</a:t>
            </a:r>
            <a:r>
              <a:rPr lang="en-US" altLang="zh-CN" sz="1600" b="1" dirty="0" err="1">
                <a:latin typeface="微软雅黑" pitchFamily="34" charset="-122"/>
                <a:ea typeface="微软雅黑" pitchFamily="34" charset="-122"/>
              </a:rPr>
              <a:t>ip</a:t>
            </a:r>
            <a:r>
              <a:rPr lang="en-US" altLang="zh-CN" sz="1600" b="1" dirty="0">
                <a:latin typeface="微软雅黑" pitchFamily="34" charset="-122"/>
                <a:ea typeface="微软雅黑" pitchFamily="34" charset="-122"/>
              </a:rPr>
              <a:t> </a:t>
            </a:r>
            <a:r>
              <a:rPr lang="zh-CN" altLang="en-US" sz="1600" b="1" dirty="0">
                <a:latin typeface="微软雅黑" pitchFamily="34" charset="-122"/>
                <a:ea typeface="微软雅黑" pitchFamily="34" charset="-122"/>
              </a:rPr>
              <a:t>？ 共享内存方式</a:t>
            </a:r>
          </a:p>
          <a:p>
            <a:pPr algn="l"/>
            <a:endParaRPr lang="zh-CN" altLang="en-US" sz="1600" b="1" dirty="0">
              <a:latin typeface="微软雅黑" pitchFamily="34" charset="-122"/>
              <a:ea typeface="微软雅黑" pitchFamily="34" charset="-122"/>
            </a:endParaRPr>
          </a:p>
        </p:txBody>
      </p:sp>
      <p:sp>
        <p:nvSpPr>
          <p:cNvPr id="7" name="Line 12"/>
          <p:cNvSpPr>
            <a:spLocks noChangeShapeType="1"/>
          </p:cNvSpPr>
          <p:nvPr/>
        </p:nvSpPr>
        <p:spPr bwMode="black">
          <a:xfrm>
            <a:off x="4505325" y="2963863"/>
            <a:ext cx="0" cy="603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Tree>
    <p:extLst>
      <p:ext uri="{BB962C8B-B14F-4D97-AF65-F5344CB8AC3E}">
        <p14:creationId xmlns:p14="http://schemas.microsoft.com/office/powerpoint/2010/main" val="225865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en-US" sz="3200" kern="0" dirty="0">
                <a:cs typeface="宋体" charset="0"/>
              </a:rPr>
              <a:t>记录优化器的性能基线</a:t>
            </a:r>
            <a:br>
              <a:rPr lang="zh-CN" altLang="en-US" sz="3200" kern="0" spc="0" dirty="0">
                <a:cs typeface="宋体" charset="0"/>
              </a:rPr>
            </a:br>
            <a:endParaRPr lang="zh-CN" altLang="en-US" dirty="0"/>
          </a:p>
        </p:txBody>
      </p:sp>
      <p:sp>
        <p:nvSpPr>
          <p:cNvPr id="3" name="AutoShape 3"/>
          <p:cNvSpPr>
            <a:spLocks noChangeArrowheads="1"/>
          </p:cNvSpPr>
          <p:nvPr/>
        </p:nvSpPr>
        <p:spPr bwMode="auto">
          <a:xfrm>
            <a:off x="5217105" y="2089150"/>
            <a:ext cx="2133600" cy="609600"/>
          </a:xfrm>
          <a:prstGeom prst="flowChartPredefinedProcess">
            <a:avLst/>
          </a:prstGeom>
          <a:solidFill>
            <a:srgbClr val="0000CC"/>
          </a:solidFill>
          <a:ln w="9525">
            <a:solidFill>
              <a:schemeClr val="tx1"/>
            </a:solidFill>
            <a:miter lim="800000"/>
            <a:headEnd/>
            <a:tailEnd/>
          </a:ln>
          <a:effectLst>
            <a:outerShdw blurRad="63500" sy="50000" kx="-2453608" rotWithShape="0">
              <a:schemeClr val="bg2">
                <a:alpha val="50000"/>
              </a:schemeClr>
            </a:outerShdw>
          </a:effectLst>
        </p:spPr>
        <p:txBody>
          <a:bodyPr wrap="none" anchor="ctr"/>
          <a:lstStyle/>
          <a:p>
            <a:pPr algn="ctr">
              <a:spcBef>
                <a:spcPct val="0"/>
              </a:spcBef>
            </a:pPr>
            <a:r>
              <a:rPr lang="en-US" altLang="zh-CN" sz="2400">
                <a:solidFill>
                  <a:schemeClr val="bg1"/>
                </a:solidFill>
                <a:latin typeface="Arial" charset="0"/>
                <a:cs typeface="Arial" charset="0"/>
              </a:rPr>
              <a:t>Capture</a:t>
            </a:r>
          </a:p>
        </p:txBody>
      </p:sp>
      <p:graphicFrame>
        <p:nvGraphicFramePr>
          <p:cNvPr id="4" name="Object 4"/>
          <p:cNvGraphicFramePr>
            <a:graphicFrameLocks noChangeAspect="1"/>
          </p:cNvGraphicFramePr>
          <p:nvPr>
            <p:extLst>
              <p:ext uri="{D42A27DB-BD31-4B8C-83A1-F6EECF244321}">
                <p14:modId xmlns:p14="http://schemas.microsoft.com/office/powerpoint/2010/main" val="628869939"/>
              </p:ext>
            </p:extLst>
          </p:nvPr>
        </p:nvGraphicFramePr>
        <p:xfrm>
          <a:off x="5140905" y="3195637"/>
          <a:ext cx="3190875" cy="1381125"/>
        </p:xfrm>
        <a:graphic>
          <a:graphicData uri="http://schemas.openxmlformats.org/presentationml/2006/ole">
            <mc:AlternateContent xmlns:mc="http://schemas.openxmlformats.org/markup-compatibility/2006">
              <mc:Choice xmlns:v="urn:schemas-microsoft-com:vml" Requires="v">
                <p:oleObj spid="_x0000_s8260" name="工作表" r:id="rId4" imgW="3015000" imgH="1223280" progId="">
                  <p:embed/>
                </p:oleObj>
              </mc:Choice>
              <mc:Fallback>
                <p:oleObj name="工作表" r:id="rId4" imgW="3015000" imgH="1223280" progId="">
                  <p:embed/>
                  <p:pic>
                    <p:nvPicPr>
                      <p:cNvPr id="0"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0905" y="3195637"/>
                        <a:ext cx="319087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 name="Line 5"/>
          <p:cNvSpPr>
            <a:spLocks noChangeShapeType="1"/>
          </p:cNvSpPr>
          <p:nvPr/>
        </p:nvSpPr>
        <p:spPr bwMode="auto">
          <a:xfrm>
            <a:off x="5674305" y="2738437"/>
            <a:ext cx="6731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grpSp>
        <p:nvGrpSpPr>
          <p:cNvPr id="6" name="Group 6"/>
          <p:cNvGrpSpPr>
            <a:grpSpLocks/>
          </p:cNvGrpSpPr>
          <p:nvPr/>
        </p:nvGrpSpPr>
        <p:grpSpPr bwMode="auto">
          <a:xfrm>
            <a:off x="2077030" y="1443037"/>
            <a:ext cx="3063875" cy="722313"/>
            <a:chOff x="758" y="1129"/>
            <a:chExt cx="1930" cy="455"/>
          </a:xfrm>
        </p:grpSpPr>
        <p:sp>
          <p:nvSpPr>
            <p:cNvPr id="7" name="Text Box 7"/>
            <p:cNvSpPr txBox="1">
              <a:spLocks noChangeArrowheads="1"/>
            </p:cNvSpPr>
            <p:nvPr/>
          </p:nvSpPr>
          <p:spPr bwMode="auto">
            <a:xfrm>
              <a:off x="758" y="1129"/>
              <a:ext cx="6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pPr>
              <a:r>
                <a:rPr lang="en-US" altLang="zh-CN" sz="2400" dirty="0">
                  <a:latin typeface="Arial" charset="0"/>
                  <a:cs typeface="Arial" charset="0"/>
                </a:rPr>
                <a:t>onstat</a:t>
              </a:r>
            </a:p>
          </p:txBody>
        </p:sp>
        <p:sp>
          <p:nvSpPr>
            <p:cNvPr id="8" name="Line 8"/>
            <p:cNvSpPr>
              <a:spLocks noChangeShapeType="1"/>
            </p:cNvSpPr>
            <p:nvPr/>
          </p:nvSpPr>
          <p:spPr bwMode="auto">
            <a:xfrm>
              <a:off x="1392" y="1296"/>
              <a:ext cx="129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grpSp>
      <p:grpSp>
        <p:nvGrpSpPr>
          <p:cNvPr id="9" name="Group 9"/>
          <p:cNvGrpSpPr>
            <a:grpSpLocks/>
          </p:cNvGrpSpPr>
          <p:nvPr/>
        </p:nvGrpSpPr>
        <p:grpSpPr bwMode="auto">
          <a:xfrm>
            <a:off x="2092905" y="2128837"/>
            <a:ext cx="3048000" cy="457200"/>
            <a:chOff x="768" y="1561"/>
            <a:chExt cx="1920" cy="288"/>
          </a:xfrm>
        </p:grpSpPr>
        <p:sp>
          <p:nvSpPr>
            <p:cNvPr id="10" name="Text Box 10"/>
            <p:cNvSpPr txBox="1">
              <a:spLocks noChangeArrowheads="1"/>
            </p:cNvSpPr>
            <p:nvPr/>
          </p:nvSpPr>
          <p:spPr bwMode="auto">
            <a:xfrm>
              <a:off x="768" y="1561"/>
              <a:ext cx="9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pPr>
              <a:r>
                <a:rPr lang="en-US" altLang="zh-CN" sz="2400">
                  <a:latin typeface="Arial" charset="0"/>
                  <a:cs typeface="Arial" charset="0"/>
                </a:rPr>
                <a:t>sysmaster</a:t>
              </a:r>
            </a:p>
          </p:txBody>
        </p:sp>
        <p:sp>
          <p:nvSpPr>
            <p:cNvPr id="11" name="Line 11"/>
            <p:cNvSpPr>
              <a:spLocks noChangeShapeType="1"/>
            </p:cNvSpPr>
            <p:nvPr/>
          </p:nvSpPr>
          <p:spPr bwMode="auto">
            <a:xfrm>
              <a:off x="1632" y="1728"/>
              <a:ext cx="10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grpSp>
      <p:grpSp>
        <p:nvGrpSpPr>
          <p:cNvPr id="12" name="Group 12"/>
          <p:cNvGrpSpPr>
            <a:grpSpLocks/>
          </p:cNvGrpSpPr>
          <p:nvPr/>
        </p:nvGrpSpPr>
        <p:grpSpPr bwMode="auto">
          <a:xfrm>
            <a:off x="2092905" y="2546350"/>
            <a:ext cx="3048000" cy="760412"/>
            <a:chOff x="768" y="1824"/>
            <a:chExt cx="1920" cy="479"/>
          </a:xfrm>
        </p:grpSpPr>
        <p:sp>
          <p:nvSpPr>
            <p:cNvPr id="13" name="Text Box 13"/>
            <p:cNvSpPr txBox="1">
              <a:spLocks noChangeArrowheads="1"/>
            </p:cNvSpPr>
            <p:nvPr/>
          </p:nvSpPr>
          <p:spPr bwMode="auto">
            <a:xfrm>
              <a:off x="768" y="2015"/>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pPr>
              <a:r>
                <a:rPr lang="en-US" altLang="zh-CN" sz="2400">
                  <a:latin typeface="Arial" charset="0"/>
                  <a:cs typeface="Arial" charset="0"/>
                </a:rPr>
                <a:t>sar</a:t>
              </a:r>
            </a:p>
          </p:txBody>
        </p:sp>
        <p:sp>
          <p:nvSpPr>
            <p:cNvPr id="14" name="Line 14"/>
            <p:cNvSpPr>
              <a:spLocks noChangeShapeType="1"/>
            </p:cNvSpPr>
            <p:nvPr/>
          </p:nvSpPr>
          <p:spPr bwMode="auto">
            <a:xfrm flipV="1">
              <a:off x="1104" y="1824"/>
              <a:ext cx="1584"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grpSp>
      <p:grpSp>
        <p:nvGrpSpPr>
          <p:cNvPr id="15" name="Group 15"/>
          <p:cNvGrpSpPr>
            <a:grpSpLocks/>
          </p:cNvGrpSpPr>
          <p:nvPr/>
        </p:nvGrpSpPr>
        <p:grpSpPr bwMode="auto">
          <a:xfrm>
            <a:off x="2092905" y="2698750"/>
            <a:ext cx="3048000" cy="1182687"/>
            <a:chOff x="768" y="1920"/>
            <a:chExt cx="1920" cy="745"/>
          </a:xfrm>
        </p:grpSpPr>
        <p:sp>
          <p:nvSpPr>
            <p:cNvPr id="16" name="Text Box 16"/>
            <p:cNvSpPr txBox="1">
              <a:spLocks noChangeArrowheads="1"/>
            </p:cNvSpPr>
            <p:nvPr/>
          </p:nvSpPr>
          <p:spPr bwMode="auto">
            <a:xfrm>
              <a:off x="768" y="2377"/>
              <a:ext cx="5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pPr>
              <a:r>
                <a:rPr lang="en-US" altLang="zh-CN" sz="2400">
                  <a:latin typeface="Arial" charset="0"/>
                  <a:cs typeface="Arial" charset="0"/>
                </a:rPr>
                <a:t>iostat</a:t>
              </a:r>
            </a:p>
          </p:txBody>
        </p:sp>
        <p:sp>
          <p:nvSpPr>
            <p:cNvPr id="17" name="Line 17"/>
            <p:cNvSpPr>
              <a:spLocks noChangeShapeType="1"/>
            </p:cNvSpPr>
            <p:nvPr/>
          </p:nvSpPr>
          <p:spPr bwMode="auto">
            <a:xfrm flipV="1">
              <a:off x="1296" y="1920"/>
              <a:ext cx="1392"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grpSp>
      <p:sp>
        <p:nvSpPr>
          <p:cNvPr id="18" name="Text Box 19"/>
          <p:cNvSpPr txBox="1">
            <a:spLocks noChangeArrowheads="1"/>
          </p:cNvSpPr>
          <p:nvPr/>
        </p:nvSpPr>
        <p:spPr bwMode="auto">
          <a:xfrm>
            <a:off x="6741105" y="1366837"/>
            <a:ext cx="1566863" cy="406400"/>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0"/>
              </a:spcBef>
            </a:pPr>
            <a:r>
              <a:rPr lang="zh-CN" altLang="en-US" sz="2000">
                <a:latin typeface="Arial" charset="0"/>
                <a:cs typeface="宋体" charset="0"/>
              </a:rPr>
              <a:t>多次运行</a:t>
            </a:r>
          </a:p>
        </p:txBody>
      </p:sp>
      <p:sp>
        <p:nvSpPr>
          <p:cNvPr id="19" name="Line 20"/>
          <p:cNvSpPr>
            <a:spLocks noChangeShapeType="1"/>
          </p:cNvSpPr>
          <p:nvPr/>
        </p:nvSpPr>
        <p:spPr bwMode="auto">
          <a:xfrm flipH="1">
            <a:off x="7095118" y="1824037"/>
            <a:ext cx="254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pic>
        <p:nvPicPr>
          <p:cNvPr id="20" name="Picture 21" descr="PE01561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6118" y="4316412"/>
            <a:ext cx="2058987" cy="1365250"/>
          </a:xfrm>
          <a:prstGeom prst="rect">
            <a:avLst/>
          </a:prstGeom>
          <a:noFill/>
          <a:extLst>
            <a:ext uri="{909E8E84-426E-40DD-AFC4-6F175D3DCCD1}">
              <a14:hiddenFill xmlns:a14="http://schemas.microsoft.com/office/drawing/2010/main">
                <a:solidFill>
                  <a:srgbClr val="FFFFFF"/>
                </a:solidFill>
              </a14:hiddenFill>
            </a:ext>
          </a:extLst>
        </p:spPr>
      </p:pic>
      <p:sp>
        <p:nvSpPr>
          <p:cNvPr id="21" name="Line 23"/>
          <p:cNvSpPr>
            <a:spLocks noChangeShapeType="1"/>
          </p:cNvSpPr>
          <p:nvPr/>
        </p:nvSpPr>
        <p:spPr bwMode="auto">
          <a:xfrm flipH="1">
            <a:off x="4455105" y="4567237"/>
            <a:ext cx="1219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22" name="Text Box 24"/>
          <p:cNvSpPr txBox="1">
            <a:spLocks noChangeArrowheads="1"/>
          </p:cNvSpPr>
          <p:nvPr/>
        </p:nvSpPr>
        <p:spPr bwMode="auto">
          <a:xfrm>
            <a:off x="4944055" y="5143500"/>
            <a:ext cx="4538663" cy="660400"/>
          </a:xfrm>
          <a:prstGeom prst="rect">
            <a:avLst/>
          </a:prstGeom>
          <a:solidFill>
            <a:schemeClr val="tx1"/>
          </a:solidFill>
          <a:ln w="19050">
            <a:solidFill>
              <a:schemeClr val="tx1"/>
            </a:solidFill>
            <a:prstDash val="dashDot"/>
            <a:miter lim="800000"/>
            <a:headEnd/>
            <a:tailEnd/>
          </a:ln>
          <a:effectLst>
            <a:outerShdw blurRad="63500" dist="38099" dir="2700000" algn="ctr" rotWithShape="0">
              <a:schemeClr val="bg2">
                <a:alpha val="74998"/>
              </a:schemeClr>
            </a:outerShdw>
          </a:effectLst>
        </p:spPr>
        <p:txBody>
          <a:bodyPr>
            <a:spAutoFit/>
          </a:bodyPr>
          <a:lstStyle/>
          <a:p>
            <a:pPr algn="l">
              <a:spcBef>
                <a:spcPct val="0"/>
              </a:spcBef>
            </a:pPr>
            <a:r>
              <a:rPr lang="zh-CN" altLang="en-US" sz="1800">
                <a:solidFill>
                  <a:schemeClr val="bg1"/>
                </a:solidFill>
                <a:latin typeface="Arial" charset="0"/>
                <a:cs typeface="宋体" charset="0"/>
              </a:rPr>
              <a:t>收集系统最近一段时间内的运行情况，以帮助了解系统的全面情况。</a:t>
            </a:r>
            <a:endParaRPr lang="zh-CN" altLang="en-US" sz="1800">
              <a:solidFill>
                <a:schemeClr val="bg1"/>
              </a:solidFill>
              <a:latin typeface="Arial" charset="0"/>
              <a:cs typeface="Arial" charset="0"/>
            </a:endParaRPr>
          </a:p>
        </p:txBody>
      </p:sp>
    </p:spTree>
    <p:extLst>
      <p:ext uri="{BB962C8B-B14F-4D97-AF65-F5344CB8AC3E}">
        <p14:creationId xmlns:p14="http://schemas.microsoft.com/office/powerpoint/2010/main" val="221709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en-US" sz="3200" kern="0" dirty="0">
                <a:solidFill>
                  <a:srgbClr val="000000"/>
                </a:solidFill>
                <a:cs typeface="宋体" charset="0"/>
              </a:rPr>
              <a:t>监控和收集操作系统信息</a:t>
            </a:r>
            <a:br>
              <a:rPr lang="zh-CN" altLang="en-US" sz="3200" kern="0" dirty="0">
                <a:cs typeface="宋体" charset="0"/>
              </a:rPr>
            </a:br>
            <a:endParaRPr lang="zh-CN" altLang="en-US" dirty="0"/>
          </a:p>
        </p:txBody>
      </p:sp>
      <p:sp>
        <p:nvSpPr>
          <p:cNvPr id="3" name="Rectangle 3"/>
          <p:cNvSpPr txBox="1">
            <a:spLocks noChangeArrowheads="1"/>
          </p:cNvSpPr>
          <p:nvPr/>
        </p:nvSpPr>
        <p:spPr>
          <a:xfrm>
            <a:off x="866633" y="1216509"/>
            <a:ext cx="4906888" cy="4968552"/>
          </a:xfrm>
          <a:prstGeom prst="rect">
            <a:avLst/>
          </a:prstGeom>
        </p:spPr>
        <p:txBody>
          <a:bodyPr>
            <a:normAutofit fontScale="85000" lnSpcReduction="2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342900" indent="-342900">
              <a:lnSpc>
                <a:spcPct val="160000"/>
              </a:lnSpc>
            </a:pPr>
            <a:r>
              <a:rPr lang="zh-CN" altLang="en-US" sz="2000" dirty="0">
                <a:cs typeface="宋体" charset="0"/>
              </a:rPr>
              <a:t>至少需要如下信息 </a:t>
            </a:r>
          </a:p>
          <a:p>
            <a:pPr marL="742950" lvl="1" indent="-285750">
              <a:lnSpc>
                <a:spcPct val="160000"/>
              </a:lnSpc>
            </a:pPr>
            <a:r>
              <a:rPr lang="en-US" altLang="zh-CN" dirty="0">
                <a:cs typeface="宋体" charset="0"/>
              </a:rPr>
              <a:t>I/O </a:t>
            </a:r>
            <a:r>
              <a:rPr lang="zh-CN" altLang="en-US" dirty="0">
                <a:cs typeface="宋体" charset="0"/>
              </a:rPr>
              <a:t>速度</a:t>
            </a:r>
          </a:p>
          <a:p>
            <a:pPr marL="742950" lvl="1" indent="-285750">
              <a:lnSpc>
                <a:spcPct val="160000"/>
              </a:lnSpc>
            </a:pPr>
            <a:r>
              <a:rPr lang="en-US" altLang="zh-CN" dirty="0">
                <a:cs typeface="宋体" charset="0"/>
              </a:rPr>
              <a:t>CPU</a:t>
            </a:r>
            <a:r>
              <a:rPr lang="zh-CN" altLang="en-US" dirty="0">
                <a:cs typeface="宋体" charset="0"/>
              </a:rPr>
              <a:t>使用率</a:t>
            </a:r>
            <a:r>
              <a:rPr lang="en-US" altLang="zh-CN" dirty="0">
                <a:cs typeface="宋体" charset="0"/>
              </a:rPr>
              <a:t>(idle, system</a:t>
            </a:r>
            <a:r>
              <a:rPr lang="zh-CN" altLang="en-US" dirty="0">
                <a:cs typeface="宋体" charset="0"/>
              </a:rPr>
              <a:t>比例</a:t>
            </a:r>
            <a:r>
              <a:rPr lang="en-US" altLang="zh-CN" dirty="0">
                <a:cs typeface="宋体" charset="0"/>
              </a:rPr>
              <a:t>)</a:t>
            </a:r>
          </a:p>
          <a:p>
            <a:pPr marL="742950" lvl="1" indent="-285750">
              <a:lnSpc>
                <a:spcPct val="160000"/>
              </a:lnSpc>
            </a:pPr>
            <a:r>
              <a:rPr lang="zh-CN" altLang="en-US" dirty="0">
                <a:cs typeface="宋体" charset="0"/>
              </a:rPr>
              <a:t>内存使用情况</a:t>
            </a:r>
          </a:p>
          <a:p>
            <a:pPr marL="342900" indent="-342900">
              <a:lnSpc>
                <a:spcPct val="160000"/>
              </a:lnSpc>
            </a:pPr>
            <a:r>
              <a:rPr lang="zh-CN" altLang="en-US" sz="2000" dirty="0">
                <a:cs typeface="宋体" charset="0"/>
              </a:rPr>
              <a:t>常用操作监控工具</a:t>
            </a:r>
          </a:p>
          <a:p>
            <a:pPr marL="742950" lvl="1" indent="-285750">
              <a:lnSpc>
                <a:spcPct val="160000"/>
              </a:lnSpc>
            </a:pPr>
            <a:r>
              <a:rPr lang="en-US" altLang="zh-CN" dirty="0" err="1">
                <a:cs typeface="宋体" charset="0"/>
              </a:rPr>
              <a:t>nmon</a:t>
            </a:r>
            <a:endParaRPr lang="en-US" altLang="zh-CN" dirty="0">
              <a:cs typeface="宋体" charset="0"/>
            </a:endParaRPr>
          </a:p>
          <a:p>
            <a:pPr marL="742950" lvl="1" indent="-285750">
              <a:lnSpc>
                <a:spcPct val="160000"/>
              </a:lnSpc>
            </a:pPr>
            <a:r>
              <a:rPr lang="en-US" altLang="zh-CN" dirty="0" err="1"/>
              <a:t>sar</a:t>
            </a:r>
            <a:r>
              <a:rPr lang="en-US" altLang="zh-CN" dirty="0"/>
              <a:t> –u </a:t>
            </a:r>
          </a:p>
          <a:p>
            <a:pPr marL="742950" lvl="1" indent="-285750">
              <a:lnSpc>
                <a:spcPct val="160000"/>
              </a:lnSpc>
            </a:pPr>
            <a:r>
              <a:rPr lang="en-US" altLang="zh-CN" dirty="0" err="1"/>
              <a:t>vmstat</a:t>
            </a:r>
            <a:endParaRPr lang="en-US" altLang="zh-CN" dirty="0"/>
          </a:p>
          <a:p>
            <a:pPr marL="742950" lvl="1" indent="-285750">
              <a:lnSpc>
                <a:spcPct val="160000"/>
              </a:lnSpc>
            </a:pPr>
            <a:r>
              <a:rPr lang="en-US" altLang="zh-CN" dirty="0" err="1"/>
              <a:t>iostat</a:t>
            </a:r>
            <a:endParaRPr lang="en-US" altLang="zh-CN" dirty="0">
              <a:cs typeface="宋体" charset="0"/>
            </a:endParaRPr>
          </a:p>
          <a:p>
            <a:pPr marL="742950" lvl="1" indent="-285750">
              <a:lnSpc>
                <a:spcPct val="160000"/>
              </a:lnSpc>
            </a:pPr>
            <a:r>
              <a:rPr lang="en-US" altLang="zh-CN" dirty="0" err="1">
                <a:cs typeface="宋体" charset="0"/>
              </a:rPr>
              <a:t>mpstat</a:t>
            </a:r>
            <a:endParaRPr lang="en-US" altLang="zh-CN" dirty="0">
              <a:cs typeface="宋体" charset="0"/>
            </a:endParaRPr>
          </a:p>
        </p:txBody>
      </p:sp>
      <p:graphicFrame>
        <p:nvGraphicFramePr>
          <p:cNvPr id="4" name="对象 3"/>
          <p:cNvGraphicFramePr>
            <a:graphicFrameLocks noGrp="1" noChangeAspect="1"/>
          </p:cNvGraphicFramePr>
          <p:nvPr>
            <p:extLst>
              <p:ext uri="{D42A27DB-BD31-4B8C-83A1-F6EECF244321}">
                <p14:modId xmlns:p14="http://schemas.microsoft.com/office/powerpoint/2010/main" val="53120018"/>
              </p:ext>
            </p:extLst>
          </p:nvPr>
        </p:nvGraphicFramePr>
        <p:xfrm>
          <a:off x="7529442" y="2796488"/>
          <a:ext cx="2965450" cy="2903537"/>
        </p:xfrm>
        <a:graphic>
          <a:graphicData uri="http://schemas.openxmlformats.org/presentationml/2006/ole">
            <mc:AlternateContent xmlns:mc="http://schemas.openxmlformats.org/markup-compatibility/2006">
              <mc:Choice xmlns:v="urn:schemas-microsoft-com:vml" Requires="v">
                <p:oleObj spid="_x0000_s4165" name="Bitmap Image" r:id="rId4" imgW="2200582" imgH="2152951" progId="PBrush">
                  <p:embed/>
                </p:oleObj>
              </mc:Choice>
              <mc:Fallback>
                <p:oleObj name="Bitmap Image" r:id="rId4" imgW="2200582" imgH="2152951" progId="PBrush">
                  <p:embed/>
                  <p:pic>
                    <p:nvPicPr>
                      <p:cNvPr id="0" name="Picture 6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9442" y="2796488"/>
                        <a:ext cx="2965450" cy="2903537"/>
                      </a:xfrm>
                      <a:prstGeom prst="rect">
                        <a:avLst/>
                      </a:prstGeom>
                      <a:noFill/>
                      <a:effectLst>
                        <a:outerShdw dist="107763" dir="189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8922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000000"/>
                </a:solidFill>
                <a:cs typeface="宋体" charset="0"/>
              </a:rPr>
              <a:t>操作系统监控 </a:t>
            </a:r>
            <a:r>
              <a:rPr lang="en-US" altLang="zh-CN" dirty="0">
                <a:solidFill>
                  <a:srgbClr val="000000"/>
                </a:solidFill>
                <a:cs typeface="宋体" charset="0"/>
              </a:rPr>
              <a:t>-- </a:t>
            </a:r>
            <a:r>
              <a:rPr lang="en-US" altLang="zh-CN" dirty="0" err="1">
                <a:solidFill>
                  <a:srgbClr val="000000"/>
                </a:solidFill>
                <a:cs typeface="宋体" charset="0"/>
              </a:rPr>
              <a:t>nmon</a:t>
            </a:r>
            <a:endParaRPr lang="zh-CN" altLang="en-US" dirty="0"/>
          </a:p>
        </p:txBody>
      </p:sp>
      <p:sp>
        <p:nvSpPr>
          <p:cNvPr id="4" name="Rectangle 3"/>
          <p:cNvSpPr txBox="1">
            <a:spLocks noChangeArrowheads="1"/>
          </p:cNvSpPr>
          <p:nvPr/>
        </p:nvSpPr>
        <p:spPr>
          <a:xfrm>
            <a:off x="1260427" y="1263562"/>
            <a:ext cx="6599238" cy="1311275"/>
          </a:xfrm>
          <a:prstGeom prst="rect">
            <a:avLst/>
          </a:prstGeom>
        </p:spPr>
        <p:txBody>
          <a:bodyPr>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altLang="zh-CN" sz="2000">
                <a:cs typeface="宋体" charset="0"/>
              </a:rPr>
              <a:t>nmon </a:t>
            </a:r>
            <a:r>
              <a:rPr lang="zh-CN" altLang="en-US" sz="2000">
                <a:cs typeface="宋体" charset="0"/>
              </a:rPr>
              <a:t>是在</a:t>
            </a:r>
            <a:r>
              <a:rPr lang="en-US" altLang="zh-CN" sz="2000">
                <a:cs typeface="宋体" charset="0"/>
              </a:rPr>
              <a:t>AIX</a:t>
            </a:r>
            <a:r>
              <a:rPr lang="zh-CN" altLang="en-US" sz="2000">
                <a:cs typeface="宋体" charset="0"/>
              </a:rPr>
              <a:t>和</a:t>
            </a:r>
            <a:r>
              <a:rPr lang="en-US" altLang="zh-CN" sz="2000">
                <a:cs typeface="宋体" charset="0"/>
              </a:rPr>
              <a:t>Linux</a:t>
            </a:r>
            <a:r>
              <a:rPr lang="zh-CN" altLang="en-US" sz="2000">
                <a:cs typeface="宋体" charset="0"/>
              </a:rPr>
              <a:t>系统中非常有效的系统监控工具</a:t>
            </a:r>
          </a:p>
          <a:p>
            <a:r>
              <a:rPr lang="en-US" altLang="zh-CN" sz="2000">
                <a:cs typeface="宋体" charset="0"/>
              </a:rPr>
              <a:t>nmon -fT -s 5 -c 120</a:t>
            </a:r>
          </a:p>
          <a:p>
            <a:r>
              <a:rPr lang="en-US" altLang="zh-CN" sz="2000">
                <a:cs typeface="宋体" charset="0"/>
              </a:rPr>
              <a:t>nmon analyser v33g.xls</a:t>
            </a:r>
            <a:endParaRPr lang="zh-CN" altLang="en-US" sz="2000" dirty="0">
              <a:cs typeface="宋体"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978147091"/>
              </p:ext>
            </p:extLst>
          </p:nvPr>
        </p:nvGraphicFramePr>
        <p:xfrm>
          <a:off x="1376315" y="2487698"/>
          <a:ext cx="8607425" cy="3201988"/>
        </p:xfrm>
        <a:graphic>
          <a:graphicData uri="http://schemas.openxmlformats.org/presentationml/2006/ole">
            <mc:AlternateContent xmlns:mc="http://schemas.openxmlformats.org/markup-compatibility/2006">
              <mc:Choice xmlns:v="urn:schemas-microsoft-com:vml" Requires="v">
                <p:oleObj spid="_x0000_s10307" name="Bitmap Image" r:id="rId3" imgW="12238095" imgH="4552381" progId="PBrush">
                  <p:embed/>
                </p:oleObj>
              </mc:Choice>
              <mc:Fallback>
                <p:oleObj name="Bitmap Image" r:id="rId3" imgW="12238095" imgH="4552381" progId="PBrush">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315" y="2487698"/>
                        <a:ext cx="8607425"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5603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000000"/>
                </a:solidFill>
                <a:cs typeface="宋体" charset="0"/>
              </a:rPr>
              <a:t>使用</a:t>
            </a:r>
            <a:r>
              <a:rPr lang="en-US" altLang="zh-CN" dirty="0" err="1">
                <a:solidFill>
                  <a:srgbClr val="000000"/>
                </a:solidFill>
                <a:cs typeface="宋体" charset="0"/>
              </a:rPr>
              <a:t>nmon</a:t>
            </a:r>
            <a:r>
              <a:rPr lang="zh-CN" altLang="en-US" dirty="0">
                <a:solidFill>
                  <a:srgbClr val="000000"/>
                </a:solidFill>
                <a:cs typeface="宋体" charset="0"/>
              </a:rPr>
              <a:t>监控磁盘</a:t>
            </a:r>
            <a:r>
              <a:rPr lang="en-US" altLang="zh-CN" dirty="0">
                <a:solidFill>
                  <a:srgbClr val="000000"/>
                </a:solidFill>
                <a:cs typeface="宋体" charset="0"/>
              </a:rPr>
              <a:t>I/O</a:t>
            </a:r>
            <a:endParaRPr lang="zh-CN" altLang="en-US" dirty="0"/>
          </a:p>
        </p:txBody>
      </p:sp>
      <p:sp>
        <p:nvSpPr>
          <p:cNvPr id="3" name="Rectangle 3"/>
          <p:cNvSpPr txBox="1">
            <a:spLocks noChangeArrowheads="1"/>
          </p:cNvSpPr>
          <p:nvPr/>
        </p:nvSpPr>
        <p:spPr>
          <a:xfrm>
            <a:off x="1660146" y="1236266"/>
            <a:ext cx="7805738" cy="1092994"/>
          </a:xfrm>
          <a:prstGeom prst="rect">
            <a:avLst/>
          </a:prstGeom>
          <a:noFill/>
          <a:ln>
            <a:noFill/>
          </a:ln>
          <a:effectLst>
            <a:outerShdw blurRad="63500" sx="102000" sy="102000" algn="ctr" rotWithShape="0">
              <a:prstClr val="black">
                <a:alpha val="40000"/>
              </a:prstClr>
            </a:outerShdw>
          </a:effectLst>
        </p:spPr>
        <p:txBody>
          <a:bodyPr>
            <a:normAutofit fontScale="77500" lnSpcReduction="2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zh-CN" altLang="en-US">
                <a:cs typeface="宋体" charset="0"/>
              </a:rPr>
              <a:t>磁盘繁忙程度</a:t>
            </a:r>
          </a:p>
          <a:p>
            <a:r>
              <a:rPr lang="en-US" altLang="zh-CN">
                <a:cs typeface="宋体" charset="0"/>
              </a:rPr>
              <a:t>I/O</a:t>
            </a:r>
            <a:r>
              <a:rPr lang="zh-CN" altLang="en-US">
                <a:cs typeface="宋体" charset="0"/>
              </a:rPr>
              <a:t>不均衡</a:t>
            </a:r>
          </a:p>
          <a:p>
            <a:r>
              <a:rPr lang="en-US" altLang="zh-CN">
                <a:cs typeface="宋体" charset="0"/>
              </a:rPr>
              <a:t>Check point</a:t>
            </a:r>
            <a:r>
              <a:rPr lang="zh-CN" altLang="en-US">
                <a:cs typeface="宋体" charset="0"/>
              </a:rPr>
              <a:t>发生时，部分磁盘</a:t>
            </a:r>
            <a:r>
              <a:rPr lang="en-US" altLang="zh-CN">
                <a:cs typeface="宋体" charset="0"/>
              </a:rPr>
              <a:t>100%</a:t>
            </a:r>
            <a:r>
              <a:rPr lang="zh-CN" altLang="en-US">
                <a:cs typeface="宋体" charset="0"/>
              </a:rPr>
              <a:t>忙</a:t>
            </a:r>
            <a:endParaRPr lang="zh-CN" altLang="en-US" dirty="0">
              <a:cs typeface="宋体" charset="0"/>
            </a:endParaRPr>
          </a:p>
        </p:txBody>
      </p:sp>
      <p:graphicFrame>
        <p:nvGraphicFramePr>
          <p:cNvPr id="4" name="Object 6"/>
          <p:cNvGraphicFramePr>
            <a:graphicFrameLocks noChangeAspect="1"/>
          </p:cNvGraphicFramePr>
          <p:nvPr>
            <p:extLst>
              <p:ext uri="{D42A27DB-BD31-4B8C-83A1-F6EECF244321}">
                <p14:modId xmlns:p14="http://schemas.microsoft.com/office/powerpoint/2010/main" val="2215517092"/>
              </p:ext>
            </p:extLst>
          </p:nvPr>
        </p:nvGraphicFramePr>
        <p:xfrm>
          <a:off x="1614109" y="2316386"/>
          <a:ext cx="7985125" cy="3843338"/>
        </p:xfrm>
        <a:graphic>
          <a:graphicData uri="http://schemas.openxmlformats.org/presentationml/2006/ole">
            <mc:AlternateContent xmlns:mc="http://schemas.openxmlformats.org/markup-compatibility/2006">
              <mc:Choice xmlns:v="urn:schemas-microsoft-com:vml" Requires="v">
                <p:oleObj spid="_x0000_s11331" name="Bitmap Image" r:id="rId3" imgW="10012173" imgH="4819048" progId="PBrush">
                  <p:embed/>
                </p:oleObj>
              </mc:Choice>
              <mc:Fallback>
                <p:oleObj name="Bitmap Image" r:id="rId3" imgW="10012173" imgH="4819048" progId="PBrush">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109" y="2316386"/>
                        <a:ext cx="7985125" cy="384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72041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矩形 13"/>
          <p:cNvSpPr/>
          <p:nvPr/>
        </p:nvSpPr>
        <p:spPr bwMode="auto">
          <a:xfrm>
            <a:off x="3339148" y="2848610"/>
            <a:ext cx="7223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10" name="矩形 14"/>
          <p:cNvSpPr/>
          <p:nvPr/>
        </p:nvSpPr>
        <p:spPr bwMode="auto">
          <a:xfrm>
            <a:off x="4202748" y="2848610"/>
            <a:ext cx="45704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04" name="矩形 8"/>
          <p:cNvSpPr/>
          <p:nvPr/>
        </p:nvSpPr>
        <p:spPr bwMode="auto">
          <a:xfrm>
            <a:off x="3339148" y="1940560"/>
            <a:ext cx="7223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598" name="标题 1"/>
          <p:cNvSpPr>
            <a:spLocks noGrp="1"/>
          </p:cNvSpPr>
          <p:nvPr>
            <p:ph type="title"/>
          </p:nvPr>
        </p:nvSpPr>
        <p:spPr/>
        <p:txBody>
          <a:bodyPr/>
          <a:lstStyle/>
          <a:p>
            <a:r>
              <a:rPr lang="zh-CN" altLang="en-US"/>
              <a:t>目 录</a:t>
            </a:r>
            <a:endParaRPr lang="zh-CN" altLang="en-US" dirty="0"/>
          </a:p>
        </p:txBody>
      </p:sp>
      <p:sp>
        <p:nvSpPr>
          <p:cNvPr id="1048599" name="矩形 3"/>
          <p:cNvSpPr/>
          <p:nvPr/>
        </p:nvSpPr>
        <p:spPr bwMode="auto">
          <a:xfrm>
            <a:off x="3339148" y="3751580"/>
            <a:ext cx="7223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00" name="矩形 4"/>
          <p:cNvSpPr/>
          <p:nvPr/>
        </p:nvSpPr>
        <p:spPr bwMode="auto">
          <a:xfrm>
            <a:off x="4202748" y="3751580"/>
            <a:ext cx="45704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solidFill>
                <a:schemeClr val="bg1">
                  <a:lumMod val="65000"/>
                </a:schemeClr>
              </a:solidFill>
            </a:endParaRPr>
          </a:p>
        </p:txBody>
      </p:sp>
      <p:sp>
        <p:nvSpPr>
          <p:cNvPr id="1048601" name="矩形 5"/>
          <p:cNvSpPr/>
          <p:nvPr/>
        </p:nvSpPr>
        <p:spPr bwMode="auto">
          <a:xfrm>
            <a:off x="3339148" y="4381500"/>
            <a:ext cx="7223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02" name="矩形 6"/>
          <p:cNvSpPr/>
          <p:nvPr/>
        </p:nvSpPr>
        <p:spPr bwMode="auto">
          <a:xfrm>
            <a:off x="4202748" y="4394200"/>
            <a:ext cx="45704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03" name="文本框 3"/>
          <p:cNvSpPr txBox="1">
            <a:spLocks noChangeArrowheads="1"/>
          </p:cNvSpPr>
          <p:nvPr/>
        </p:nvSpPr>
        <p:spPr bwMode="auto">
          <a:xfrm>
            <a:off x="3470385" y="20732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1048605" name="矩形 9"/>
          <p:cNvSpPr/>
          <p:nvPr/>
        </p:nvSpPr>
        <p:spPr bwMode="auto">
          <a:xfrm>
            <a:off x="4202748" y="1961013"/>
            <a:ext cx="45704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06" name="文本框 48"/>
          <p:cNvSpPr txBox="1">
            <a:spLocks noChangeArrowheads="1"/>
          </p:cNvSpPr>
          <p:nvPr/>
        </p:nvSpPr>
        <p:spPr bwMode="auto">
          <a:xfrm>
            <a:off x="3470385" y="29685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二</a:t>
            </a:r>
          </a:p>
        </p:txBody>
      </p:sp>
      <p:sp>
        <p:nvSpPr>
          <p:cNvPr id="1048607" name="文本框 55"/>
          <p:cNvSpPr txBox="1">
            <a:spLocks noChangeArrowheads="1"/>
          </p:cNvSpPr>
          <p:nvPr/>
        </p:nvSpPr>
        <p:spPr bwMode="auto">
          <a:xfrm>
            <a:off x="4378960" y="2074679"/>
            <a:ext cx="4236720" cy="398780"/>
          </a:xfrm>
          <a:prstGeom prst="rect">
            <a:avLst/>
          </a:prstGeom>
          <a:noFill/>
          <a:ln w="9525">
            <a:noFill/>
            <a:miter lim="800000"/>
          </a:ln>
        </p:spPr>
        <p:txBody>
          <a:bodyPr wrap="square">
            <a:spAutoFit/>
          </a:bodyPr>
          <a:lstStyle/>
          <a:p>
            <a:r>
              <a:rPr kumimoji="1" lang="zh-CN" altLang="en-US" sz="2000" b="1" spc="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几大影响性能因素</a:t>
            </a:r>
          </a:p>
        </p:txBody>
      </p:sp>
      <p:sp>
        <p:nvSpPr>
          <p:cNvPr id="1048608" name="文本框 55"/>
          <p:cNvSpPr txBox="1">
            <a:spLocks noChangeArrowheads="1"/>
          </p:cNvSpPr>
          <p:nvPr/>
        </p:nvSpPr>
        <p:spPr bwMode="auto">
          <a:xfrm>
            <a:off x="4378960" y="2965584"/>
            <a:ext cx="4236720" cy="400110"/>
          </a:xfrm>
          <a:prstGeom prst="rect">
            <a:avLst/>
          </a:prstGeom>
          <a:noFill/>
          <a:ln w="9525">
            <a:noFill/>
            <a:miter lim="800000"/>
          </a:ln>
        </p:spPr>
        <p:txBody>
          <a:bodyPr wrap="square">
            <a:spAutoFit/>
          </a:bodyPr>
          <a:lstStyle/>
          <a:p>
            <a:r>
              <a:rPr lang="zh-CN" altLang="en-US" sz="2000" b="1" spc="200" dirty="0">
                <a:solidFill>
                  <a:schemeClr val="bg1"/>
                </a:solidFill>
                <a:latin typeface="微软雅黑" panose="020B0503020204020204" pitchFamily="34" charset="-122"/>
                <a:ea typeface="微软雅黑" panose="020B0503020204020204" pitchFamily="34" charset="-122"/>
              </a:rPr>
              <a:t>定位性能影响因素</a:t>
            </a:r>
          </a:p>
        </p:txBody>
      </p:sp>
      <p:sp>
        <p:nvSpPr>
          <p:cNvPr id="1048611" name="文本框 48"/>
          <p:cNvSpPr txBox="1">
            <a:spLocks noChangeArrowheads="1"/>
          </p:cNvSpPr>
          <p:nvPr/>
        </p:nvSpPr>
        <p:spPr bwMode="auto">
          <a:xfrm>
            <a:off x="3470385" y="3863945"/>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1048612" name="文本框 55"/>
          <p:cNvSpPr txBox="1">
            <a:spLocks noChangeArrowheads="1"/>
          </p:cNvSpPr>
          <p:nvPr/>
        </p:nvSpPr>
        <p:spPr bwMode="auto">
          <a:xfrm>
            <a:off x="4378960" y="3860934"/>
            <a:ext cx="4236720" cy="400110"/>
          </a:xfrm>
          <a:prstGeom prst="rect">
            <a:avLst/>
          </a:prstGeom>
          <a:noFill/>
          <a:ln w="9525">
            <a:noFill/>
            <a:miter lim="800000"/>
          </a:ln>
        </p:spPr>
        <p:txBody>
          <a:bodyPr wrap="square">
            <a:spAutoFit/>
          </a:bodyPr>
          <a:lstStyle/>
          <a:p>
            <a:r>
              <a:rPr lang="zh-CN" altLang="en-US" sz="2000" b="1" spc="200" dirty="0">
                <a:solidFill>
                  <a:schemeClr val="bg1"/>
                </a:solidFill>
                <a:latin typeface="微软雅黑" panose="020B0503020204020204" pitchFamily="34" charset="-122"/>
                <a:ea typeface="微软雅黑" panose="020B0503020204020204" pitchFamily="34" charset="-122"/>
              </a:rPr>
              <a:t>掌握性能调优方法</a:t>
            </a:r>
          </a:p>
        </p:txBody>
      </p:sp>
    </p:spTree>
    <p:extLst>
      <p:ext uri="{BB962C8B-B14F-4D97-AF65-F5344CB8AC3E}">
        <p14:creationId xmlns:p14="http://schemas.microsoft.com/office/powerpoint/2010/main" val="811282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C6ED9-9E04-46AE-9291-DCFEF956E49E}"/>
              </a:ext>
            </a:extLst>
          </p:cNvPr>
          <p:cNvSpPr>
            <a:spLocks noGrp="1"/>
          </p:cNvSpPr>
          <p:nvPr>
            <p:ph type="title"/>
          </p:nvPr>
        </p:nvSpPr>
        <p:spPr/>
        <p:txBody>
          <a:bodyPr/>
          <a:lstStyle/>
          <a:p>
            <a:r>
              <a:rPr lang="zh-CN" altLang="en-US" dirty="0"/>
              <a:t>数据库资源使用合理性</a:t>
            </a:r>
          </a:p>
        </p:txBody>
      </p:sp>
      <p:sp>
        <p:nvSpPr>
          <p:cNvPr id="3" name="矩形 2">
            <a:extLst>
              <a:ext uri="{FF2B5EF4-FFF2-40B4-BE49-F238E27FC236}">
                <a16:creationId xmlns:a16="http://schemas.microsoft.com/office/drawing/2014/main" id="{2F9FBB23-20B0-4A59-B0DC-3FD148CECC76}"/>
              </a:ext>
            </a:extLst>
          </p:cNvPr>
          <p:cNvSpPr/>
          <p:nvPr/>
        </p:nvSpPr>
        <p:spPr>
          <a:xfrm>
            <a:off x="736600" y="1161793"/>
            <a:ext cx="11455400" cy="4382354"/>
          </a:xfrm>
          <a:prstGeom prst="rect">
            <a:avLst/>
          </a:prstGeom>
        </p:spPr>
        <p:txBody>
          <a:bodyPr wrap="square">
            <a:spAutoFit/>
          </a:bodyPr>
          <a:lstStyle/>
          <a:p>
            <a:pPr eaLnBrk="1" hangingPunct="1">
              <a:lnSpc>
                <a:spcPct val="130000"/>
              </a:lnSpc>
            </a:pPr>
            <a:r>
              <a:rPr lang="en-US" altLang="zh-TW" sz="1600" dirty="0" err="1">
                <a:latin typeface="微软雅黑" panose="020B0503020204020204" pitchFamily="34" charset="-122"/>
                <a:ea typeface="微软雅黑" panose="020B0503020204020204" pitchFamily="34" charset="-122"/>
                <a:cs typeface="Arial" panose="020B0604020202020204" pitchFamily="34" charset="0"/>
              </a:rPr>
              <a:t>OLTP</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的特性</a:t>
            </a:r>
            <a:r>
              <a:rPr lang="en-US" altLang="zh-TW" sz="1600" dirty="0">
                <a:latin typeface="微软雅黑" panose="020B0503020204020204" pitchFamily="34" charset="-122"/>
                <a:ea typeface="微软雅黑" panose="020B0503020204020204" pitchFamily="34" charset="-122"/>
                <a:cs typeface="Arial" panose="020B0604020202020204" pitchFamily="34" charset="0"/>
              </a:rPr>
              <a:t>:</a:t>
            </a:r>
          </a:p>
          <a:p>
            <a:pPr lvl="1" eaLnBrk="1" hangingPunct="1">
              <a:lnSpc>
                <a:spcPct val="130000"/>
              </a:lnSpc>
              <a:buFont typeface="Webdings" panose="05030102010509060703" charset="0"/>
              <a:buNone/>
            </a:pPr>
            <a:r>
              <a:rPr lang="en-US" altLang="zh-TW"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1.</a:t>
            </a:r>
            <a:r>
              <a:rPr lang="en-US" altLang="zh-TW" sz="16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低复杂度</a:t>
            </a:r>
            <a:endParaRPr lang="zh-TW" altLang="en-US" sz="1600" dirty="0">
              <a:latin typeface="微软雅黑" panose="020B0503020204020204" pitchFamily="34" charset="-122"/>
              <a:ea typeface="微软雅黑" panose="020B0503020204020204" pitchFamily="34" charset="-122"/>
              <a:cs typeface="Arial" panose="020B0604020202020204" pitchFamily="34" charset="0"/>
            </a:endParaRPr>
          </a:p>
          <a:p>
            <a:pPr lvl="1" eaLnBrk="1" hangingPunct="1">
              <a:lnSpc>
                <a:spcPct val="130000"/>
              </a:lnSpc>
              <a:buFont typeface="Webdings" panose="05030102010509060703" charset="0"/>
              <a:buNone/>
            </a:pPr>
            <a:r>
              <a:rPr lang="en-US" altLang="zh-TW"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2.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高读写缓冲率</a:t>
            </a:r>
            <a:endParaRPr lang="en-US" altLang="zh-TW" sz="1600" dirty="0">
              <a:latin typeface="微软雅黑" panose="020B0503020204020204" pitchFamily="34" charset="-122"/>
              <a:ea typeface="微软雅黑" panose="020B0503020204020204" pitchFamily="34" charset="-122"/>
              <a:cs typeface="Arial" panose="020B0604020202020204" pitchFamily="34" charset="0"/>
            </a:endParaRPr>
          </a:p>
          <a:p>
            <a:pPr lvl="1" eaLnBrk="1" hangingPunct="1">
              <a:lnSpc>
                <a:spcPct val="130000"/>
              </a:lnSpc>
              <a:buFont typeface="Webdings" panose="05030102010509060703" charset="0"/>
              <a:buNone/>
            </a:pPr>
            <a:r>
              <a:rPr lang="en-US" altLang="zh-TW"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3.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快速的检查点操作</a:t>
            </a:r>
            <a:endParaRPr lang="zh-TW" altLang="en-US" sz="1600" dirty="0">
              <a:latin typeface="微软雅黑" panose="020B0503020204020204" pitchFamily="34" charset="-122"/>
              <a:ea typeface="微软雅黑" panose="020B0503020204020204" pitchFamily="34" charset="-122"/>
              <a:cs typeface="Arial" panose="020B0604020202020204" pitchFamily="34" charset="0"/>
            </a:endParaRPr>
          </a:p>
          <a:p>
            <a:pPr lvl="1" eaLnBrk="1" hangingPunct="1">
              <a:lnSpc>
                <a:spcPct val="130000"/>
              </a:lnSpc>
              <a:buFont typeface="Webdings" panose="05030102010509060703" charset="0"/>
              <a:buNone/>
            </a:pPr>
            <a:r>
              <a:rPr lang="en-US" altLang="zh-TW"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4.</a:t>
            </a:r>
            <a:r>
              <a:rPr lang="en-US" altLang="zh-CN"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最大的</a:t>
            </a:r>
            <a:r>
              <a:rPr lang="en-US" altLang="zh-TW" sz="1600" dirty="0">
                <a:latin typeface="微软雅黑" panose="020B0503020204020204" pitchFamily="34" charset="-122"/>
                <a:ea typeface="微软雅黑" panose="020B0503020204020204" pitchFamily="34" charset="-122"/>
                <a:cs typeface="Arial" panose="020B0604020202020204" pitchFamily="34" charset="0"/>
              </a:rPr>
              <a:t>I/O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吞吐量</a:t>
            </a:r>
          </a:p>
          <a:p>
            <a:pPr eaLnBrk="1" hangingPunct="1">
              <a:lnSpc>
                <a:spcPct val="13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优化</a:t>
            </a:r>
            <a:r>
              <a:rPr lang="en-US" altLang="zh-CN" sz="1600" dirty="0" err="1">
                <a:latin typeface="微软雅黑" panose="020B0503020204020204" pitchFamily="34" charset="-122"/>
                <a:ea typeface="微软雅黑" panose="020B0503020204020204" pitchFamily="34" charset="-122"/>
                <a:cs typeface="Arial" panose="020B0604020202020204" pitchFamily="34" charset="0"/>
              </a:rPr>
              <a:t>OLTP</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手段</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a:p>
            <a:pPr marL="341630" lvl="1" eaLnBrk="1" hangingPunct="1">
              <a:lnSpc>
                <a:spcPct val="130000"/>
              </a:lnSpc>
            </a:pPr>
            <a:r>
              <a:rPr lang="en-US" altLang="zh-TW"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  1.</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积极的设定</a:t>
            </a:r>
            <a:r>
              <a:rPr lang="en-US" altLang="zh-CN"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err="1">
                <a:solidFill>
                  <a:srgbClr val="FF0000"/>
                </a:solidFill>
                <a:latin typeface="微软雅黑" panose="020B0503020204020204" pitchFamily="34" charset="-122"/>
                <a:ea typeface="微软雅黑" panose="020B0503020204020204" pitchFamily="34" charset="-122"/>
                <a:cs typeface="Arial" panose="020B0604020202020204" pitchFamily="34" charset="0"/>
              </a:rPr>
              <a:t>ONCONFIG</a:t>
            </a:r>
            <a:r>
              <a:rPr lang="en-US" altLang="zh-CN"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参数</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，充分利用</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共享内存，</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CPU</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的资源</a:t>
            </a:r>
          </a:p>
          <a:p>
            <a:pPr marL="341630" lvl="1" eaLnBrk="1" hangingPunct="1">
              <a:lnSpc>
                <a:spcPct val="130000"/>
              </a:lnSpc>
            </a:pPr>
            <a:r>
              <a:rPr lang="en-US" altLang="zh-TW"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  2.</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妥善的配置</a:t>
            </a:r>
            <a:r>
              <a:rPr lang="en-US" altLang="zh-CN"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锁</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物理日志缓存</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，与可扩展的</a:t>
            </a:r>
            <a:r>
              <a:rPr lang="zh-CN" altLang="en-US"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虚拟内存段</a:t>
            </a:r>
            <a:r>
              <a:rPr lang="zh-CN" altLang="en-US" sz="1600" b="1" dirty="0">
                <a:latin typeface="微软雅黑" panose="020B0503020204020204" pitchFamily="34" charset="-122"/>
                <a:ea typeface="微软雅黑" panose="020B0503020204020204" pitchFamily="34" charset="-122"/>
                <a:cs typeface="Arial" panose="020B0604020202020204" pitchFamily="34" charset="0"/>
              </a:rPr>
              <a:t>。</a:t>
            </a:r>
            <a:endParaRPr lang="en-US" altLang="zh-CN" sz="1600" b="1"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950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OLAP</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的特性</a:t>
            </a:r>
            <a:r>
              <a:rPr lang="en-US" altLang="zh-TW" sz="1600" dirty="0">
                <a:latin typeface="微软雅黑" panose="020B0503020204020204" pitchFamily="34" charset="-122"/>
                <a:ea typeface="微软雅黑" panose="020B0503020204020204" pitchFamily="34" charset="-122"/>
                <a:cs typeface="Arial" panose="020B0604020202020204" pitchFamily="34" charset="0"/>
              </a:rPr>
              <a:t>:</a:t>
            </a:r>
          </a:p>
          <a:p>
            <a:pPr lvl="1" eaLnBrk="1" hangingPunct="1">
              <a:lnSpc>
                <a:spcPct val="130000"/>
              </a:lnSpc>
            </a:pPr>
            <a:r>
              <a:rPr lang="en-US" altLang="zh-TW"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1.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SQL</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指令超过最复杂的</a:t>
            </a:r>
            <a:r>
              <a:rPr lang="en-US" altLang="zh-CN" sz="1600" dirty="0" err="1">
                <a:latin typeface="微软雅黑" panose="020B0503020204020204" pitchFamily="34" charset="-122"/>
                <a:ea typeface="微软雅黑" panose="020B0503020204020204" pitchFamily="34" charset="-122"/>
                <a:cs typeface="Arial" panose="020B0604020202020204" pitchFamily="34" charset="0"/>
              </a:rPr>
              <a:t>OLTP</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交易，常常是从大量数据作出</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关键</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(Critical)</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业务分析。</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lvl="1" eaLnBrk="1" hangingPunct="1">
              <a:lnSpc>
                <a:spcPct val="130000"/>
              </a:lnSpc>
            </a:pPr>
            <a:r>
              <a:rPr lang="en-US" altLang="zh-TW"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2.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OLAP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选读大量数据，执行一个高度复杂</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SQL</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。包括复杂</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SQL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的操作</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 (</a:t>
            </a:r>
            <a:r>
              <a:rPr lang="en-US" altLang="zh-TW" sz="1600" dirty="0">
                <a:latin typeface="微软雅黑" panose="020B0503020204020204" pitchFamily="34" charset="-122"/>
                <a:ea typeface="微软雅黑" panose="020B0503020204020204" pitchFamily="34" charset="-122"/>
                <a:cs typeface="Arial" panose="020B0604020202020204" pitchFamily="34" charset="0"/>
              </a:rPr>
              <a:t>operators)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与</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选择的限制</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a:t>
            </a:r>
            <a:r>
              <a:rPr lang="en-US" altLang="zh-TW" sz="1600" dirty="0">
                <a:latin typeface="微软雅黑" panose="020B0503020204020204" pitchFamily="34" charset="-122"/>
                <a:ea typeface="微软雅黑" panose="020B0503020204020204" pitchFamily="34" charset="-122"/>
                <a:cs typeface="Arial" panose="020B0604020202020204" pitchFamily="34" charset="0"/>
              </a:rPr>
              <a:t>constraints)</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 。</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lvl="1" eaLnBrk="1" hangingPunct="1">
              <a:lnSpc>
                <a:spcPct val="130000"/>
              </a:lnSpc>
            </a:pPr>
            <a:r>
              <a:rPr lang="en-US" altLang="zh-TW" sz="16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3.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OLAP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适合在</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err="1">
                <a:latin typeface="微软雅黑" panose="020B0503020204020204" pitchFamily="34" charset="-122"/>
                <a:ea typeface="微软雅黑" panose="020B0503020204020204" pitchFamily="34" charset="-122"/>
                <a:cs typeface="Arial" panose="020B0604020202020204" pitchFamily="34" charset="0"/>
              </a:rPr>
              <a:t>HDR</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的高可用机器运行。</a:t>
            </a:r>
          </a:p>
          <a:p>
            <a:pPr marL="684530" lvl="1" indent="-342900" eaLnBrk="1" hangingPunct="1">
              <a:lnSpc>
                <a:spcPct val="130000"/>
              </a:lnSpc>
              <a:buFont typeface="+mj-lt"/>
              <a:buAutoNum type="arabicPeriod"/>
            </a:pPr>
            <a:endParaRPr lang="zh-TW" altLang="en-US" sz="1600" b="1" dirty="0">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15040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zh-CN" altLang="en-US" dirty="0">
                <a:latin typeface="Arial" panose="020B0604020202020204" pitchFamily="34" charset="0"/>
                <a:cs typeface="宋体" panose="02010600030101010101" pitchFamily="2" charset="-122"/>
              </a:rPr>
              <a:t>存储优化</a:t>
            </a:r>
          </a:p>
        </p:txBody>
      </p:sp>
      <p:sp>
        <p:nvSpPr>
          <p:cNvPr id="4" name="文本框 3"/>
          <p:cNvSpPr txBox="1"/>
          <p:nvPr/>
        </p:nvSpPr>
        <p:spPr>
          <a:xfrm>
            <a:off x="1316990" y="1182370"/>
            <a:ext cx="8357870" cy="5195570"/>
          </a:xfrm>
          <a:prstGeom prst="rect">
            <a:avLst/>
          </a:prstGeom>
          <a:noFill/>
        </p:spPr>
        <p:txBody>
          <a:bodyPr wrap="square" rtlCol="0" anchor="t">
            <a:spAutoFit/>
          </a:bodyPr>
          <a:lstStyle/>
          <a:p>
            <a:pPr marL="228600" indent="-228600" algn="l">
              <a:spcBef>
                <a:spcPts val="1000"/>
              </a:spcBef>
              <a:buFontTx/>
              <a:buBlip>
                <a:blip r:embed="rId3"/>
              </a:buBlip>
            </a:pPr>
            <a:r>
              <a:rPr lang="zh-CN" altLang="en-US" sz="2400" spc="100">
                <a:solidFill>
                  <a:schemeClr val="bg2">
                    <a:lumMod val="25000"/>
                  </a:schemeClr>
                </a:solidFill>
                <a:latin typeface="微软雅黑" panose="020B0503020204020204" pitchFamily="34" charset="-122"/>
                <a:ea typeface="微软雅黑" panose="020B0503020204020204" pitchFamily="34" charset="-122"/>
                <a:sym typeface="+mn-ea"/>
              </a:rPr>
              <a:t>RAID/KIO</a:t>
            </a:r>
            <a:endParaRPr lang="zh-CN" altLang="en-US" sz="2400" spc="100">
              <a:solidFill>
                <a:schemeClr val="bg2">
                  <a:lumMod val="25000"/>
                </a:schemeClr>
              </a:solidFill>
              <a:latin typeface="微软雅黑" panose="020B0503020204020204" pitchFamily="34" charset="-122"/>
              <a:ea typeface="微软雅黑" panose="020B0503020204020204" pitchFamily="34" charset="-122"/>
              <a:cs typeface="+mn-cs"/>
            </a:endParaRPr>
          </a:p>
          <a:p>
            <a:pPr marL="342900" lvl="1" indent="-342900" algn="l">
              <a:spcBef>
                <a:spcPts val="1000"/>
              </a:spcBef>
              <a:buFont typeface="Arial" panose="020B0604020202020204" pitchFamily="34" charset="0"/>
              <a:buChar char="•"/>
            </a:pPr>
            <a:r>
              <a:rPr lang="zh-CN" altLang="en-US" sz="1800" spc="100">
                <a:solidFill>
                  <a:schemeClr val="bg2">
                    <a:lumMod val="25000"/>
                  </a:schemeClr>
                </a:solidFill>
                <a:latin typeface="微软雅黑" panose="020B0503020204020204" pitchFamily="34" charset="-122"/>
                <a:ea typeface="微软雅黑" panose="020B0503020204020204" pitchFamily="34" charset="-122"/>
                <a:sym typeface="+mn-ea"/>
              </a:rPr>
              <a:t>RAID 0+1</a:t>
            </a:r>
            <a:endParaRPr lang="zh-CN" altLang="en-US" sz="1800" spc="100">
              <a:solidFill>
                <a:schemeClr val="bg2">
                  <a:lumMod val="25000"/>
                </a:schemeClr>
              </a:solidFill>
              <a:latin typeface="微软雅黑" panose="020B0503020204020204" pitchFamily="34" charset="-122"/>
              <a:ea typeface="微软雅黑" panose="020B0503020204020204" pitchFamily="34" charset="-122"/>
              <a:cs typeface="+mn-cs"/>
              <a:sym typeface="+mn-ea"/>
            </a:endParaRPr>
          </a:p>
          <a:p>
            <a:pPr marL="342900" lvl="1" indent="-342900" algn="l">
              <a:spcBef>
                <a:spcPts val="1000"/>
              </a:spcBef>
              <a:buFont typeface="Arial" panose="020B0604020202020204" pitchFamily="34" charset="0"/>
              <a:buChar char="•"/>
            </a:pPr>
            <a:r>
              <a:rPr lang="zh-CN" altLang="en-US" sz="1800" spc="100">
                <a:solidFill>
                  <a:schemeClr val="bg2">
                    <a:lumMod val="25000"/>
                  </a:schemeClr>
                </a:solidFill>
                <a:latin typeface="微软雅黑" panose="020B0503020204020204" pitchFamily="34" charset="-122"/>
                <a:ea typeface="微软雅黑" panose="020B0503020204020204" pitchFamily="34" charset="-122"/>
                <a:sym typeface="+mn-ea"/>
              </a:rPr>
              <a:t>RAID 5</a:t>
            </a:r>
            <a:endParaRPr lang="zh-CN" altLang="en-US" sz="1800" spc="100">
              <a:solidFill>
                <a:schemeClr val="bg2">
                  <a:lumMod val="25000"/>
                </a:schemeClr>
              </a:solidFill>
              <a:latin typeface="微软雅黑" panose="020B0503020204020204" pitchFamily="34" charset="-122"/>
              <a:ea typeface="微软雅黑" panose="020B0503020204020204" pitchFamily="34" charset="-122"/>
              <a:cs typeface="+mn-cs"/>
              <a:sym typeface="+mn-ea"/>
            </a:endParaRPr>
          </a:p>
          <a:p>
            <a:pPr marL="342900" lvl="1" indent="-342900" algn="l">
              <a:spcBef>
                <a:spcPts val="1000"/>
              </a:spcBef>
              <a:buFont typeface="Arial" panose="020B0604020202020204" pitchFamily="34" charset="0"/>
              <a:buChar char="•"/>
            </a:pPr>
            <a:r>
              <a:rPr lang="zh-CN" altLang="en-US" sz="1800" spc="100">
                <a:solidFill>
                  <a:schemeClr val="bg2">
                    <a:lumMod val="25000"/>
                  </a:schemeClr>
                </a:solidFill>
                <a:latin typeface="微软雅黑" panose="020B0503020204020204" pitchFamily="34" charset="-122"/>
                <a:ea typeface="微软雅黑" panose="020B0503020204020204" pitchFamily="34" charset="-122"/>
                <a:sym typeface="+mn-ea"/>
              </a:rPr>
              <a:t>KIO ,AIO,DIRECT I/O</a:t>
            </a:r>
          </a:p>
          <a:p>
            <a:pPr marL="342900" lvl="1" indent="-342900" algn="l">
              <a:spcBef>
                <a:spcPts val="1000"/>
              </a:spcBef>
              <a:buFont typeface="Arial" panose="020B0604020202020204" pitchFamily="34" charset="0"/>
              <a:buChar char="•"/>
            </a:pPr>
            <a:endParaRPr lang="zh-CN" altLang="en-US" sz="1800" spc="100">
              <a:solidFill>
                <a:schemeClr val="bg2">
                  <a:lumMod val="25000"/>
                </a:schemeClr>
              </a:solidFill>
              <a:latin typeface="微软雅黑" panose="020B0503020204020204" pitchFamily="34" charset="-122"/>
              <a:ea typeface="微软雅黑" panose="020B0503020204020204" pitchFamily="34" charset="-122"/>
              <a:cs typeface="+mn-cs"/>
              <a:sym typeface="+mn-ea"/>
            </a:endParaRPr>
          </a:p>
          <a:p>
            <a:pPr marL="342900" lvl="1" indent="-342900" algn="l">
              <a:spcBef>
                <a:spcPts val="1000"/>
              </a:spcBef>
              <a:buFont typeface="Arial" panose="020B0604020202020204" pitchFamily="34" charset="0"/>
              <a:buChar char="•"/>
            </a:pPr>
            <a:endParaRPr lang="zh-CN" altLang="en-US" sz="1800" spc="100">
              <a:solidFill>
                <a:schemeClr val="bg2">
                  <a:lumMod val="25000"/>
                </a:schemeClr>
              </a:solidFill>
              <a:latin typeface="微软雅黑" panose="020B0503020204020204" pitchFamily="34" charset="-122"/>
              <a:ea typeface="微软雅黑" panose="020B0503020204020204" pitchFamily="34" charset="-122"/>
              <a:cs typeface="+mn-cs"/>
              <a:sym typeface="+mn-ea"/>
            </a:endParaRPr>
          </a:p>
          <a:p>
            <a:pPr marL="342900" lvl="1" indent="-342900" algn="l">
              <a:spcBef>
                <a:spcPts val="1000"/>
              </a:spcBef>
              <a:buFont typeface="Arial" panose="020B0604020202020204" pitchFamily="34" charset="0"/>
              <a:buChar char="•"/>
            </a:pPr>
            <a:endParaRPr lang="zh-CN" altLang="en-US" sz="1800" spc="100">
              <a:solidFill>
                <a:schemeClr val="bg2">
                  <a:lumMod val="25000"/>
                </a:schemeClr>
              </a:solidFill>
              <a:latin typeface="微软雅黑" panose="020B0503020204020204" pitchFamily="34" charset="-122"/>
              <a:ea typeface="微软雅黑" panose="020B0503020204020204" pitchFamily="34" charset="-122"/>
              <a:cs typeface="+mn-cs"/>
              <a:sym typeface="+mn-ea"/>
            </a:endParaRPr>
          </a:p>
          <a:p>
            <a:pPr marL="342900" indent="-342900" algn="l">
              <a:spcBef>
                <a:spcPts val="1000"/>
              </a:spcBef>
              <a:buFont typeface="Arial" panose="020B0604020202020204" pitchFamily="34" charset="0"/>
              <a:buChar char="•"/>
            </a:pPr>
            <a:r>
              <a:rPr lang="zh-CN" altLang="en-US" sz="1800" spc="100">
                <a:solidFill>
                  <a:schemeClr val="bg2">
                    <a:lumMod val="25000"/>
                  </a:schemeClr>
                </a:solidFill>
                <a:latin typeface="微软雅黑" panose="020B0503020204020204" pitchFamily="34" charset="-122"/>
                <a:ea typeface="微软雅黑" panose="020B0503020204020204" pitchFamily="34" charset="-122"/>
                <a:sym typeface="+mn-ea"/>
              </a:rPr>
              <a:t>Rootdbs/物理日志/逻辑日志表空间</a:t>
            </a:r>
            <a:endParaRPr lang="zh-CN" altLang="en-US" sz="1800" spc="100">
              <a:solidFill>
                <a:schemeClr val="bg2">
                  <a:lumMod val="25000"/>
                </a:schemeClr>
              </a:solidFill>
              <a:latin typeface="微软雅黑" panose="020B0503020204020204" pitchFamily="34" charset="-122"/>
              <a:ea typeface="微软雅黑" panose="020B0503020204020204" pitchFamily="34" charset="-122"/>
              <a:cs typeface="+mn-cs"/>
              <a:sym typeface="+mn-ea"/>
            </a:endParaRPr>
          </a:p>
          <a:p>
            <a:pPr marL="342900" lvl="1" indent="-342900" algn="l">
              <a:spcBef>
                <a:spcPts val="1000"/>
              </a:spcBef>
              <a:buFont typeface="Arial" panose="020B0604020202020204" pitchFamily="34" charset="0"/>
              <a:buChar char="•"/>
            </a:pPr>
            <a:r>
              <a:rPr lang="zh-CN" altLang="en-US" sz="1800" spc="100">
                <a:solidFill>
                  <a:schemeClr val="bg2">
                    <a:lumMod val="25000"/>
                  </a:schemeClr>
                </a:solidFill>
                <a:latin typeface="微软雅黑" panose="020B0503020204020204" pitchFamily="34" charset="-122"/>
                <a:ea typeface="微软雅黑" panose="020B0503020204020204" pitchFamily="34" charset="-122"/>
                <a:sym typeface="+mn-ea"/>
              </a:rPr>
              <a:t>Rootdbs中不能含有其他任何应用相关的数据</a:t>
            </a:r>
            <a:endParaRPr lang="zh-CN" altLang="en-US" sz="1800" spc="100">
              <a:solidFill>
                <a:schemeClr val="bg2">
                  <a:lumMod val="25000"/>
                </a:schemeClr>
              </a:solidFill>
              <a:latin typeface="微软雅黑" panose="020B0503020204020204" pitchFamily="34" charset="-122"/>
              <a:ea typeface="微软雅黑" panose="020B0503020204020204" pitchFamily="34" charset="-122"/>
              <a:cs typeface="+mn-cs"/>
              <a:sym typeface="+mn-ea"/>
            </a:endParaRPr>
          </a:p>
          <a:p>
            <a:pPr marL="342900" lvl="1" indent="-342900" algn="l">
              <a:spcBef>
                <a:spcPts val="1000"/>
              </a:spcBef>
              <a:buFont typeface="Arial" panose="020B0604020202020204" pitchFamily="34" charset="0"/>
              <a:buChar char="•"/>
            </a:pPr>
            <a:r>
              <a:rPr lang="zh-CN" altLang="en-US" sz="1800" spc="100">
                <a:solidFill>
                  <a:schemeClr val="bg2">
                    <a:lumMod val="25000"/>
                  </a:schemeClr>
                </a:solidFill>
                <a:latin typeface="微软雅黑" panose="020B0503020204020204" pitchFamily="34" charset="-122"/>
                <a:ea typeface="微软雅黑" panose="020B0503020204020204" pitchFamily="34" charset="-122"/>
                <a:sym typeface="+mn-ea"/>
              </a:rPr>
              <a:t>创建独立的物理日志表空间，一般为逻辑日志大小的1/3即可</a:t>
            </a:r>
            <a:endParaRPr lang="zh-CN" altLang="en-US" sz="1800" spc="100">
              <a:solidFill>
                <a:schemeClr val="bg2">
                  <a:lumMod val="25000"/>
                </a:schemeClr>
              </a:solidFill>
              <a:latin typeface="微软雅黑" panose="020B0503020204020204" pitchFamily="34" charset="-122"/>
              <a:ea typeface="微软雅黑" panose="020B0503020204020204" pitchFamily="34" charset="-122"/>
              <a:cs typeface="+mn-cs"/>
              <a:sym typeface="+mn-ea"/>
            </a:endParaRPr>
          </a:p>
          <a:p>
            <a:pPr marL="342900" lvl="1" indent="-342900" algn="l">
              <a:spcBef>
                <a:spcPts val="1000"/>
              </a:spcBef>
              <a:buFont typeface="Arial" panose="020B0604020202020204" pitchFamily="34" charset="0"/>
              <a:buChar char="•"/>
            </a:pPr>
            <a:r>
              <a:rPr lang="zh-CN" altLang="en-US" sz="1800" spc="100">
                <a:solidFill>
                  <a:schemeClr val="bg2">
                    <a:lumMod val="25000"/>
                  </a:schemeClr>
                </a:solidFill>
                <a:latin typeface="微软雅黑" panose="020B0503020204020204" pitchFamily="34" charset="-122"/>
                <a:ea typeface="微软雅黑" panose="020B0503020204020204" pitchFamily="34" charset="-122"/>
                <a:sym typeface="+mn-ea"/>
              </a:rPr>
              <a:t>创建独立的逻辑日志表空间，一般每个逻辑日志文件50-100M，一般要20个以上（根据系统处理量情况）</a:t>
            </a:r>
            <a:endParaRPr lang="zh-CN" altLang="en-US" sz="1800" spc="100">
              <a:solidFill>
                <a:schemeClr val="bg2">
                  <a:lumMod val="25000"/>
                </a:schemeClr>
              </a:solidFill>
              <a:latin typeface="微软雅黑" panose="020B0503020204020204" pitchFamily="34" charset="-122"/>
              <a:ea typeface="微软雅黑" panose="020B0503020204020204" pitchFamily="34" charset="-122"/>
              <a:cs typeface="+mn-cs"/>
              <a:sym typeface="+mn-ea"/>
            </a:endParaRPr>
          </a:p>
          <a:p>
            <a:pPr marL="342900" indent="-342900" algn="l">
              <a:spcBef>
                <a:spcPts val="1000"/>
              </a:spcBef>
              <a:buFont typeface="Arial" panose="020B0604020202020204" pitchFamily="34" charset="0"/>
              <a:buChar char="•"/>
            </a:pPr>
            <a:endParaRPr lang="zh-CN" altLang="en-US" sz="1800" spc="100">
              <a:solidFill>
                <a:schemeClr val="bg2">
                  <a:lumMod val="25000"/>
                </a:schemeClr>
              </a:solidFill>
              <a:latin typeface="微软雅黑" panose="020B0503020204020204" pitchFamily="34" charset="-122"/>
              <a:ea typeface="微软雅黑" panose="020B0503020204020204" pitchFamily="34" charset="-122"/>
              <a:cs typeface="+mn-cs"/>
              <a:sym typeface="+mn-ea"/>
            </a:endParaRPr>
          </a:p>
        </p:txBody>
      </p:sp>
      <p:sp>
        <p:nvSpPr>
          <p:cNvPr id="11" name="TextBox 10"/>
          <p:cNvSpPr txBox="1"/>
          <p:nvPr/>
        </p:nvSpPr>
        <p:spPr>
          <a:xfrm>
            <a:off x="1774190" y="3013710"/>
            <a:ext cx="7543800" cy="829945"/>
          </a:xfrm>
          <a:prstGeom prst="rect">
            <a:avLst/>
          </a:prstGeom>
          <a:solidFill>
            <a:schemeClr val="bg2">
              <a:lumMod val="40000"/>
              <a:lumOff val="60000"/>
            </a:schemeClr>
          </a:solidFill>
          <a:ln>
            <a:solidFill>
              <a:srgbClr val="002060"/>
            </a:solidFill>
          </a:ln>
        </p:spPr>
        <p:txBody>
          <a:bodyPr>
            <a:spAutoFit/>
          </a:bodyPr>
          <a:lstStyle/>
          <a:p>
            <a:pPr marR="0" algn="l" defTabSz="914400">
              <a:buClrTx/>
              <a:buSzTx/>
              <a:buFontTx/>
              <a:buNone/>
              <a:defRPr/>
            </a:pPr>
            <a:r>
              <a:rPr kumimoji="0" lang="pt-BR" sz="1600" kern="1200" cap="none" spc="0" normalizeH="0" baseline="0" noProof="0" dirty="0">
                <a:latin typeface="+mn-ea"/>
                <a:ea typeface="+mn-ea"/>
                <a:cs typeface="+mn-cs"/>
              </a:rPr>
              <a:t>VPCLASS aio,num=2</a:t>
            </a:r>
          </a:p>
          <a:p>
            <a:pPr marR="0" algn="l" defTabSz="914400">
              <a:buClrTx/>
              <a:buSzTx/>
              <a:buFontTx/>
              <a:buNone/>
              <a:defRPr/>
            </a:pPr>
            <a:r>
              <a:rPr kumimoji="0" lang="pt-BR" sz="1600" kern="1200" cap="none" spc="0" normalizeH="0" baseline="0" noProof="0" dirty="0">
                <a:latin typeface="+mn-ea"/>
                <a:ea typeface="+mn-ea"/>
                <a:cs typeface="+mn-cs"/>
              </a:rPr>
              <a:t>AUTO_AIOVPS     0               </a:t>
            </a:r>
          </a:p>
          <a:p>
            <a:pPr marR="0" algn="l" defTabSz="914400">
              <a:buClrTx/>
              <a:buSzTx/>
              <a:buFontTx/>
              <a:buNone/>
              <a:defRPr/>
            </a:pPr>
            <a:r>
              <a:rPr kumimoji="0" lang="pt-BR" sz="1600" kern="1200" cap="none" spc="0" normalizeH="0" baseline="0" noProof="0" dirty="0">
                <a:latin typeface="+mn-ea"/>
                <a:ea typeface="+mn-ea"/>
                <a:cs typeface="+mn-cs"/>
              </a:rPr>
              <a:t>DIRECT_IO 0</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标题 1"/>
          <p:cNvSpPr>
            <a:spLocks noGrp="1"/>
          </p:cNvSpPr>
          <p:nvPr>
            <p:ph type="title"/>
          </p:nvPr>
        </p:nvSpPr>
        <p:spPr/>
        <p:txBody>
          <a:bodyPr/>
          <a:lstStyle/>
          <a:p>
            <a:r>
              <a:rPr lang="zh-CN" altLang="en-US"/>
              <a:t>目 录</a:t>
            </a:r>
            <a:endParaRPr lang="zh-CN" altLang="en-US" dirty="0"/>
          </a:p>
        </p:txBody>
      </p:sp>
      <p:sp>
        <p:nvSpPr>
          <p:cNvPr id="1048599" name="矩形 3"/>
          <p:cNvSpPr/>
          <p:nvPr/>
        </p:nvSpPr>
        <p:spPr bwMode="auto">
          <a:xfrm>
            <a:off x="3339148" y="1960880"/>
            <a:ext cx="7223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00" name="矩形 4"/>
          <p:cNvSpPr/>
          <p:nvPr/>
        </p:nvSpPr>
        <p:spPr bwMode="auto">
          <a:xfrm>
            <a:off x="4202748" y="1960880"/>
            <a:ext cx="45704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01" name="矩形 5"/>
          <p:cNvSpPr/>
          <p:nvPr/>
        </p:nvSpPr>
        <p:spPr bwMode="auto">
          <a:xfrm>
            <a:off x="3339148" y="2578100"/>
            <a:ext cx="7223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02" name="矩形 6"/>
          <p:cNvSpPr/>
          <p:nvPr/>
        </p:nvSpPr>
        <p:spPr bwMode="auto">
          <a:xfrm>
            <a:off x="4202748" y="2578100"/>
            <a:ext cx="45704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03" name="文本框 3"/>
          <p:cNvSpPr txBox="1">
            <a:spLocks noChangeArrowheads="1"/>
          </p:cNvSpPr>
          <p:nvPr/>
        </p:nvSpPr>
        <p:spPr bwMode="auto">
          <a:xfrm>
            <a:off x="3470385" y="20732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1048604" name="矩形 8"/>
          <p:cNvSpPr/>
          <p:nvPr/>
        </p:nvSpPr>
        <p:spPr bwMode="auto">
          <a:xfrm>
            <a:off x="3339148" y="2854960"/>
            <a:ext cx="7223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05" name="矩形 9"/>
          <p:cNvSpPr/>
          <p:nvPr/>
        </p:nvSpPr>
        <p:spPr bwMode="auto">
          <a:xfrm>
            <a:off x="4202748" y="2854960"/>
            <a:ext cx="45704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06" name="文本框 48"/>
          <p:cNvSpPr txBox="1">
            <a:spLocks noChangeArrowheads="1"/>
          </p:cNvSpPr>
          <p:nvPr/>
        </p:nvSpPr>
        <p:spPr bwMode="auto">
          <a:xfrm>
            <a:off x="3470385" y="29685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二</a:t>
            </a:r>
          </a:p>
        </p:txBody>
      </p:sp>
      <p:sp>
        <p:nvSpPr>
          <p:cNvPr id="1048607" name="文本框 55"/>
          <p:cNvSpPr txBox="1">
            <a:spLocks noChangeArrowheads="1"/>
          </p:cNvSpPr>
          <p:nvPr/>
        </p:nvSpPr>
        <p:spPr bwMode="auto">
          <a:xfrm>
            <a:off x="4378960" y="2074679"/>
            <a:ext cx="4236720" cy="398780"/>
          </a:xfrm>
          <a:prstGeom prst="rect">
            <a:avLst/>
          </a:prstGeom>
          <a:noFill/>
          <a:ln w="9525">
            <a:noFill/>
            <a:miter lim="800000"/>
          </a:ln>
        </p:spPr>
        <p:txBody>
          <a:bodyPr wrap="square">
            <a:spAutoFit/>
          </a:bodyPr>
          <a:lstStyle/>
          <a:p>
            <a:r>
              <a:rPr kumimoji="1" lang="zh-CN" altLang="en-US" sz="2000" b="1" spc="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几大影响性能因素</a:t>
            </a:r>
          </a:p>
        </p:txBody>
      </p:sp>
      <p:sp>
        <p:nvSpPr>
          <p:cNvPr id="1048608" name="文本框 55"/>
          <p:cNvSpPr txBox="1">
            <a:spLocks noChangeArrowheads="1"/>
          </p:cNvSpPr>
          <p:nvPr/>
        </p:nvSpPr>
        <p:spPr bwMode="auto">
          <a:xfrm>
            <a:off x="4378960" y="2965584"/>
            <a:ext cx="4236720" cy="400110"/>
          </a:xfrm>
          <a:prstGeom prst="rect">
            <a:avLst/>
          </a:prstGeom>
          <a:noFill/>
          <a:ln w="9525">
            <a:noFill/>
            <a:miter lim="800000"/>
          </a:ln>
        </p:spPr>
        <p:txBody>
          <a:bodyPr wrap="square">
            <a:spAutoFit/>
          </a:bodyPr>
          <a:lstStyle/>
          <a:p>
            <a:r>
              <a:rPr lang="zh-CN" altLang="en-US" sz="2000" b="1" spc="200" dirty="0">
                <a:solidFill>
                  <a:schemeClr val="bg1"/>
                </a:solidFill>
                <a:latin typeface="微软雅黑" panose="020B0503020204020204" pitchFamily="34" charset="-122"/>
                <a:ea typeface="微软雅黑" panose="020B0503020204020204" pitchFamily="34" charset="-122"/>
              </a:rPr>
              <a:t>定位性能影响因素</a:t>
            </a:r>
          </a:p>
        </p:txBody>
      </p:sp>
      <p:sp>
        <p:nvSpPr>
          <p:cNvPr id="1048609" name="矩形 13"/>
          <p:cNvSpPr/>
          <p:nvPr/>
        </p:nvSpPr>
        <p:spPr bwMode="auto">
          <a:xfrm>
            <a:off x="3339148" y="3750310"/>
            <a:ext cx="7223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10" name="矩形 14"/>
          <p:cNvSpPr/>
          <p:nvPr/>
        </p:nvSpPr>
        <p:spPr bwMode="auto">
          <a:xfrm>
            <a:off x="4202748" y="3750310"/>
            <a:ext cx="45704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11" name="文本框 48"/>
          <p:cNvSpPr txBox="1">
            <a:spLocks noChangeArrowheads="1"/>
          </p:cNvSpPr>
          <p:nvPr/>
        </p:nvSpPr>
        <p:spPr bwMode="auto">
          <a:xfrm>
            <a:off x="3470385" y="3863945"/>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1048612" name="文本框 55"/>
          <p:cNvSpPr txBox="1">
            <a:spLocks noChangeArrowheads="1"/>
          </p:cNvSpPr>
          <p:nvPr/>
        </p:nvSpPr>
        <p:spPr bwMode="auto">
          <a:xfrm>
            <a:off x="4378960" y="3860934"/>
            <a:ext cx="4236720" cy="400110"/>
          </a:xfrm>
          <a:prstGeom prst="rect">
            <a:avLst/>
          </a:prstGeom>
          <a:noFill/>
          <a:ln w="9525">
            <a:noFill/>
            <a:miter lim="800000"/>
          </a:ln>
        </p:spPr>
        <p:txBody>
          <a:bodyPr wrap="square">
            <a:spAutoFit/>
          </a:bodyPr>
          <a:lstStyle/>
          <a:p>
            <a:r>
              <a:rPr lang="zh-CN" altLang="en-US" sz="2000" b="1" spc="200" dirty="0">
                <a:solidFill>
                  <a:schemeClr val="bg1"/>
                </a:solidFill>
                <a:latin typeface="微软雅黑" panose="020B0503020204020204" pitchFamily="34" charset="-122"/>
                <a:ea typeface="微软雅黑" panose="020B0503020204020204" pitchFamily="34" charset="-122"/>
              </a:rPr>
              <a:t>掌握性能调优方法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zh-CN" altLang="zh-CN" dirty="0" err="1"/>
              <a:t>参数优化</a:t>
            </a:r>
            <a:r>
              <a:rPr lang="en-US" altLang="zh-CN" dirty="0" err="1"/>
              <a:t>I/O</a:t>
            </a:r>
          </a:p>
        </p:txBody>
      </p:sp>
      <p:sp>
        <p:nvSpPr>
          <p:cNvPr id="32771" name="内容占位符 4"/>
          <p:cNvSpPr>
            <a:spLocks noGrp="1"/>
          </p:cNvSpPr>
          <p:nvPr>
            <p:ph type="body" sz="quarter" idx="10"/>
          </p:nvPr>
        </p:nvSpPr>
        <p:spPr>
          <a:xfrm>
            <a:off x="1212851" y="1248513"/>
            <a:ext cx="10718800" cy="4888767"/>
          </a:xfrm>
        </p:spPr>
        <p:txBody>
          <a:bodyPr vert="horz" wrap="square" lIns="91429" tIns="45714" rIns="91429" bIns="45714" anchor="t"/>
          <a:lstStyle/>
          <a:p>
            <a:pPr>
              <a:tabLst>
                <a:tab pos="228600" algn="l"/>
                <a:tab pos="742950" algn="l"/>
                <a:tab pos="1141095" algn="l"/>
                <a:tab pos="1600200" algn="l"/>
                <a:tab pos="2057400" algn="l"/>
              </a:tabLst>
            </a:pPr>
            <a:r>
              <a:rPr lang="zh-CN" altLang="en-US" sz="1800" dirty="0">
                <a:cs typeface="+mn-cs"/>
              </a:rPr>
              <a:t> </a:t>
            </a:r>
            <a:r>
              <a:rPr lang="en-US" altLang="zh-CN" sz="1800" dirty="0">
                <a:cs typeface="+mn-cs"/>
              </a:rPr>
              <a:t>CKPTINTVL</a:t>
            </a:r>
            <a:r>
              <a:rPr lang="zh-CN" altLang="en-US" sz="1800" dirty="0">
                <a:cs typeface="+mn-cs"/>
              </a:rPr>
              <a:t>：该参数指定检查点（</a:t>
            </a:r>
            <a:r>
              <a:rPr lang="en-US" altLang="zh-CN" sz="1800" dirty="0">
                <a:cs typeface="+mn-cs"/>
              </a:rPr>
              <a:t>CheckPoint</a:t>
            </a:r>
            <a:r>
              <a:rPr lang="zh-CN" altLang="en-US" sz="1800" dirty="0">
                <a:cs typeface="+mn-cs"/>
              </a:rPr>
              <a:t>）之间的时间间隔。 </a:t>
            </a:r>
          </a:p>
          <a:p>
            <a:pPr>
              <a:tabLst>
                <a:tab pos="228600" algn="l"/>
                <a:tab pos="742950" algn="l"/>
                <a:tab pos="1141095" algn="l"/>
                <a:tab pos="1600200" algn="l"/>
                <a:tab pos="2057400" algn="l"/>
              </a:tabLst>
            </a:pPr>
            <a:r>
              <a:rPr lang="zh-CN" altLang="en-US" sz="1800" dirty="0">
                <a:cs typeface="+mn-cs"/>
              </a:rPr>
              <a:t> </a:t>
            </a:r>
            <a:r>
              <a:rPr lang="en-US" altLang="zh-CN" sz="1800" dirty="0">
                <a:cs typeface="+mn-cs"/>
              </a:rPr>
              <a:t>LRUS</a:t>
            </a:r>
            <a:r>
              <a:rPr lang="zh-CN" altLang="en-US" sz="1800" dirty="0">
                <a:cs typeface="+mn-cs"/>
              </a:rPr>
              <a:t>：该参数指示共享内存缓冲池中设置的最近最少使用队列数目。配置较多的</a:t>
            </a:r>
            <a:r>
              <a:rPr lang="en-US" altLang="zh-CN" sz="1800" dirty="0">
                <a:cs typeface="+mn-cs"/>
              </a:rPr>
              <a:t>LRU</a:t>
            </a:r>
            <a:r>
              <a:rPr lang="zh-CN" altLang="en-US" sz="1800" dirty="0">
                <a:cs typeface="+mn-cs"/>
              </a:rPr>
              <a:t>队列将允许有更多的页清除器操作，并减少每个</a:t>
            </a:r>
            <a:r>
              <a:rPr lang="en-US" altLang="zh-CN" sz="1800" dirty="0">
                <a:cs typeface="+mn-cs"/>
              </a:rPr>
              <a:t>LRU</a:t>
            </a:r>
            <a:r>
              <a:rPr lang="zh-CN" altLang="en-US" sz="1800" dirty="0">
                <a:cs typeface="+mn-cs"/>
              </a:rPr>
              <a:t>队列的大小。对于单</a:t>
            </a:r>
            <a:r>
              <a:rPr lang="en-US" altLang="zh-CN" sz="1800" dirty="0">
                <a:cs typeface="+mn-cs"/>
              </a:rPr>
              <a:t>CPU</a:t>
            </a:r>
            <a:r>
              <a:rPr lang="zh-CN" altLang="en-US" sz="1800" dirty="0">
                <a:cs typeface="+mn-cs"/>
              </a:rPr>
              <a:t>系统，</a:t>
            </a:r>
            <a:r>
              <a:rPr lang="en-US" altLang="zh-CN" sz="1800" dirty="0">
                <a:cs typeface="+mn-cs"/>
              </a:rPr>
              <a:t>GBase 8s</a:t>
            </a:r>
            <a:r>
              <a:rPr lang="zh-CN" altLang="en-US" sz="1800" dirty="0">
                <a:cs typeface="+mn-cs"/>
              </a:rPr>
              <a:t>建议设置</a:t>
            </a:r>
            <a:r>
              <a:rPr lang="en-US" altLang="zh-CN" sz="1800" dirty="0">
                <a:cs typeface="+mn-cs"/>
              </a:rPr>
              <a:t>LRUS</a:t>
            </a:r>
            <a:r>
              <a:rPr lang="zh-CN" altLang="en-US" sz="1800" dirty="0">
                <a:cs typeface="+mn-cs"/>
              </a:rPr>
              <a:t>参数为最小值</a:t>
            </a:r>
            <a:r>
              <a:rPr lang="en-US" altLang="zh-CN" sz="1800" dirty="0">
                <a:cs typeface="+mn-cs"/>
              </a:rPr>
              <a:t>4</a:t>
            </a:r>
            <a:r>
              <a:rPr lang="zh-CN" altLang="en-US" sz="1800" dirty="0">
                <a:cs typeface="+mn-cs"/>
              </a:rPr>
              <a:t>。对于多</a:t>
            </a:r>
            <a:r>
              <a:rPr lang="en-US" altLang="zh-CN" sz="1800" dirty="0">
                <a:cs typeface="+mn-cs"/>
              </a:rPr>
              <a:t>CPU</a:t>
            </a:r>
            <a:r>
              <a:rPr lang="zh-CN" altLang="en-US" sz="1800" dirty="0">
                <a:cs typeface="+mn-cs"/>
              </a:rPr>
              <a:t>系统，</a:t>
            </a:r>
            <a:r>
              <a:rPr lang="en-US" altLang="zh-CN" sz="1800" dirty="0">
                <a:sym typeface="+mn-ea"/>
              </a:rPr>
              <a:t>GBase 8s</a:t>
            </a:r>
            <a:r>
              <a:rPr lang="zh-CN" altLang="en-US" sz="1800" dirty="0">
                <a:cs typeface="+mn-cs"/>
              </a:rPr>
              <a:t>建议设置</a:t>
            </a:r>
            <a:r>
              <a:rPr lang="en-US" altLang="zh-CN" sz="1800" dirty="0">
                <a:cs typeface="+mn-cs"/>
              </a:rPr>
              <a:t>LRUS</a:t>
            </a:r>
            <a:r>
              <a:rPr lang="zh-CN" altLang="en-US" sz="1800" dirty="0">
                <a:cs typeface="+mn-cs"/>
              </a:rPr>
              <a:t>为最小值</a:t>
            </a:r>
            <a:r>
              <a:rPr lang="en-US" altLang="zh-CN" sz="1800" dirty="0">
                <a:cs typeface="+mn-cs"/>
              </a:rPr>
              <a:t>4</a:t>
            </a:r>
            <a:r>
              <a:rPr lang="zh-CN" altLang="en-US" sz="1800" dirty="0">
                <a:cs typeface="+mn-cs"/>
              </a:rPr>
              <a:t>和</a:t>
            </a:r>
            <a:r>
              <a:rPr lang="en-US" altLang="zh-CN" sz="1800" dirty="0">
                <a:cs typeface="+mn-cs"/>
              </a:rPr>
              <a:t>NUMCPUVPS</a:t>
            </a:r>
            <a:r>
              <a:rPr lang="zh-CN" altLang="en-US" sz="1800" dirty="0">
                <a:cs typeface="+mn-cs"/>
              </a:rPr>
              <a:t>的取值之中较大的一个。 </a:t>
            </a:r>
          </a:p>
          <a:p>
            <a:pPr>
              <a:tabLst>
                <a:tab pos="228600" algn="l"/>
                <a:tab pos="742950" algn="l"/>
                <a:tab pos="1141095" algn="l"/>
                <a:tab pos="1600200" algn="l"/>
                <a:tab pos="2057400" algn="l"/>
              </a:tabLst>
            </a:pPr>
            <a:r>
              <a:rPr lang="zh-CN" altLang="en-US" sz="1800" dirty="0">
                <a:cs typeface="+mn-cs"/>
              </a:rPr>
              <a:t> </a:t>
            </a:r>
            <a:r>
              <a:rPr lang="en-US" altLang="zh-CN" sz="1800" dirty="0">
                <a:cs typeface="+mn-cs"/>
              </a:rPr>
              <a:t>CLEANERS</a:t>
            </a:r>
            <a:r>
              <a:rPr lang="zh-CN" altLang="en-US" sz="1800" dirty="0">
                <a:cs typeface="+mn-cs"/>
              </a:rPr>
              <a:t>：该参数指定执行的页清除线索的数目。与磁盘个数的关系： </a:t>
            </a:r>
          </a:p>
          <a:p>
            <a:pPr lvl="1">
              <a:tabLst>
                <a:tab pos="228600" algn="l"/>
                <a:tab pos="742950" algn="l"/>
                <a:tab pos="1141095" algn="l"/>
                <a:tab pos="1600200" algn="l"/>
                <a:tab pos="2057400" algn="l"/>
              </a:tabLst>
            </a:pPr>
            <a:r>
              <a:rPr lang="zh-CN" altLang="en-US" sz="1600" dirty="0">
                <a:cs typeface="+mn-cs"/>
              </a:rPr>
              <a:t>当磁盘个数 ＜２０            </a:t>
            </a:r>
            <a:r>
              <a:rPr lang="en-US" altLang="zh-CN" sz="1600" dirty="0">
                <a:cs typeface="+mn-cs"/>
              </a:rPr>
              <a:t>CLEANERS</a:t>
            </a:r>
            <a:r>
              <a:rPr lang="zh-CN" altLang="en-US" sz="1600" dirty="0">
                <a:cs typeface="+mn-cs"/>
              </a:rPr>
              <a:t>为磁盘的个数 </a:t>
            </a:r>
          </a:p>
          <a:p>
            <a:pPr lvl="1">
              <a:tabLst>
                <a:tab pos="228600" algn="l"/>
                <a:tab pos="742950" algn="l"/>
                <a:tab pos="1141095" algn="l"/>
                <a:tab pos="1600200" algn="l"/>
                <a:tab pos="2057400" algn="l"/>
              </a:tabLst>
            </a:pPr>
            <a:r>
              <a:rPr lang="zh-CN" altLang="en-US" sz="1600" dirty="0">
                <a:cs typeface="+mn-cs"/>
              </a:rPr>
              <a:t>当磁盘个数 ２０－１００ </a:t>
            </a:r>
            <a:r>
              <a:rPr lang="en-US" altLang="zh-CN" sz="1600" dirty="0">
                <a:cs typeface="+mn-cs"/>
              </a:rPr>
              <a:t>CLEANERS</a:t>
            </a:r>
            <a:r>
              <a:rPr lang="zh-CN" altLang="en-US" sz="1600" dirty="0">
                <a:cs typeface="+mn-cs"/>
              </a:rPr>
              <a:t>为磁盘的个数／２ </a:t>
            </a:r>
          </a:p>
          <a:p>
            <a:pPr lvl="1">
              <a:tabLst>
                <a:tab pos="228600" algn="l"/>
                <a:tab pos="742950" algn="l"/>
                <a:tab pos="1141095" algn="l"/>
                <a:tab pos="1600200" algn="l"/>
                <a:tab pos="2057400" algn="l"/>
              </a:tabLst>
            </a:pPr>
            <a:r>
              <a:rPr lang="zh-CN" altLang="en-US" sz="1600" dirty="0">
                <a:cs typeface="+mn-cs"/>
              </a:rPr>
              <a:t>当磁盘个数 ＞１００        </a:t>
            </a:r>
            <a:r>
              <a:rPr lang="en-US" altLang="zh-CN" sz="1600" dirty="0">
                <a:cs typeface="+mn-cs"/>
              </a:rPr>
              <a:t>CLEANERS</a:t>
            </a:r>
            <a:r>
              <a:rPr lang="zh-CN" altLang="en-US" sz="1600" dirty="0">
                <a:cs typeface="+mn-cs"/>
              </a:rPr>
              <a:t>为磁盘的个数／４（不超过</a:t>
            </a:r>
            <a:r>
              <a:rPr lang="en-US" altLang="zh-CN" sz="1600" dirty="0">
                <a:cs typeface="+mn-cs"/>
              </a:rPr>
              <a:t>128</a:t>
            </a:r>
            <a:r>
              <a:rPr lang="zh-CN" altLang="en-US" sz="1600" dirty="0">
                <a:cs typeface="+mn-cs"/>
              </a:rPr>
              <a:t>） </a:t>
            </a:r>
          </a:p>
          <a:p>
            <a:pPr>
              <a:tabLst>
                <a:tab pos="228600" algn="l"/>
                <a:tab pos="742950" algn="l"/>
                <a:tab pos="1141095" algn="l"/>
                <a:tab pos="1600200" algn="l"/>
                <a:tab pos="2057400" algn="l"/>
              </a:tabLst>
            </a:pPr>
            <a:endParaRPr lang="zh-CN" altLang="en-US" sz="1800" dirty="0">
              <a:cs typeface="+mn-cs"/>
            </a:endParaRPr>
          </a:p>
          <a:p>
            <a:pPr>
              <a:tabLst>
                <a:tab pos="228600" algn="l"/>
                <a:tab pos="742950" algn="l"/>
                <a:tab pos="1141095" algn="l"/>
                <a:tab pos="1600200" algn="l"/>
                <a:tab pos="2057400" algn="l"/>
              </a:tabLst>
            </a:pPr>
            <a:endParaRPr lang="zh-CN" altLang="en-US" sz="1800" dirty="0">
              <a:latin typeface="+mn-lt"/>
              <a:ea typeface="宋体" panose="02010600030101010101" pitchFamily="2" charset="-122"/>
              <a:cs typeface="+mn-cs"/>
            </a:endParaRPr>
          </a:p>
        </p:txBody>
      </p:sp>
      <p:sp>
        <p:nvSpPr>
          <p:cNvPr id="9" name="TextBox 6"/>
          <p:cNvSpPr txBox="1"/>
          <p:nvPr/>
        </p:nvSpPr>
        <p:spPr>
          <a:xfrm>
            <a:off x="1593850" y="4215765"/>
            <a:ext cx="7543800" cy="1568450"/>
          </a:xfrm>
          <a:prstGeom prst="rect">
            <a:avLst/>
          </a:prstGeom>
          <a:solidFill>
            <a:schemeClr val="bg2">
              <a:lumMod val="40000"/>
              <a:lumOff val="60000"/>
            </a:schemeClr>
          </a:solidFill>
          <a:ln>
            <a:solidFill>
              <a:srgbClr val="002060"/>
            </a:solidFill>
          </a:ln>
        </p:spPr>
        <p:txBody>
          <a:bodyPr wrap="square">
            <a:spAutoFit/>
          </a:bodyPr>
          <a:lstStyle/>
          <a:p>
            <a:pPr marR="0" algn="l" defTabSz="914400">
              <a:buClrTx/>
              <a:buSzTx/>
              <a:buFontTx/>
              <a:buNone/>
              <a:defRPr/>
            </a:pPr>
            <a:r>
              <a:rPr kumimoji="0" lang="en-US" sz="1600" kern="1200" cap="none" spc="0" normalizeH="0" baseline="0" noProof="0" dirty="0">
                <a:latin typeface="+mn-ea"/>
                <a:ea typeface="+mn-ea"/>
                <a:cs typeface="+mn-cs"/>
              </a:rPr>
              <a:t>CLEANERS 50</a:t>
            </a:r>
          </a:p>
          <a:p>
            <a:pPr marR="0" algn="l" defTabSz="914400">
              <a:buClrTx/>
              <a:buSzTx/>
              <a:buFontTx/>
              <a:buNone/>
              <a:defRPr/>
            </a:pPr>
            <a:r>
              <a:rPr kumimoji="0" lang="en-US" sz="1600" kern="1200" cap="none" spc="0" normalizeH="0" baseline="0" noProof="0" dirty="0">
                <a:latin typeface="+mn-ea"/>
                <a:ea typeface="+mn-ea"/>
                <a:cs typeface="+mn-cs"/>
              </a:rPr>
              <a:t>CKPTINTVL 360</a:t>
            </a:r>
          </a:p>
          <a:p>
            <a:pPr marR="0" algn="l" defTabSz="914400">
              <a:buClrTx/>
              <a:buSzTx/>
              <a:buFontTx/>
              <a:buNone/>
              <a:defRPr/>
            </a:pPr>
            <a:r>
              <a:rPr kumimoji="0" lang="en-US" sz="1600" kern="1200" cap="none" spc="0" normalizeH="0" baseline="0" noProof="0" dirty="0">
                <a:latin typeface="+mn-ea"/>
                <a:ea typeface="+mn-ea"/>
                <a:cs typeface="+mn-cs"/>
              </a:rPr>
              <a:t>BUFFERPOOL size=8K,buffers=3000000,</a:t>
            </a:r>
            <a:r>
              <a:rPr kumimoji="0" lang="en-US" sz="1600" kern="1200" cap="none" spc="0" normalizeH="0" baseline="0" noProof="0" dirty="0">
                <a:solidFill>
                  <a:srgbClr val="FF0000"/>
                </a:solidFill>
                <a:latin typeface="+mn-ea"/>
                <a:ea typeface="+mn-ea"/>
                <a:cs typeface="+mn-cs"/>
              </a:rPr>
              <a:t>lrus</a:t>
            </a:r>
            <a:r>
              <a:rPr kumimoji="0" lang="en-US" sz="1600" kern="1200" cap="none" spc="0" normalizeH="0" baseline="0" noProof="0" dirty="0">
                <a:latin typeface="+mn-ea"/>
                <a:ea typeface="+mn-ea"/>
                <a:cs typeface="+mn-cs"/>
              </a:rPr>
              <a:t>=512,lru_min_dirty=10.000000,lru_max_dirty=20.000000</a:t>
            </a:r>
          </a:p>
          <a:p>
            <a:pPr marR="0" algn="l" defTabSz="914400">
              <a:buClrTx/>
              <a:buSzTx/>
              <a:buFontTx/>
              <a:buNone/>
              <a:defRPr/>
            </a:pPr>
            <a:r>
              <a:rPr kumimoji="0" lang="en-US" sz="1600" kern="1200" cap="none" spc="0" normalizeH="0" baseline="0" noProof="0" dirty="0">
                <a:latin typeface="+mn-ea"/>
                <a:ea typeface="+mn-ea"/>
                <a:cs typeface="+mn-cs"/>
              </a:rPr>
              <a:t>AUTO_LRU_TUNING 1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zh-CN" altLang="zh-CN" dirty="0" err="1"/>
              <a:t>参数优化</a:t>
            </a:r>
            <a:r>
              <a:rPr lang="en-US" altLang="zh-CN" dirty="0" err="1"/>
              <a:t>CPU</a:t>
            </a:r>
          </a:p>
        </p:txBody>
      </p:sp>
      <p:sp>
        <p:nvSpPr>
          <p:cNvPr id="32771" name="内容占位符 4"/>
          <p:cNvSpPr>
            <a:spLocks noGrp="1"/>
          </p:cNvSpPr>
          <p:nvPr>
            <p:ph type="body" sz="quarter" idx="10"/>
          </p:nvPr>
        </p:nvSpPr>
        <p:spPr>
          <a:xfrm>
            <a:off x="1314451" y="1248513"/>
            <a:ext cx="10718800" cy="4888767"/>
          </a:xfrm>
        </p:spPr>
        <p:txBody>
          <a:bodyPr vert="horz" wrap="square" lIns="91429" tIns="45714" rIns="91429" bIns="45714" anchor="t"/>
          <a:lstStyle/>
          <a:p>
            <a:pPr>
              <a:tabLst>
                <a:tab pos="228600" algn="l"/>
                <a:tab pos="742950" algn="l"/>
                <a:tab pos="1141095" algn="l"/>
                <a:tab pos="1600200" algn="l"/>
                <a:tab pos="2057400" algn="l"/>
              </a:tabLst>
            </a:pPr>
            <a:r>
              <a:rPr lang="en-US" altLang="zh-CN" sz="1800" dirty="0">
                <a:sym typeface="+mn-ea"/>
              </a:rPr>
              <a:t>NUMCPUVPS (10.00 before) </a:t>
            </a:r>
            <a:endParaRPr lang="en-US" altLang="zh-CN" sz="1800" dirty="0">
              <a:cs typeface="+mn-cs"/>
            </a:endParaRPr>
          </a:p>
          <a:p>
            <a:pPr>
              <a:tabLst>
                <a:tab pos="228600" algn="l"/>
                <a:tab pos="742950" algn="l"/>
                <a:tab pos="1141095" algn="l"/>
                <a:tab pos="1600200" algn="l"/>
                <a:tab pos="2057400" algn="l"/>
              </a:tabLst>
            </a:pPr>
            <a:r>
              <a:rPr lang="en-US" altLang="zh-CN" sz="1800" dirty="0">
                <a:sym typeface="+mn-ea"/>
              </a:rPr>
              <a:t>VPCLASS  (</a:t>
            </a:r>
            <a:r>
              <a:rPr lang="zh-CN" altLang="en-US" sz="1800" dirty="0">
                <a:sym typeface="+mn-ea"/>
              </a:rPr>
              <a:t>新式</a:t>
            </a:r>
            <a:r>
              <a:rPr lang="en-US" altLang="zh-CN" sz="1800" dirty="0">
                <a:sym typeface="+mn-ea"/>
              </a:rPr>
              <a:t>)</a:t>
            </a:r>
            <a:endParaRPr lang="en-US" altLang="zh-CN" sz="1800" dirty="0">
              <a:cs typeface="+mn-cs"/>
            </a:endParaRPr>
          </a:p>
          <a:p>
            <a:pPr>
              <a:tabLst>
                <a:tab pos="228600" algn="l"/>
                <a:tab pos="742950" algn="l"/>
                <a:tab pos="1141095" algn="l"/>
                <a:tab pos="1600200" algn="l"/>
                <a:tab pos="2057400" algn="l"/>
              </a:tabLst>
            </a:pPr>
            <a:endParaRPr lang="en-US" altLang="zh-CN" sz="1800" dirty="0">
              <a:cs typeface="+mn-cs"/>
            </a:endParaRPr>
          </a:p>
          <a:p>
            <a:pPr>
              <a:tabLst>
                <a:tab pos="228600" algn="l"/>
                <a:tab pos="742950" algn="l"/>
                <a:tab pos="1141095" algn="l"/>
                <a:tab pos="1600200" algn="l"/>
                <a:tab pos="2057400" algn="l"/>
              </a:tabLst>
            </a:pPr>
            <a:r>
              <a:rPr lang="zh-CN" altLang="en-US" sz="1800" dirty="0">
                <a:sym typeface="+mn-ea"/>
              </a:rPr>
              <a:t>将</a:t>
            </a:r>
            <a:r>
              <a:rPr lang="en-US" altLang="zh-CN" sz="1800" dirty="0">
                <a:sym typeface="+mn-ea"/>
              </a:rPr>
              <a:t>NUMCPUVPS</a:t>
            </a:r>
            <a:r>
              <a:rPr lang="zh-CN" altLang="en-US" sz="1800" dirty="0">
                <a:sym typeface="+mn-ea"/>
              </a:rPr>
              <a:t>设置为小于或等于系统中可利用的</a:t>
            </a:r>
            <a:r>
              <a:rPr lang="en-US" altLang="zh-CN" sz="1800" dirty="0">
                <a:sym typeface="+mn-ea"/>
              </a:rPr>
              <a:t>CPU</a:t>
            </a:r>
            <a:r>
              <a:rPr lang="zh-CN" altLang="en-US" sz="1800" dirty="0">
                <a:sym typeface="+mn-ea"/>
              </a:rPr>
              <a:t>数，建议不要将</a:t>
            </a:r>
            <a:r>
              <a:rPr lang="en-US" altLang="zh-CN" sz="1800" dirty="0">
                <a:sym typeface="+mn-ea"/>
              </a:rPr>
              <a:t>CPU VP</a:t>
            </a:r>
            <a:r>
              <a:rPr lang="zh-CN" altLang="en-US" sz="1800" dirty="0">
                <a:sym typeface="+mn-ea"/>
              </a:rPr>
              <a:t>数设置成大于可用</a:t>
            </a:r>
            <a:r>
              <a:rPr lang="en-US" altLang="zh-CN" sz="1800" dirty="0">
                <a:sym typeface="+mn-ea"/>
              </a:rPr>
              <a:t>CPU</a:t>
            </a:r>
            <a:r>
              <a:rPr lang="zh-CN" altLang="en-US" sz="1800" dirty="0">
                <a:sym typeface="+mn-ea"/>
              </a:rPr>
              <a:t>数目。通常对于联机事务处理（</a:t>
            </a:r>
            <a:r>
              <a:rPr lang="en-US" altLang="zh-CN" sz="1800" dirty="0">
                <a:sym typeface="+mn-ea"/>
              </a:rPr>
              <a:t>OLTP</a:t>
            </a:r>
            <a:r>
              <a:rPr lang="zh-CN" altLang="en-US" sz="1800" dirty="0">
                <a:sym typeface="+mn-ea"/>
              </a:rPr>
              <a:t>）应用：</a:t>
            </a:r>
            <a:r>
              <a:rPr lang="en-US" altLang="zh-CN" sz="1800" dirty="0">
                <a:sym typeface="+mn-ea"/>
              </a:rPr>
              <a:t>NUMCPUVPS</a:t>
            </a:r>
            <a:r>
              <a:rPr lang="zh-CN" altLang="en-US" sz="1800" dirty="0">
                <a:sym typeface="+mn-ea"/>
              </a:rPr>
              <a:t>＝实际</a:t>
            </a:r>
            <a:r>
              <a:rPr lang="en-US" altLang="zh-CN" sz="1800" dirty="0">
                <a:sym typeface="+mn-ea"/>
              </a:rPr>
              <a:t>CPU</a:t>
            </a:r>
            <a:r>
              <a:rPr lang="zh-CN" altLang="en-US" sz="1800" dirty="0">
                <a:sym typeface="+mn-ea"/>
              </a:rPr>
              <a:t>数量－</a:t>
            </a:r>
            <a:r>
              <a:rPr lang="en-US" altLang="zh-CN" sz="1800" dirty="0">
                <a:sym typeface="+mn-ea"/>
              </a:rPr>
              <a:t>1</a:t>
            </a:r>
            <a:r>
              <a:rPr lang="zh-CN" altLang="en-US" sz="1800" dirty="0">
                <a:sym typeface="+mn-ea"/>
              </a:rPr>
              <a:t>（对于单ＣＰＵ系统，该参数应为１）；</a:t>
            </a:r>
            <a:endParaRPr lang="zh-CN" altLang="en-US" sz="1800" dirty="0">
              <a:cs typeface="+mn-cs"/>
            </a:endParaRPr>
          </a:p>
          <a:p>
            <a:pPr>
              <a:tabLst>
                <a:tab pos="228600" algn="l"/>
                <a:tab pos="742950" algn="l"/>
                <a:tab pos="1141095" algn="l"/>
                <a:tab pos="1600200" algn="l"/>
                <a:tab pos="2057400" algn="l"/>
              </a:tabLst>
            </a:pPr>
            <a:r>
              <a:rPr lang="zh-CN" altLang="en-US" sz="1800" dirty="0">
                <a:sym typeface="+mn-ea"/>
              </a:rPr>
              <a:t>对于联机分析处理（</a:t>
            </a:r>
            <a:r>
              <a:rPr lang="en-US" altLang="zh-CN" sz="1800" dirty="0">
                <a:sym typeface="+mn-ea"/>
              </a:rPr>
              <a:t>OLAP</a:t>
            </a:r>
            <a:r>
              <a:rPr lang="zh-CN" altLang="en-US" sz="1800" dirty="0">
                <a:sym typeface="+mn-ea"/>
              </a:rPr>
              <a:t>）应用：</a:t>
            </a:r>
            <a:r>
              <a:rPr lang="en-US" altLang="zh-CN" sz="1800" dirty="0">
                <a:sym typeface="+mn-ea"/>
              </a:rPr>
              <a:t>NUMCPUVPS</a:t>
            </a:r>
            <a:r>
              <a:rPr lang="zh-CN" altLang="en-US" sz="1800" dirty="0">
                <a:sym typeface="+mn-ea"/>
              </a:rPr>
              <a:t>＝实际</a:t>
            </a:r>
            <a:r>
              <a:rPr lang="en-US" altLang="zh-CN" sz="1800" dirty="0">
                <a:sym typeface="+mn-ea"/>
              </a:rPr>
              <a:t>CPU</a:t>
            </a:r>
            <a:r>
              <a:rPr lang="zh-CN" altLang="en-US" sz="1800" dirty="0">
                <a:sym typeface="+mn-ea"/>
              </a:rPr>
              <a:t>数量。   </a:t>
            </a:r>
            <a:endParaRPr lang="zh-CN" altLang="en-US" sz="1800" dirty="0">
              <a:cs typeface="+mn-cs"/>
            </a:endParaRPr>
          </a:p>
          <a:p>
            <a:pPr>
              <a:tabLst>
                <a:tab pos="228600" algn="l"/>
                <a:tab pos="742950" algn="l"/>
                <a:tab pos="1141095" algn="l"/>
                <a:tab pos="1600200" algn="l"/>
                <a:tab pos="2057400" algn="l"/>
              </a:tabLst>
            </a:pPr>
            <a:r>
              <a:rPr lang="zh-CN" altLang="en-US" sz="1800" dirty="0">
                <a:sym typeface="+mn-ea"/>
              </a:rPr>
              <a:t>增加</a:t>
            </a:r>
            <a:r>
              <a:rPr lang="en-US" altLang="zh-CN" sz="1800" dirty="0">
                <a:sym typeface="+mn-ea"/>
              </a:rPr>
              <a:t>CPU VP</a:t>
            </a:r>
            <a:r>
              <a:rPr lang="zh-CN" altLang="en-US" sz="1800" dirty="0">
                <a:sym typeface="+mn-ea"/>
              </a:rPr>
              <a:t>的数目而不增加</a:t>
            </a:r>
            <a:r>
              <a:rPr lang="en-US" altLang="zh-CN" sz="1800" dirty="0">
                <a:sym typeface="+mn-ea"/>
              </a:rPr>
              <a:t>CPU</a:t>
            </a:r>
            <a:r>
              <a:rPr lang="zh-CN" altLang="en-US" sz="1800" dirty="0">
                <a:sym typeface="+mn-ea"/>
              </a:rPr>
              <a:t>资源只会使问题更严重，产生更多的</a:t>
            </a:r>
            <a:r>
              <a:rPr lang="en-US" altLang="zh-CN" sz="1800" dirty="0">
                <a:sym typeface="+mn-ea"/>
              </a:rPr>
              <a:t>CPU</a:t>
            </a:r>
            <a:r>
              <a:rPr lang="zh-CN" altLang="en-US" sz="1800" dirty="0">
                <a:sym typeface="+mn-ea"/>
              </a:rPr>
              <a:t>周期竞争，这样操作系统要有更多的工作来做均衡，争夺</a:t>
            </a:r>
            <a:r>
              <a:rPr lang="en-US" altLang="zh-CN" sz="1800" dirty="0">
                <a:sym typeface="+mn-ea"/>
              </a:rPr>
              <a:t>CPU</a:t>
            </a:r>
            <a:r>
              <a:rPr lang="zh-CN" altLang="en-US" sz="1800" dirty="0">
                <a:sym typeface="+mn-ea"/>
              </a:rPr>
              <a:t>时间的</a:t>
            </a:r>
            <a:r>
              <a:rPr lang="en-US" altLang="zh-CN" sz="1800" dirty="0">
                <a:sym typeface="+mn-ea"/>
              </a:rPr>
              <a:t>CPU VP</a:t>
            </a:r>
            <a:r>
              <a:rPr lang="zh-CN" altLang="en-US" sz="1800" dirty="0">
                <a:sym typeface="+mn-ea"/>
              </a:rPr>
              <a:t>使其负担增加。结果，上下文切换增加，这不仅消耗时间而且要使用更多的</a:t>
            </a:r>
            <a:r>
              <a:rPr lang="en-US" altLang="zh-CN" sz="1800" dirty="0">
                <a:sym typeface="+mn-ea"/>
              </a:rPr>
              <a:t>CPU</a:t>
            </a:r>
            <a:r>
              <a:rPr lang="zh-CN" altLang="en-US" sz="1800" dirty="0">
                <a:sym typeface="+mn-ea"/>
              </a:rPr>
              <a:t>。 </a:t>
            </a:r>
            <a:endParaRPr lang="zh-CN" altLang="en-US" sz="1800" dirty="0">
              <a:cs typeface="+mn-cs"/>
            </a:endParaRPr>
          </a:p>
          <a:p>
            <a:pPr>
              <a:tabLst>
                <a:tab pos="228600" algn="l"/>
                <a:tab pos="742950" algn="l"/>
                <a:tab pos="1141095" algn="l"/>
                <a:tab pos="1600200" algn="l"/>
                <a:tab pos="2057400" algn="l"/>
              </a:tabLst>
            </a:pPr>
            <a:endParaRPr lang="zh-CN" altLang="en-US" sz="1800" dirty="0">
              <a:cs typeface="+mn-cs"/>
            </a:endParaRPr>
          </a:p>
          <a:p>
            <a:pPr>
              <a:tabLst>
                <a:tab pos="228600" algn="l"/>
                <a:tab pos="742950" algn="l"/>
                <a:tab pos="1141095" algn="l"/>
                <a:tab pos="1600200" algn="l"/>
                <a:tab pos="2057400" algn="l"/>
              </a:tabLst>
            </a:pPr>
            <a:endParaRPr lang="zh-CN" altLang="en-US" sz="1800" dirty="0">
              <a:cs typeface="+mn-cs"/>
            </a:endParaRPr>
          </a:p>
        </p:txBody>
      </p:sp>
      <p:sp>
        <p:nvSpPr>
          <p:cNvPr id="7" name="TextBox 6"/>
          <p:cNvSpPr txBox="1"/>
          <p:nvPr/>
        </p:nvSpPr>
        <p:spPr>
          <a:xfrm>
            <a:off x="1623695" y="4815205"/>
            <a:ext cx="7543800" cy="1322070"/>
          </a:xfrm>
          <a:prstGeom prst="rect">
            <a:avLst/>
          </a:prstGeom>
          <a:solidFill>
            <a:schemeClr val="bg2">
              <a:lumMod val="40000"/>
              <a:lumOff val="60000"/>
            </a:schemeClr>
          </a:solidFill>
          <a:ln>
            <a:solidFill>
              <a:srgbClr val="002060"/>
            </a:solidFill>
          </a:ln>
        </p:spPr>
        <p:txBody>
          <a:bodyPr>
            <a:spAutoFit/>
          </a:bodyPr>
          <a:lstStyle/>
          <a:p>
            <a:pPr marR="0" algn="l" defTabSz="914400">
              <a:buClrTx/>
              <a:buSzTx/>
              <a:buFontTx/>
              <a:buNone/>
              <a:defRPr/>
            </a:pPr>
            <a:r>
              <a:rPr kumimoji="0" lang="en-US" sz="1600" kern="1200" cap="none" spc="0" normalizeH="0" baseline="0" noProof="0" dirty="0">
                <a:latin typeface="+mn-ea"/>
                <a:ea typeface="+mn-ea"/>
                <a:cs typeface="+mn-cs"/>
              </a:rPr>
              <a:t>MULTIPROCESSOR 1</a:t>
            </a:r>
          </a:p>
          <a:p>
            <a:pPr marR="0" algn="l" defTabSz="914400">
              <a:buClrTx/>
              <a:buSzTx/>
              <a:buFontTx/>
              <a:buNone/>
              <a:defRPr/>
            </a:pPr>
            <a:r>
              <a:rPr kumimoji="0" lang="en-US" sz="1600" kern="1200" cap="none" spc="0" normalizeH="0" baseline="0" noProof="0" dirty="0">
                <a:latin typeface="+mn-ea"/>
                <a:ea typeface="+mn-ea"/>
                <a:cs typeface="+mn-cs"/>
              </a:rPr>
              <a:t>VPCLASS </a:t>
            </a:r>
            <a:r>
              <a:rPr kumimoji="0" lang="en-US" sz="1600" kern="1200" cap="none" spc="0" normalizeH="0" baseline="0" noProof="0" dirty="0" err="1">
                <a:latin typeface="+mn-ea"/>
                <a:ea typeface="+mn-ea"/>
                <a:cs typeface="+mn-cs"/>
              </a:rPr>
              <a:t>cpu,num</a:t>
            </a:r>
            <a:r>
              <a:rPr kumimoji="0" lang="en-US" sz="1600" kern="1200" cap="none" spc="0" normalizeH="0" baseline="0" noProof="0" dirty="0">
                <a:latin typeface="+mn-ea"/>
                <a:ea typeface="+mn-ea"/>
                <a:cs typeface="+mn-cs"/>
              </a:rPr>
              <a:t>=64</a:t>
            </a:r>
          </a:p>
          <a:p>
            <a:pPr marR="0" algn="l" defTabSz="914400">
              <a:buClrTx/>
              <a:buSzTx/>
              <a:buFontTx/>
              <a:buNone/>
              <a:defRPr/>
            </a:pPr>
            <a:r>
              <a:rPr kumimoji="0" lang="en-US" sz="1600" kern="1200" cap="none" spc="0" normalizeH="0" baseline="0" noProof="0" dirty="0">
                <a:latin typeface="+mn-ea"/>
                <a:ea typeface="+mn-ea"/>
                <a:cs typeface="+mn-cs"/>
              </a:rPr>
              <a:t>#VP_MEMORY_CACHE_KB 6400</a:t>
            </a:r>
          </a:p>
          <a:p>
            <a:pPr marR="0" algn="l" defTabSz="914400">
              <a:buClrTx/>
              <a:buSzTx/>
              <a:buFontTx/>
              <a:buNone/>
              <a:defRPr/>
            </a:pPr>
            <a:r>
              <a:rPr kumimoji="0" lang="en-US" sz="1600" kern="1200" cap="none" spc="0" normalizeH="0" baseline="0" noProof="0" dirty="0">
                <a:latin typeface="+mn-ea"/>
                <a:ea typeface="+mn-ea"/>
                <a:cs typeface="+mn-cs"/>
              </a:rPr>
              <a:t>VP_MEMORY_CACHE_KB 64000</a:t>
            </a:r>
          </a:p>
          <a:p>
            <a:pPr marR="0" algn="l" defTabSz="914400">
              <a:buClrTx/>
              <a:buSzTx/>
              <a:buFontTx/>
              <a:buNone/>
              <a:defRPr/>
            </a:pPr>
            <a:r>
              <a:rPr kumimoji="0" lang="en-US" sz="1600" kern="1200" cap="none" spc="0" normalizeH="0" baseline="0" noProof="0" dirty="0">
                <a:latin typeface="+mn-ea"/>
                <a:ea typeface="+mn-ea"/>
                <a:cs typeface="+mn-cs"/>
              </a:rPr>
              <a:t>SINGLE_CPU_VP 0</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zh-CN" altLang="zh-CN" dirty="0" err="1"/>
              <a:t>参数优化</a:t>
            </a:r>
            <a:r>
              <a:rPr lang="en-US" altLang="zh-CN" dirty="0" err="1"/>
              <a:t>-</a:t>
            </a:r>
            <a:r>
              <a:rPr lang="zh-CN" altLang="en-US" dirty="0" err="1"/>
              <a:t>内存</a:t>
            </a:r>
          </a:p>
        </p:txBody>
      </p:sp>
      <p:sp>
        <p:nvSpPr>
          <p:cNvPr id="32771" name="内容占位符 4"/>
          <p:cNvSpPr>
            <a:spLocks noGrp="1"/>
          </p:cNvSpPr>
          <p:nvPr>
            <p:ph type="body" sz="quarter" idx="10"/>
          </p:nvPr>
        </p:nvSpPr>
        <p:spPr>
          <a:xfrm>
            <a:off x="1428751" y="1248513"/>
            <a:ext cx="10718800" cy="4888767"/>
          </a:xfrm>
        </p:spPr>
        <p:txBody>
          <a:bodyPr vert="horz" wrap="square" lIns="91429" tIns="45714" rIns="91429" bIns="45714" anchor="t"/>
          <a:lstStyle/>
          <a:p>
            <a:pPr>
              <a:tabLst>
                <a:tab pos="228600" algn="l"/>
                <a:tab pos="742950" algn="l"/>
                <a:tab pos="1141095" algn="l"/>
                <a:tab pos="1600200" algn="l"/>
                <a:tab pos="2057400" algn="l"/>
              </a:tabLst>
            </a:pPr>
            <a:r>
              <a:rPr lang="en-US" altLang="zh-CN" sz="1800" dirty="0">
                <a:sym typeface="+mn-ea"/>
              </a:rPr>
              <a:t>SHMVIRSIZE</a:t>
            </a:r>
            <a:r>
              <a:rPr lang="zh-CN" altLang="en-US" sz="1800" dirty="0">
                <a:sym typeface="+mn-ea"/>
              </a:rPr>
              <a:t>：该参数规定了初始分配给</a:t>
            </a:r>
            <a:r>
              <a:rPr lang="en-US" altLang="zh-CN" sz="1800" dirty="0">
                <a:sym typeface="+mn-ea"/>
              </a:rPr>
              <a:t>Server</a:t>
            </a:r>
            <a:r>
              <a:rPr lang="zh-CN" altLang="en-US" sz="1800" dirty="0">
                <a:sym typeface="+mn-ea"/>
              </a:rPr>
              <a:t>的共享内存的虚拟区的大小。共享存储器的虚拟区存储与会话、请求有关的数据及其它信息。虽然</a:t>
            </a:r>
            <a:r>
              <a:rPr lang="en-US" altLang="zh-CN" sz="1800" dirty="0">
                <a:sym typeface="+mn-ea"/>
              </a:rPr>
              <a:t>Server</a:t>
            </a:r>
            <a:r>
              <a:rPr lang="zh-CN" altLang="en-US" sz="1800" dirty="0">
                <a:sym typeface="+mn-ea"/>
              </a:rPr>
              <a:t>按处理大型查询或高峰负荷的需要增加共享内存给虚拟区。 </a:t>
            </a:r>
            <a:endParaRPr lang="zh-CN" altLang="en-US" sz="1800" dirty="0">
              <a:cs typeface="+mn-cs"/>
              <a:sym typeface="+mn-ea"/>
            </a:endParaRPr>
          </a:p>
          <a:p>
            <a:pPr>
              <a:tabLst>
                <a:tab pos="228600" algn="l"/>
                <a:tab pos="742950" algn="l"/>
                <a:tab pos="1141095" algn="l"/>
                <a:tab pos="1600200" algn="l"/>
                <a:tab pos="2057400" algn="l"/>
              </a:tabLst>
            </a:pPr>
            <a:r>
              <a:rPr lang="en-US" altLang="zh-CN" sz="1800" dirty="0">
                <a:sym typeface="+mn-ea"/>
              </a:rPr>
              <a:t>SHMADD</a:t>
            </a:r>
            <a:r>
              <a:rPr lang="zh-CN" altLang="en-US" sz="1800" dirty="0">
                <a:sym typeface="+mn-ea"/>
              </a:rPr>
              <a:t>：该参数规定</a:t>
            </a:r>
            <a:r>
              <a:rPr lang="en-US" altLang="zh-CN" sz="1800" dirty="0">
                <a:sym typeface="+mn-ea"/>
              </a:rPr>
              <a:t>Server</a:t>
            </a:r>
            <a:r>
              <a:rPr lang="zh-CN" altLang="en-US" sz="1800" dirty="0">
                <a:sym typeface="+mn-ea"/>
              </a:rPr>
              <a:t>自动加到虚拟区的共享内存增量的大小。</a:t>
            </a:r>
            <a:endParaRPr lang="zh-CN" altLang="en-US" sz="1800" dirty="0">
              <a:cs typeface="+mn-cs"/>
              <a:sym typeface="+mn-ea"/>
            </a:endParaRPr>
          </a:p>
          <a:p>
            <a:pPr>
              <a:tabLst>
                <a:tab pos="228600" algn="l"/>
                <a:tab pos="742950" algn="l"/>
                <a:tab pos="1141095" algn="l"/>
                <a:tab pos="1600200" algn="l"/>
                <a:tab pos="2057400" algn="l"/>
              </a:tabLst>
            </a:pPr>
            <a:r>
              <a:rPr lang="en-US" altLang="zh-CN" sz="1800" dirty="0">
                <a:sym typeface="+mn-ea"/>
              </a:rPr>
              <a:t>BUFFERS</a:t>
            </a:r>
            <a:r>
              <a:rPr lang="zh-CN" altLang="en-US" sz="1800" dirty="0">
                <a:sym typeface="+mn-ea"/>
              </a:rPr>
              <a:t>：该参数可以用于</a:t>
            </a:r>
            <a:r>
              <a:rPr lang="en-US" altLang="zh-CN" sz="1800" dirty="0">
                <a:sym typeface="+mn-ea"/>
              </a:rPr>
              <a:t>Server</a:t>
            </a:r>
            <a:r>
              <a:rPr lang="zh-CN" altLang="en-US" sz="1800" dirty="0">
                <a:sym typeface="+mn-ea"/>
              </a:rPr>
              <a:t>的数据缓冲区数。调整</a:t>
            </a:r>
            <a:r>
              <a:rPr lang="en-US" altLang="zh-CN" sz="1800" dirty="0">
                <a:sym typeface="+mn-ea"/>
              </a:rPr>
              <a:t>buffers,</a:t>
            </a:r>
            <a:r>
              <a:rPr lang="zh-CN" altLang="en-US" sz="1800" dirty="0">
                <a:sym typeface="+mn-ea"/>
              </a:rPr>
              <a:t>观察系统的</a:t>
            </a:r>
            <a:r>
              <a:rPr lang="en-US" altLang="zh-CN" sz="1800" dirty="0">
                <a:sym typeface="+mn-ea"/>
              </a:rPr>
              <a:t>cache</a:t>
            </a:r>
            <a:r>
              <a:rPr lang="zh-CN" altLang="en-US" sz="1800" dirty="0">
                <a:sym typeface="+mn-ea"/>
              </a:rPr>
              <a:t>率，一般越高越好。</a:t>
            </a:r>
            <a:endParaRPr lang="zh-CN" altLang="en-US" sz="1800" dirty="0">
              <a:cs typeface="+mn-cs"/>
              <a:sym typeface="+mn-ea"/>
            </a:endParaRPr>
          </a:p>
          <a:p>
            <a:pPr>
              <a:tabLst>
                <a:tab pos="228600" algn="l"/>
                <a:tab pos="742950" algn="l"/>
                <a:tab pos="1141095" algn="l"/>
                <a:tab pos="1600200" algn="l"/>
                <a:tab pos="2057400" algn="l"/>
              </a:tabLst>
            </a:pPr>
            <a:r>
              <a:rPr lang="en-US" altLang="zh-CN" sz="1800" dirty="0">
                <a:sym typeface="+mn-ea"/>
              </a:rPr>
              <a:t>LOCKS</a:t>
            </a:r>
            <a:r>
              <a:rPr lang="zh-CN" altLang="en-US" sz="1800" dirty="0">
                <a:sym typeface="+mn-ea"/>
              </a:rPr>
              <a:t>：该参数设置任意时刻可用的锁的最大数量。</a:t>
            </a:r>
            <a:r>
              <a:rPr lang="en-US" altLang="zh-CN" sz="1800" dirty="0">
                <a:sym typeface="+mn-ea"/>
              </a:rPr>
              <a:t>Server</a:t>
            </a:r>
            <a:r>
              <a:rPr lang="zh-CN" altLang="en-US" sz="1800" dirty="0">
                <a:sym typeface="+mn-ea"/>
              </a:rPr>
              <a:t>中每个锁需要占用驻留共享内存的</a:t>
            </a:r>
            <a:r>
              <a:rPr lang="en-US" altLang="zh-CN" sz="1800" dirty="0">
                <a:sym typeface="+mn-ea"/>
              </a:rPr>
              <a:t>44</a:t>
            </a:r>
            <a:r>
              <a:rPr lang="zh-CN" altLang="en-US" sz="1800" dirty="0">
                <a:sym typeface="+mn-ea"/>
              </a:rPr>
              <a:t>（</a:t>
            </a:r>
            <a:r>
              <a:rPr lang="en-US" altLang="zh-CN" sz="1800" dirty="0">
                <a:sym typeface="+mn-ea"/>
              </a:rPr>
              <a:t>IDS11 120</a:t>
            </a:r>
            <a:r>
              <a:rPr lang="zh-CN" altLang="en-US" sz="1800" dirty="0">
                <a:sym typeface="+mn-ea"/>
              </a:rPr>
              <a:t>）个字节，分配共享内存时要考虑锁所用的资源。 </a:t>
            </a:r>
            <a:endParaRPr lang="zh-CN" altLang="en-US" sz="1800" dirty="0">
              <a:cs typeface="+mn-cs"/>
              <a:sym typeface="+mn-ea"/>
            </a:endParaRPr>
          </a:p>
          <a:p>
            <a:pPr>
              <a:tabLst>
                <a:tab pos="228600" algn="l"/>
                <a:tab pos="742950" algn="l"/>
                <a:tab pos="1141095" algn="l"/>
                <a:tab pos="1600200" algn="l"/>
                <a:tab pos="2057400" algn="l"/>
              </a:tabLst>
            </a:pPr>
            <a:r>
              <a:rPr lang="en-US" altLang="zh-CN" sz="1800" dirty="0">
                <a:sym typeface="+mn-ea"/>
              </a:rPr>
              <a:t>LOGBUFF</a:t>
            </a:r>
            <a:r>
              <a:rPr lang="zh-CN" altLang="en-US" sz="1800" dirty="0">
                <a:sym typeface="+mn-ea"/>
              </a:rPr>
              <a:t>：该参数指定为三个用来保存逻辑日志记录的缓冲区分别保留的共享内存的数量。</a:t>
            </a:r>
            <a:endParaRPr lang="zh-CN" altLang="en-US" sz="1800" dirty="0">
              <a:cs typeface="+mn-cs"/>
              <a:sym typeface="+mn-ea"/>
            </a:endParaRPr>
          </a:p>
          <a:p>
            <a:pPr>
              <a:tabLst>
                <a:tab pos="228600" algn="l"/>
                <a:tab pos="742950" algn="l"/>
                <a:tab pos="1141095" algn="l"/>
                <a:tab pos="1600200" algn="l"/>
                <a:tab pos="2057400" algn="l"/>
              </a:tabLst>
            </a:pPr>
            <a:r>
              <a:rPr lang="en-US" altLang="zh-CN" sz="1800" dirty="0">
                <a:sym typeface="+mn-ea"/>
              </a:rPr>
              <a:t>PHYSBUFF</a:t>
            </a:r>
            <a:r>
              <a:rPr lang="zh-CN" altLang="en-US" sz="1800" dirty="0">
                <a:sym typeface="+mn-ea"/>
              </a:rPr>
              <a:t>：该参数指定为两个用来暂时保存将被修改的数据页的缓冲区分别保留的共享内存的数量。缓冲区的大小决定了它被添满的频率，从而也决定了它被写到硬盘上的物理日志的频率。</a:t>
            </a:r>
            <a:endParaRPr lang="zh-CN" altLang="en-US" sz="1800" dirty="0">
              <a:cs typeface="+mn-cs"/>
              <a:sym typeface="+mn-ea"/>
            </a:endParaRPr>
          </a:p>
          <a:p>
            <a:pPr>
              <a:tabLst>
                <a:tab pos="228600" algn="l"/>
                <a:tab pos="742950" algn="l"/>
                <a:tab pos="1141095" algn="l"/>
                <a:tab pos="1600200" algn="l"/>
                <a:tab pos="2057400" algn="l"/>
              </a:tabLst>
            </a:pPr>
            <a:r>
              <a:rPr lang="zh-CN" altLang="en-US" sz="1800" dirty="0">
                <a:sym typeface="+mn-ea"/>
              </a:rPr>
              <a:t>对于</a:t>
            </a:r>
            <a:r>
              <a:rPr lang="en-US" altLang="zh-CN" sz="1800" dirty="0">
                <a:sym typeface="+mn-ea"/>
              </a:rPr>
              <a:t>OLTP</a:t>
            </a:r>
            <a:r>
              <a:rPr lang="zh-CN" altLang="en-US" sz="1800" dirty="0">
                <a:sym typeface="+mn-ea"/>
              </a:rPr>
              <a:t>和</a:t>
            </a:r>
            <a:r>
              <a:rPr lang="en-US" altLang="zh-CN" sz="1800" dirty="0">
                <a:sym typeface="+mn-ea"/>
              </a:rPr>
              <a:t>OLAP</a:t>
            </a:r>
            <a:r>
              <a:rPr lang="zh-CN" altLang="en-US" sz="1800" dirty="0">
                <a:sym typeface="+mn-ea"/>
              </a:rPr>
              <a:t>系统，</a:t>
            </a:r>
            <a:r>
              <a:rPr lang="en-US" altLang="zh-CN" sz="1800" dirty="0">
                <a:sym typeface="+mn-ea"/>
              </a:rPr>
              <a:t>GBase 8s</a:t>
            </a:r>
            <a:r>
              <a:rPr lang="zh-CN" altLang="en-US" sz="1800" dirty="0">
                <a:sym typeface="+mn-ea"/>
              </a:rPr>
              <a:t>共享内存的配置和调节有很大不同。 </a:t>
            </a:r>
            <a:endParaRPr lang="zh-CN" altLang="en-US" sz="1800" dirty="0">
              <a:cs typeface="+mn-cs"/>
              <a:sym typeface="+mn-ea"/>
            </a:endParaRPr>
          </a:p>
          <a:p>
            <a:pPr>
              <a:tabLst>
                <a:tab pos="228600" algn="l"/>
                <a:tab pos="742950" algn="l"/>
                <a:tab pos="1141095" algn="l"/>
                <a:tab pos="1600200" algn="l"/>
                <a:tab pos="2057400" algn="l"/>
              </a:tabLst>
            </a:pPr>
            <a:r>
              <a:rPr lang="en-US" altLang="zh-CN" sz="1800" dirty="0">
                <a:sym typeface="+mn-ea"/>
              </a:rPr>
              <a:t>OLAP</a:t>
            </a:r>
            <a:r>
              <a:rPr lang="zh-CN" altLang="en-US" sz="1800" dirty="0">
                <a:sym typeface="+mn-ea"/>
              </a:rPr>
              <a:t>一般要求配置较大的</a:t>
            </a:r>
            <a:r>
              <a:rPr lang="en-US" altLang="zh-CN" sz="1800" dirty="0">
                <a:sym typeface="+mn-ea"/>
              </a:rPr>
              <a:t>SHMVIRSIZE</a:t>
            </a:r>
            <a:r>
              <a:rPr lang="zh-CN" altLang="en-US" sz="1800" dirty="0">
                <a:sym typeface="+mn-ea"/>
              </a:rPr>
              <a:t>。</a:t>
            </a:r>
            <a:endParaRPr lang="zh-CN" altLang="en-US" sz="1800" dirty="0">
              <a:cs typeface="+mn-cs"/>
              <a:sym typeface="+mn-ea"/>
            </a:endParaRPr>
          </a:p>
          <a:p>
            <a:pPr marL="0" indent="0">
              <a:buNone/>
              <a:tabLst>
                <a:tab pos="228600" algn="l"/>
                <a:tab pos="742950" algn="l"/>
                <a:tab pos="1141095" algn="l"/>
                <a:tab pos="1600200" algn="l"/>
                <a:tab pos="2057400" algn="l"/>
              </a:tabLst>
            </a:pPr>
            <a:endParaRPr lang="en-US" altLang="zh-CN" sz="1800" dirty="0">
              <a:cs typeface="+mn-cs"/>
              <a:sym typeface="+mn-ea"/>
            </a:endParaRPr>
          </a:p>
          <a:p>
            <a:pPr>
              <a:tabLst>
                <a:tab pos="228600" algn="l"/>
                <a:tab pos="742950" algn="l"/>
                <a:tab pos="1141095" algn="l"/>
                <a:tab pos="1600200" algn="l"/>
                <a:tab pos="2057400" algn="l"/>
              </a:tabLst>
            </a:pPr>
            <a:endParaRPr lang="en-US" altLang="zh-CN" sz="1400" dirty="0">
              <a:latin typeface="+mn-lt"/>
              <a:ea typeface="+mn-ea"/>
              <a:cs typeface="+mn-cs"/>
              <a:sym typeface="+mn-ea"/>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zh-CN" altLang="zh-CN" dirty="0" err="1"/>
              <a:t>参数优化</a:t>
            </a:r>
            <a:r>
              <a:rPr lang="en-US" altLang="zh-CN" dirty="0" err="1"/>
              <a:t>-</a:t>
            </a:r>
            <a:r>
              <a:rPr lang="zh-CN" altLang="en-US" dirty="0" err="1"/>
              <a:t>网络</a:t>
            </a:r>
          </a:p>
        </p:txBody>
      </p:sp>
      <p:sp>
        <p:nvSpPr>
          <p:cNvPr id="32771" name="内容占位符 4"/>
          <p:cNvSpPr>
            <a:spLocks noGrp="1"/>
          </p:cNvSpPr>
          <p:nvPr>
            <p:ph type="body" sz="quarter" idx="10"/>
          </p:nvPr>
        </p:nvSpPr>
        <p:spPr>
          <a:xfrm>
            <a:off x="1433830" y="1261208"/>
            <a:ext cx="10718800" cy="4888767"/>
          </a:xfrm>
        </p:spPr>
        <p:txBody>
          <a:bodyPr vert="horz" wrap="square" lIns="91429" tIns="45714" rIns="91429" bIns="45714" anchor="t"/>
          <a:lstStyle/>
          <a:p>
            <a:pPr marL="228600" lvl="1" algn="l" eaLnBrk="1" hangingPunct="1">
              <a:spcBef>
                <a:spcPts val="1000"/>
              </a:spcBef>
              <a:buFontTx/>
              <a:buBlip>
                <a:blip r:embed="rId3"/>
              </a:buBlip>
            </a:pPr>
            <a:r>
              <a:rPr lang="zh-CN" altLang="en-US" sz="2000" dirty="0">
                <a:sym typeface="+mn-ea"/>
              </a:rPr>
              <a:t>NETTYPE connection_type,poll_threads,c_per_t,vp_class</a:t>
            </a:r>
          </a:p>
          <a:p>
            <a:pPr marL="228600" lvl="1" algn="l" eaLnBrk="1" hangingPunct="1">
              <a:spcBef>
                <a:spcPts val="1000"/>
              </a:spcBef>
              <a:buFontTx/>
              <a:buBlip>
                <a:blip r:embed="rId3"/>
              </a:buBlip>
            </a:pPr>
            <a:r>
              <a:rPr lang="zh-CN" altLang="en-US" sz="2000" dirty="0">
                <a:sym typeface="+mn-ea"/>
              </a:rPr>
              <a:t>poll_threads &lt;= NUMCPUVPS</a:t>
            </a:r>
          </a:p>
          <a:p>
            <a:pPr marL="228600" lvl="1" algn="l" eaLnBrk="1" hangingPunct="1">
              <a:spcBef>
                <a:spcPts val="1000"/>
              </a:spcBef>
              <a:buFontTx/>
              <a:buBlip>
                <a:blip r:embed="rId3"/>
              </a:buBlip>
            </a:pPr>
            <a:r>
              <a:rPr lang="zh-CN" altLang="en-US" sz="2000" dirty="0">
                <a:sym typeface="+mn-ea"/>
              </a:rPr>
              <a:t>c_per_t = 连接数 / poll_threads</a:t>
            </a:r>
          </a:p>
          <a:p>
            <a:pPr marL="228600" lvl="1" algn="l" eaLnBrk="1" hangingPunct="1">
              <a:spcBef>
                <a:spcPts val="1000"/>
              </a:spcBef>
              <a:buFontTx/>
              <a:buBlip>
                <a:blip r:embed="rId3"/>
              </a:buBlip>
            </a:pPr>
            <a:r>
              <a:rPr lang="zh-CN" altLang="en-US" sz="2000" dirty="0">
                <a:sym typeface="+mn-ea"/>
              </a:rPr>
              <a:t>vp_class 如果c_per_t&gt;350,建议使用NET</a:t>
            </a:r>
          </a:p>
          <a:p>
            <a:pPr marL="228600" lvl="1" algn="l" eaLnBrk="1" hangingPunct="1">
              <a:spcBef>
                <a:spcPts val="1000"/>
              </a:spcBef>
              <a:buFontTx/>
              <a:buBlip>
                <a:blip r:embed="rId3"/>
              </a:buBlip>
            </a:pPr>
            <a:r>
              <a:rPr lang="zh-CN" altLang="en-US" sz="2000" dirty="0">
                <a:sym typeface="+mn-ea"/>
              </a:rPr>
              <a:t>NETTYPE tlitcp,2,200,NET # 支持400个连接</a:t>
            </a:r>
            <a:endParaRPr lang="zh-CN" altLang="en-US" sz="2000" dirty="0">
              <a:cs typeface="+mn-cs"/>
              <a:sym typeface="+mn-ea"/>
            </a:endParaRPr>
          </a:p>
        </p:txBody>
      </p:sp>
      <p:sp>
        <p:nvSpPr>
          <p:cNvPr id="12" name="TextBox 11"/>
          <p:cNvSpPr txBox="1"/>
          <p:nvPr/>
        </p:nvSpPr>
        <p:spPr>
          <a:xfrm>
            <a:off x="1624330" y="3730625"/>
            <a:ext cx="7162800" cy="1322070"/>
          </a:xfrm>
          <a:prstGeom prst="rect">
            <a:avLst/>
          </a:prstGeom>
          <a:solidFill>
            <a:schemeClr val="bg2">
              <a:lumMod val="40000"/>
              <a:lumOff val="60000"/>
            </a:schemeClr>
          </a:solidFill>
          <a:ln>
            <a:solidFill>
              <a:srgbClr val="002060"/>
            </a:solidFill>
          </a:ln>
        </p:spPr>
        <p:txBody>
          <a:bodyPr wrap="square">
            <a:spAutoFit/>
          </a:bodyPr>
          <a:lstStyle/>
          <a:p>
            <a:pPr marR="0" algn="l" defTabSz="914400">
              <a:buClrTx/>
              <a:buSzTx/>
              <a:buFontTx/>
              <a:buNone/>
              <a:defRPr/>
            </a:pPr>
            <a:r>
              <a:rPr kumimoji="0" lang="en-US" sz="1600" kern="1200" cap="none" spc="0" normalizeH="0" baseline="0" noProof="0" dirty="0">
                <a:latin typeface="+mn-ea"/>
                <a:ea typeface="+mn-ea"/>
                <a:cs typeface="+mn-cs"/>
              </a:rPr>
              <a:t>NETTYPE ipcshm,6,200,CPU</a:t>
            </a:r>
          </a:p>
          <a:p>
            <a:pPr marR="0" algn="l" defTabSz="914400">
              <a:buClrTx/>
              <a:buSzTx/>
              <a:buFontTx/>
              <a:buNone/>
              <a:defRPr/>
            </a:pPr>
            <a:r>
              <a:rPr kumimoji="0" lang="en-US" sz="1600" kern="1200" cap="none" spc="0" normalizeH="0" baseline="0" noProof="0" dirty="0">
                <a:latin typeface="+mn-ea"/>
                <a:ea typeface="+mn-ea"/>
                <a:cs typeface="+mn-cs"/>
              </a:rPr>
              <a:t>#NETTYPE soctcp,6,200,NET</a:t>
            </a:r>
          </a:p>
          <a:p>
            <a:pPr marR="0" algn="l" defTabSz="914400">
              <a:buClrTx/>
              <a:buSzTx/>
              <a:buFontTx/>
              <a:buNone/>
              <a:defRPr/>
            </a:pPr>
            <a:r>
              <a:rPr kumimoji="0" lang="en-US" sz="1600" kern="1200" cap="none" spc="0" normalizeH="0" baseline="0" noProof="0" dirty="0">
                <a:latin typeface="+mn-ea"/>
                <a:ea typeface="+mn-ea"/>
                <a:cs typeface="+mn-cs"/>
              </a:rPr>
              <a:t>LISTEN_TIMEOUT 60</a:t>
            </a:r>
          </a:p>
          <a:p>
            <a:pPr marR="0" algn="l" defTabSz="914400">
              <a:buClrTx/>
              <a:buSzTx/>
              <a:buFontTx/>
              <a:buNone/>
              <a:defRPr/>
            </a:pPr>
            <a:r>
              <a:rPr kumimoji="0" lang="en-US" sz="1600" kern="1200" cap="none" spc="0" normalizeH="0" baseline="0" noProof="0" dirty="0">
                <a:latin typeface="+mn-ea"/>
                <a:ea typeface="+mn-ea"/>
                <a:cs typeface="+mn-cs"/>
              </a:rPr>
              <a:t>MAX_INCOMPLETE_CONNECTIONS 1024</a:t>
            </a:r>
          </a:p>
          <a:p>
            <a:pPr marR="0" algn="l" defTabSz="914400">
              <a:buClrTx/>
              <a:buSzTx/>
              <a:buFontTx/>
              <a:buNone/>
              <a:defRPr/>
            </a:pPr>
            <a:r>
              <a:rPr kumimoji="0" lang="en-US" sz="1600" kern="1200" cap="none" spc="0" normalizeH="0" baseline="0" noProof="0" dirty="0">
                <a:latin typeface="+mn-ea"/>
                <a:ea typeface="+mn-ea"/>
                <a:cs typeface="+mn-cs"/>
              </a:rPr>
              <a:t>FASTPOLL 1</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13B841-A047-4146-ACD7-C54F3C46E5A5}"/>
              </a:ext>
            </a:extLst>
          </p:cNvPr>
          <p:cNvSpPr>
            <a:spLocks noGrp="1"/>
          </p:cNvSpPr>
          <p:nvPr>
            <p:ph type="title"/>
          </p:nvPr>
        </p:nvSpPr>
        <p:spPr/>
        <p:txBody>
          <a:bodyPr/>
          <a:lstStyle/>
          <a:p>
            <a:r>
              <a:rPr lang="zh-CN" altLang="en-US" dirty="0"/>
              <a:t>磁盘规划问题</a:t>
            </a:r>
          </a:p>
        </p:txBody>
      </p:sp>
      <p:graphicFrame>
        <p:nvGraphicFramePr>
          <p:cNvPr id="3" name="Group 610">
            <a:extLst>
              <a:ext uri="{FF2B5EF4-FFF2-40B4-BE49-F238E27FC236}">
                <a16:creationId xmlns:a16="http://schemas.microsoft.com/office/drawing/2014/main" id="{85B93673-07C4-4559-A5DF-A08CF0AB8F62}"/>
              </a:ext>
            </a:extLst>
          </p:cNvPr>
          <p:cNvGraphicFramePr>
            <a:graphicFrameLocks/>
          </p:cNvGraphicFramePr>
          <p:nvPr>
            <p:extLst>
              <p:ext uri="{D42A27DB-BD31-4B8C-83A1-F6EECF244321}">
                <p14:modId xmlns:p14="http://schemas.microsoft.com/office/powerpoint/2010/main" val="2735931626"/>
              </p:ext>
            </p:extLst>
          </p:nvPr>
        </p:nvGraphicFramePr>
        <p:xfrm>
          <a:off x="2641600" y="1524000"/>
          <a:ext cx="6477000" cy="1371600"/>
        </p:xfrm>
        <a:graphic>
          <a:graphicData uri="http://schemas.openxmlformats.org/drawingml/2006/table">
            <a:tbl>
              <a:tblPr/>
              <a:tblGrid>
                <a:gridCol w="382588">
                  <a:extLst>
                    <a:ext uri="{9D8B030D-6E8A-4147-A177-3AD203B41FA5}">
                      <a16:colId xmlns:a16="http://schemas.microsoft.com/office/drawing/2014/main" val="3448417595"/>
                    </a:ext>
                  </a:extLst>
                </a:gridCol>
                <a:gridCol w="850900">
                  <a:extLst>
                    <a:ext uri="{9D8B030D-6E8A-4147-A177-3AD203B41FA5}">
                      <a16:colId xmlns:a16="http://schemas.microsoft.com/office/drawing/2014/main" val="3964216947"/>
                    </a:ext>
                  </a:extLst>
                </a:gridCol>
                <a:gridCol w="1439862">
                  <a:extLst>
                    <a:ext uri="{9D8B030D-6E8A-4147-A177-3AD203B41FA5}">
                      <a16:colId xmlns:a16="http://schemas.microsoft.com/office/drawing/2014/main" val="3664546707"/>
                    </a:ext>
                  </a:extLst>
                </a:gridCol>
                <a:gridCol w="750888">
                  <a:extLst>
                    <a:ext uri="{9D8B030D-6E8A-4147-A177-3AD203B41FA5}">
                      <a16:colId xmlns:a16="http://schemas.microsoft.com/office/drawing/2014/main" val="2399576670"/>
                    </a:ext>
                  </a:extLst>
                </a:gridCol>
                <a:gridCol w="908050">
                  <a:extLst>
                    <a:ext uri="{9D8B030D-6E8A-4147-A177-3AD203B41FA5}">
                      <a16:colId xmlns:a16="http://schemas.microsoft.com/office/drawing/2014/main" val="226817831"/>
                    </a:ext>
                  </a:extLst>
                </a:gridCol>
                <a:gridCol w="762000">
                  <a:extLst>
                    <a:ext uri="{9D8B030D-6E8A-4147-A177-3AD203B41FA5}">
                      <a16:colId xmlns:a16="http://schemas.microsoft.com/office/drawing/2014/main" val="1767752543"/>
                    </a:ext>
                  </a:extLst>
                </a:gridCol>
                <a:gridCol w="749300">
                  <a:extLst>
                    <a:ext uri="{9D8B030D-6E8A-4147-A177-3AD203B41FA5}">
                      <a16:colId xmlns:a16="http://schemas.microsoft.com/office/drawing/2014/main" val="549014037"/>
                    </a:ext>
                  </a:extLst>
                </a:gridCol>
                <a:gridCol w="633412">
                  <a:extLst>
                    <a:ext uri="{9D8B030D-6E8A-4147-A177-3AD203B41FA5}">
                      <a16:colId xmlns:a16="http://schemas.microsoft.com/office/drawing/2014/main" val="1312317136"/>
                    </a:ext>
                  </a:extLst>
                </a:gridCol>
              </a:tblGrid>
              <a:tr h="152400">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No</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Name</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Type</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Total Size</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Free Size</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Used Size</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Page size</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Chunks</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583739502"/>
                  </a:ext>
                </a:extLst>
              </a:tr>
              <a:tr h="0">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rootdbs</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Dbspace</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4.00 GB</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2.52 GB</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36.92%</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583186"/>
                  </a:ext>
                </a:extLst>
              </a:tr>
              <a:tr h="117475">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phydbs</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Dbspace</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2.00 GB</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47.9 MB</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97.66%</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4694173"/>
                  </a:ext>
                </a:extLst>
              </a:tr>
              <a:tr h="0">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3</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logdbs</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Dbspace</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8.00 GB</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1.16 GB</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85.45%</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4</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5700283"/>
                  </a:ext>
                </a:extLst>
              </a:tr>
              <a:tr h="150813">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4</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datadbs1</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Dbspace</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CC0099"/>
                          </a:solidFill>
                          <a:effectLst/>
                          <a:latin typeface="Arial" panose="020B0604020202020204" pitchFamily="34" charset="0"/>
                          <a:ea typeface="宋体" panose="02010600030101010101" pitchFamily="2" charset="-122"/>
                          <a:cs typeface="Arial" panose="020B0604020202020204" pitchFamily="34" charset="0"/>
                        </a:rPr>
                        <a:t>266 GB</a:t>
                      </a:r>
                      <a:endParaRPr kumimoji="0" lang="en-US" altLang="zh-CN" sz="1200" b="0" i="0" u="none" strike="noStrike" cap="none" normalizeH="0" baseline="0">
                        <a:ln>
                          <a:noFill/>
                        </a:ln>
                        <a:solidFill>
                          <a:srgbClr val="CC0099"/>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4.75 GB</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98.21%</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133</a:t>
                      </a:r>
                      <a:endParaRPr kumimoji="0" lang="en-US" altLang="zh-CN" sz="1200" b="1"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2274021895"/>
                  </a:ext>
                </a:extLst>
              </a:tr>
              <a:tr h="0">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5</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tmpdbs</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TempDbspace</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8.00 GB</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7.98 GB</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0.24%</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4</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8705298"/>
                  </a:ext>
                </a:extLst>
              </a:tr>
            </a:tbl>
          </a:graphicData>
        </a:graphic>
      </p:graphicFrame>
      <p:graphicFrame>
        <p:nvGraphicFramePr>
          <p:cNvPr id="4" name="Group 558">
            <a:extLst>
              <a:ext uri="{FF2B5EF4-FFF2-40B4-BE49-F238E27FC236}">
                <a16:creationId xmlns:a16="http://schemas.microsoft.com/office/drawing/2014/main" id="{9CB17525-EEDE-4225-AA36-49A794E90D51}"/>
              </a:ext>
            </a:extLst>
          </p:cNvPr>
          <p:cNvGraphicFramePr>
            <a:graphicFrameLocks/>
          </p:cNvGraphicFramePr>
          <p:nvPr>
            <p:extLst>
              <p:ext uri="{D42A27DB-BD31-4B8C-83A1-F6EECF244321}">
                <p14:modId xmlns:p14="http://schemas.microsoft.com/office/powerpoint/2010/main" val="945466833"/>
              </p:ext>
            </p:extLst>
          </p:nvPr>
        </p:nvGraphicFramePr>
        <p:xfrm>
          <a:off x="2641600" y="3429000"/>
          <a:ext cx="6477000" cy="1706880"/>
        </p:xfrm>
        <a:graphic>
          <a:graphicData uri="http://schemas.openxmlformats.org/drawingml/2006/table">
            <a:tbl>
              <a:tblPr/>
              <a:tblGrid>
                <a:gridCol w="920750">
                  <a:extLst>
                    <a:ext uri="{9D8B030D-6E8A-4147-A177-3AD203B41FA5}">
                      <a16:colId xmlns:a16="http://schemas.microsoft.com/office/drawing/2014/main" val="2494023976"/>
                    </a:ext>
                  </a:extLst>
                </a:gridCol>
                <a:gridCol w="1801813">
                  <a:extLst>
                    <a:ext uri="{9D8B030D-6E8A-4147-A177-3AD203B41FA5}">
                      <a16:colId xmlns:a16="http://schemas.microsoft.com/office/drawing/2014/main" val="617392008"/>
                    </a:ext>
                  </a:extLst>
                </a:gridCol>
                <a:gridCol w="768350">
                  <a:extLst>
                    <a:ext uri="{9D8B030D-6E8A-4147-A177-3AD203B41FA5}">
                      <a16:colId xmlns:a16="http://schemas.microsoft.com/office/drawing/2014/main" val="2427473813"/>
                    </a:ext>
                  </a:extLst>
                </a:gridCol>
                <a:gridCol w="944562">
                  <a:extLst>
                    <a:ext uri="{9D8B030D-6E8A-4147-A177-3AD203B41FA5}">
                      <a16:colId xmlns:a16="http://schemas.microsoft.com/office/drawing/2014/main" val="2199386639"/>
                    </a:ext>
                  </a:extLst>
                </a:gridCol>
                <a:gridCol w="1030288">
                  <a:extLst>
                    <a:ext uri="{9D8B030D-6E8A-4147-A177-3AD203B41FA5}">
                      <a16:colId xmlns:a16="http://schemas.microsoft.com/office/drawing/2014/main" val="1447717948"/>
                    </a:ext>
                  </a:extLst>
                </a:gridCol>
                <a:gridCol w="1011237">
                  <a:extLst>
                    <a:ext uri="{9D8B030D-6E8A-4147-A177-3AD203B41FA5}">
                      <a16:colId xmlns:a16="http://schemas.microsoft.com/office/drawing/2014/main" val="3293439401"/>
                    </a:ext>
                  </a:extLst>
                </a:gridCol>
              </a:tblGrid>
              <a:tr h="161925">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Database</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Table Name</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Extents</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Rows</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Toltal Size </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Used Size </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2057669625"/>
                  </a:ext>
                </a:extLst>
              </a:tr>
              <a:tr h="165100">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usrdb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CC0099"/>
                          </a:solidFill>
                          <a:effectLst/>
                          <a:latin typeface="Arial" panose="020B0604020202020204" pitchFamily="34" charset="0"/>
                          <a:ea typeface="宋体" panose="02010600030101010101" pitchFamily="2" charset="-122"/>
                          <a:cs typeface="Arial" panose="020B0604020202020204" pitchFamily="34" charset="0"/>
                        </a:rPr>
                        <a:t>consol_statem_dtl</a:t>
                      </a:r>
                      <a:endParaRPr kumimoji="0" lang="en-US" altLang="zh-CN" sz="1800" b="1" i="0" u="none" strike="noStrike" cap="none" normalizeH="0" baseline="0">
                        <a:ln>
                          <a:noFill/>
                        </a:ln>
                        <a:solidFill>
                          <a:srgbClr val="CC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169</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3251740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1.25 GB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1.24 GB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8258393"/>
                  </a:ext>
                </a:extLst>
              </a:tr>
              <a:tr h="161925">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usrdb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lg_cse_rpt_zn_dtl</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166</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1212234</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475 MB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475 MB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8501216"/>
                  </a:ext>
                </a:extLst>
              </a:tr>
              <a:tr h="165100">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usrdb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scfa_feedback</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165</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1968638</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2.74 GB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2.73 GB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670922"/>
                  </a:ext>
                </a:extLst>
              </a:tr>
              <a:tr h="161925">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usrdb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mav_proportion</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164</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30415077</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1.58 GB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1.57 GB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2031354"/>
                  </a:ext>
                </a:extLst>
              </a:tr>
              <a:tr h="165100">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usrdb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apd_fin_benf_txn_hist</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157</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2725632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314 MB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313 MB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0696507"/>
                  </a:ext>
                </a:extLst>
              </a:tr>
              <a:tr h="161925">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usrdb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prop_info_er</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155</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3818138</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216 MB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tx1"/>
                          </a:solidFill>
                          <a:latin typeface="Arial" panose="020B0604020202020204" pitchFamily="34" charset="0"/>
                          <a:ea typeface="宋体" panose="02010600030101010101" pitchFamily="2" charset="-122"/>
                        </a:defRPr>
                      </a:lvl1pPr>
                      <a:lvl2pPr marL="742950" indent="-285750">
                        <a:spcBef>
                          <a:spcPct val="20000"/>
                        </a:spcBef>
                        <a:defRPr>
                          <a:solidFill>
                            <a:schemeClr val="tx1"/>
                          </a:solidFill>
                          <a:latin typeface="Arial" panose="020B0604020202020204" pitchFamily="34" charset="0"/>
                          <a:ea typeface="宋体" panose="02010600030101010101" pitchFamily="2" charset="-122"/>
                        </a:defRPr>
                      </a:lvl2pPr>
                      <a:lvl3pPr marL="1143000" indent="-228600">
                        <a:spcBef>
                          <a:spcPct val="20000"/>
                        </a:spcBef>
                        <a:defRPr sz="1600">
                          <a:solidFill>
                            <a:schemeClr val="tx1"/>
                          </a:solidFill>
                          <a:latin typeface="Arial" panose="020B0604020202020204" pitchFamily="34" charset="0"/>
                          <a:ea typeface="宋体" panose="02010600030101010101" pitchFamily="2" charset="-122"/>
                        </a:defRPr>
                      </a:lvl3pPr>
                      <a:lvl4pPr marL="1600200" indent="-228600">
                        <a:spcBef>
                          <a:spcPct val="20000"/>
                        </a:spcBef>
                        <a:defRPr sz="1400">
                          <a:solidFill>
                            <a:schemeClr val="tx1"/>
                          </a:solidFill>
                          <a:latin typeface="Arial" panose="020B0604020202020204" pitchFamily="34" charset="0"/>
                          <a:ea typeface="宋体" panose="02010600030101010101" pitchFamily="2" charset="-122"/>
                        </a:defRPr>
                      </a:lvl4pPr>
                      <a:lvl5pPr marL="2057400" indent="-228600">
                        <a:spcBef>
                          <a:spcPct val="20000"/>
                        </a:spcBef>
                        <a:defRPr sz="1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208 MB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9101920"/>
                  </a:ext>
                </a:extLst>
              </a:tr>
            </a:tbl>
          </a:graphicData>
        </a:graphic>
      </p:graphicFrame>
      <p:sp>
        <p:nvSpPr>
          <p:cNvPr id="5" name="Rectangle 555">
            <a:extLst>
              <a:ext uri="{FF2B5EF4-FFF2-40B4-BE49-F238E27FC236}">
                <a16:creationId xmlns:a16="http://schemas.microsoft.com/office/drawing/2014/main" id="{72F343CB-0161-4F00-BB9D-3BA916AD268A}"/>
              </a:ext>
            </a:extLst>
          </p:cNvPr>
          <p:cNvSpPr>
            <a:spLocks noChangeArrowheads="1"/>
          </p:cNvSpPr>
          <p:nvPr/>
        </p:nvSpPr>
        <p:spPr bwMode="auto">
          <a:xfrm>
            <a:off x="2641600" y="1219200"/>
            <a:ext cx="6477000" cy="304800"/>
          </a:xfrm>
          <a:prstGeom prst="rect">
            <a:avLst/>
          </a:prstGeom>
          <a:solidFill>
            <a:srgbClr val="FF0000"/>
          </a:solidFill>
          <a:ln>
            <a:noFill/>
          </a:ln>
          <a:effectLst>
            <a:prstShdw prst="shdw13" dist="53882" dir="13500000">
              <a:schemeClr val="bg2">
                <a:alpha val="50000"/>
              </a:schemeClr>
            </a:prstShdw>
          </a:effectLst>
        </p:spPr>
        <p:txBody>
          <a:bodyPr/>
          <a:lstStyle>
            <a:lvl1pPr marL="228600" indent="-228600">
              <a:spcBef>
                <a:spcPct val="20000"/>
              </a:spcBef>
              <a:buChar char="•"/>
              <a:defRPr sz="2000">
                <a:solidFill>
                  <a:schemeClr val="tx1"/>
                </a:solidFill>
                <a:latin typeface="Arial" panose="020B0604020202020204" pitchFamily="34" charset="0"/>
                <a:ea typeface="宋体" panose="02010600030101010101" pitchFamily="2" charset="-122"/>
              </a:defRPr>
            </a:lvl1pPr>
            <a:lvl2pPr marL="566738" indent="-223838">
              <a:spcBef>
                <a:spcPct val="20000"/>
              </a:spcBef>
              <a:buChar char="–"/>
              <a:defRPr>
                <a:solidFill>
                  <a:schemeClr val="tx1"/>
                </a:solidFill>
                <a:latin typeface="Arial" panose="020B0604020202020204" pitchFamily="34" charset="0"/>
                <a:ea typeface="宋体" panose="02010600030101010101" pitchFamily="2" charset="-122"/>
              </a:defRPr>
            </a:lvl2pPr>
            <a:lvl3pPr marL="863600" indent="-182563">
              <a:spcBef>
                <a:spcPct val="20000"/>
              </a:spcBef>
              <a:buChar char="•"/>
              <a:defRPr sz="1600">
                <a:solidFill>
                  <a:schemeClr val="tx1"/>
                </a:solidFill>
                <a:latin typeface="Arial" panose="020B0604020202020204" pitchFamily="34" charset="0"/>
                <a:ea typeface="宋体" panose="02010600030101010101" pitchFamily="2" charset="-122"/>
              </a:defRPr>
            </a:lvl3pPr>
            <a:lvl4pPr marL="1196975" indent="-219075">
              <a:spcBef>
                <a:spcPct val="20000"/>
              </a:spcBef>
              <a:buChar char="–"/>
              <a:defRPr sz="1400">
                <a:solidFill>
                  <a:schemeClr val="tx1"/>
                </a:solidFill>
                <a:latin typeface="Arial" panose="020B0604020202020204" pitchFamily="34" charset="0"/>
                <a:ea typeface="宋体" panose="02010600030101010101" pitchFamily="2" charset="-122"/>
              </a:defRPr>
            </a:lvl4pPr>
            <a:lvl5pPr marL="1481138" indent="-169863">
              <a:spcBef>
                <a:spcPct val="20000"/>
              </a:spcBef>
              <a:buChar char="»"/>
              <a:defRPr sz="1000">
                <a:solidFill>
                  <a:schemeClr val="tx1"/>
                </a:solidFill>
                <a:latin typeface="Arial" panose="020B0604020202020204" pitchFamily="34" charset="0"/>
                <a:ea typeface="宋体" panose="02010600030101010101" pitchFamily="2" charset="-122"/>
              </a:defRPr>
            </a:lvl5pPr>
            <a:lvl6pPr marL="19383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6pPr>
            <a:lvl7pPr marL="23955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7pPr>
            <a:lvl8pPr marL="28527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8pPr>
            <a:lvl9pPr marL="33099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9pPr>
          </a:lstStyle>
          <a:p>
            <a:r>
              <a:rPr lang="en-US" altLang="zh-CN" sz="1800" b="1" dirty="0">
                <a:solidFill>
                  <a:schemeClr val="bg1"/>
                </a:solidFill>
              </a:rPr>
              <a:t>Single </a:t>
            </a:r>
            <a:r>
              <a:rPr lang="en-US" altLang="zh-CN" sz="1800" b="1" dirty="0" err="1">
                <a:solidFill>
                  <a:schemeClr val="bg1"/>
                </a:solidFill>
              </a:rPr>
              <a:t>DBSpace</a:t>
            </a:r>
            <a:r>
              <a:rPr lang="en-US" altLang="zh-CN" sz="1800" b="1" dirty="0">
                <a:solidFill>
                  <a:schemeClr val="bg1"/>
                </a:solidFill>
              </a:rPr>
              <a:t> With too many small Chunk</a:t>
            </a:r>
          </a:p>
        </p:txBody>
      </p:sp>
      <p:sp>
        <p:nvSpPr>
          <p:cNvPr id="6" name="Rectangle 556">
            <a:extLst>
              <a:ext uri="{FF2B5EF4-FFF2-40B4-BE49-F238E27FC236}">
                <a16:creationId xmlns:a16="http://schemas.microsoft.com/office/drawing/2014/main" id="{041FF855-E04B-40BE-8E50-9D9F99CD25E3}"/>
              </a:ext>
            </a:extLst>
          </p:cNvPr>
          <p:cNvSpPr>
            <a:spLocks noChangeArrowheads="1"/>
          </p:cNvSpPr>
          <p:nvPr/>
        </p:nvSpPr>
        <p:spPr bwMode="auto">
          <a:xfrm>
            <a:off x="2641600" y="3124200"/>
            <a:ext cx="6477000" cy="304800"/>
          </a:xfrm>
          <a:prstGeom prst="rect">
            <a:avLst/>
          </a:prstGeom>
          <a:solidFill>
            <a:srgbClr val="FF0000"/>
          </a:solidFill>
          <a:ln>
            <a:noFill/>
          </a:ln>
          <a:effectLst>
            <a:prstShdw prst="shdw13" dist="53882" dir="13500000">
              <a:schemeClr val="bg2">
                <a:alpha val="50000"/>
              </a:schemeClr>
            </a:prstShdw>
          </a:effectLst>
        </p:spPr>
        <p:txBody>
          <a:bodyPr/>
          <a:lstStyle>
            <a:lvl1pPr marL="228600" indent="-228600">
              <a:spcBef>
                <a:spcPct val="20000"/>
              </a:spcBef>
              <a:buChar char="•"/>
              <a:defRPr sz="2000">
                <a:solidFill>
                  <a:schemeClr val="tx1"/>
                </a:solidFill>
                <a:latin typeface="Arial" panose="020B0604020202020204" pitchFamily="34" charset="0"/>
                <a:ea typeface="宋体" panose="02010600030101010101" pitchFamily="2" charset="-122"/>
              </a:defRPr>
            </a:lvl1pPr>
            <a:lvl2pPr marL="566738" indent="-223838">
              <a:spcBef>
                <a:spcPct val="20000"/>
              </a:spcBef>
              <a:buChar char="–"/>
              <a:defRPr>
                <a:solidFill>
                  <a:schemeClr val="tx1"/>
                </a:solidFill>
                <a:latin typeface="Arial" panose="020B0604020202020204" pitchFamily="34" charset="0"/>
                <a:ea typeface="宋体" panose="02010600030101010101" pitchFamily="2" charset="-122"/>
              </a:defRPr>
            </a:lvl2pPr>
            <a:lvl3pPr marL="863600" indent="-182563">
              <a:spcBef>
                <a:spcPct val="20000"/>
              </a:spcBef>
              <a:buChar char="•"/>
              <a:defRPr sz="1600">
                <a:solidFill>
                  <a:schemeClr val="tx1"/>
                </a:solidFill>
                <a:latin typeface="Arial" panose="020B0604020202020204" pitchFamily="34" charset="0"/>
                <a:ea typeface="宋体" panose="02010600030101010101" pitchFamily="2" charset="-122"/>
              </a:defRPr>
            </a:lvl3pPr>
            <a:lvl4pPr marL="1196975" indent="-219075">
              <a:spcBef>
                <a:spcPct val="20000"/>
              </a:spcBef>
              <a:buChar char="–"/>
              <a:defRPr sz="1400">
                <a:solidFill>
                  <a:schemeClr val="tx1"/>
                </a:solidFill>
                <a:latin typeface="Arial" panose="020B0604020202020204" pitchFamily="34" charset="0"/>
                <a:ea typeface="宋体" panose="02010600030101010101" pitchFamily="2" charset="-122"/>
              </a:defRPr>
            </a:lvl4pPr>
            <a:lvl5pPr marL="1481138" indent="-169863">
              <a:spcBef>
                <a:spcPct val="20000"/>
              </a:spcBef>
              <a:buChar char="»"/>
              <a:defRPr sz="1000">
                <a:solidFill>
                  <a:schemeClr val="tx1"/>
                </a:solidFill>
                <a:latin typeface="Arial" panose="020B0604020202020204" pitchFamily="34" charset="0"/>
                <a:ea typeface="宋体" panose="02010600030101010101" pitchFamily="2" charset="-122"/>
              </a:defRPr>
            </a:lvl5pPr>
            <a:lvl6pPr marL="19383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6pPr>
            <a:lvl7pPr marL="23955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7pPr>
            <a:lvl8pPr marL="28527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8pPr>
            <a:lvl9pPr marL="33099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9pPr>
          </a:lstStyle>
          <a:p>
            <a:r>
              <a:rPr lang="en-US" altLang="zh-CN" sz="1800" b="1">
                <a:solidFill>
                  <a:schemeClr val="bg1"/>
                </a:solidFill>
              </a:rPr>
              <a:t>Over Extents</a:t>
            </a:r>
            <a:r>
              <a:rPr lang="en-US" altLang="zh-CN" sz="1800">
                <a:solidFill>
                  <a:schemeClr val="bg1"/>
                </a:solidFill>
              </a:rPr>
              <a:t> </a:t>
            </a:r>
          </a:p>
        </p:txBody>
      </p:sp>
      <p:sp>
        <p:nvSpPr>
          <p:cNvPr id="7" name="Rectangle 559">
            <a:extLst>
              <a:ext uri="{FF2B5EF4-FFF2-40B4-BE49-F238E27FC236}">
                <a16:creationId xmlns:a16="http://schemas.microsoft.com/office/drawing/2014/main" id="{0C7BD4B2-4D1A-4E19-96F9-5C0F155C5968}"/>
              </a:ext>
            </a:extLst>
          </p:cNvPr>
          <p:cNvSpPr>
            <a:spLocks noChangeArrowheads="1"/>
          </p:cNvSpPr>
          <p:nvPr/>
        </p:nvSpPr>
        <p:spPr bwMode="auto">
          <a:xfrm>
            <a:off x="2032000" y="5410200"/>
            <a:ext cx="80772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565">
            <a:extLst>
              <a:ext uri="{FF2B5EF4-FFF2-40B4-BE49-F238E27FC236}">
                <a16:creationId xmlns:a16="http://schemas.microsoft.com/office/drawing/2014/main" id="{FF41D5DE-EA6C-451D-BA2F-2E1FEE8F34CC}"/>
              </a:ext>
            </a:extLst>
          </p:cNvPr>
          <p:cNvSpPr>
            <a:spLocks noChangeArrowheads="1"/>
          </p:cNvSpPr>
          <p:nvPr/>
        </p:nvSpPr>
        <p:spPr bwMode="auto">
          <a:xfrm>
            <a:off x="2032000" y="5410200"/>
            <a:ext cx="990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datadbs1</a:t>
            </a:r>
          </a:p>
        </p:txBody>
      </p:sp>
      <p:sp>
        <p:nvSpPr>
          <p:cNvPr id="9" name="AutoShape 568">
            <a:extLst>
              <a:ext uri="{FF2B5EF4-FFF2-40B4-BE49-F238E27FC236}">
                <a16:creationId xmlns:a16="http://schemas.microsoft.com/office/drawing/2014/main" id="{240CB7A0-C86F-459C-A0EC-5D58ED9E40FA}"/>
              </a:ext>
            </a:extLst>
          </p:cNvPr>
          <p:cNvSpPr>
            <a:spLocks noChangeArrowheads="1"/>
          </p:cNvSpPr>
          <p:nvPr/>
        </p:nvSpPr>
        <p:spPr bwMode="auto">
          <a:xfrm>
            <a:off x="2184400" y="5715000"/>
            <a:ext cx="609600" cy="457200"/>
          </a:xfrm>
          <a:prstGeom prst="flowChartMagneticDisk">
            <a:avLst/>
          </a:prstGeom>
          <a:solidFill>
            <a:srgbClr val="C0C0C0">
              <a:alpha val="74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a:t>chunk1</a:t>
            </a:r>
          </a:p>
        </p:txBody>
      </p:sp>
      <p:sp>
        <p:nvSpPr>
          <p:cNvPr id="10" name="AutoShape 569">
            <a:extLst>
              <a:ext uri="{FF2B5EF4-FFF2-40B4-BE49-F238E27FC236}">
                <a16:creationId xmlns:a16="http://schemas.microsoft.com/office/drawing/2014/main" id="{29176103-DE1A-41EA-A2DA-01A6241A5B5F}"/>
              </a:ext>
            </a:extLst>
          </p:cNvPr>
          <p:cNvSpPr>
            <a:spLocks noChangeArrowheads="1"/>
          </p:cNvSpPr>
          <p:nvPr/>
        </p:nvSpPr>
        <p:spPr bwMode="auto">
          <a:xfrm>
            <a:off x="2946400" y="5715000"/>
            <a:ext cx="609600" cy="457200"/>
          </a:xfrm>
          <a:prstGeom prst="flowChartMagneticDisk">
            <a:avLst/>
          </a:prstGeom>
          <a:solidFill>
            <a:srgbClr val="C0C0C0">
              <a:alpha val="74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a:t>chunk2</a:t>
            </a:r>
          </a:p>
        </p:txBody>
      </p:sp>
      <p:sp>
        <p:nvSpPr>
          <p:cNvPr id="11" name="AutoShape 570">
            <a:extLst>
              <a:ext uri="{FF2B5EF4-FFF2-40B4-BE49-F238E27FC236}">
                <a16:creationId xmlns:a16="http://schemas.microsoft.com/office/drawing/2014/main" id="{FCF7BECE-4291-4699-84AC-52119984746D}"/>
              </a:ext>
            </a:extLst>
          </p:cNvPr>
          <p:cNvSpPr>
            <a:spLocks noChangeArrowheads="1"/>
          </p:cNvSpPr>
          <p:nvPr/>
        </p:nvSpPr>
        <p:spPr bwMode="auto">
          <a:xfrm>
            <a:off x="3784600" y="5562600"/>
            <a:ext cx="3962400" cy="762000"/>
          </a:xfrm>
          <a:prstGeom prst="flowChartMagneticDisk">
            <a:avLst/>
          </a:prstGeom>
          <a:solidFill>
            <a:srgbClr val="C0C0C0">
              <a:alpha val="74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sz="1000"/>
          </a:p>
        </p:txBody>
      </p:sp>
      <p:sp>
        <p:nvSpPr>
          <p:cNvPr id="12" name="AutoShape 571">
            <a:extLst>
              <a:ext uri="{FF2B5EF4-FFF2-40B4-BE49-F238E27FC236}">
                <a16:creationId xmlns:a16="http://schemas.microsoft.com/office/drawing/2014/main" id="{BAF639B8-CB3C-46EF-BF00-DA086452CA0A}"/>
              </a:ext>
            </a:extLst>
          </p:cNvPr>
          <p:cNvSpPr>
            <a:spLocks noChangeArrowheads="1"/>
          </p:cNvSpPr>
          <p:nvPr/>
        </p:nvSpPr>
        <p:spPr bwMode="auto">
          <a:xfrm>
            <a:off x="8204200" y="5715000"/>
            <a:ext cx="609600" cy="457200"/>
          </a:xfrm>
          <a:prstGeom prst="flowChartMagneticDisk">
            <a:avLst/>
          </a:prstGeom>
          <a:solidFill>
            <a:srgbClr val="C0C0C0">
              <a:alpha val="74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a:t>…</a:t>
            </a:r>
          </a:p>
        </p:txBody>
      </p:sp>
      <p:sp>
        <p:nvSpPr>
          <p:cNvPr id="13" name="AutoShape 572">
            <a:extLst>
              <a:ext uri="{FF2B5EF4-FFF2-40B4-BE49-F238E27FC236}">
                <a16:creationId xmlns:a16="http://schemas.microsoft.com/office/drawing/2014/main" id="{89A310CC-FDE1-44B3-AFA3-332AE3EC50C4}"/>
              </a:ext>
            </a:extLst>
          </p:cNvPr>
          <p:cNvSpPr>
            <a:spLocks noChangeArrowheads="1"/>
          </p:cNvSpPr>
          <p:nvPr/>
        </p:nvSpPr>
        <p:spPr bwMode="auto">
          <a:xfrm>
            <a:off x="9423400" y="5715000"/>
            <a:ext cx="609600" cy="457200"/>
          </a:xfrm>
          <a:prstGeom prst="flowChartMagneticDisk">
            <a:avLst/>
          </a:prstGeom>
          <a:solidFill>
            <a:srgbClr val="C0C0C0">
              <a:alpha val="74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a:t>chunk133</a:t>
            </a:r>
          </a:p>
        </p:txBody>
      </p:sp>
      <p:sp>
        <p:nvSpPr>
          <p:cNvPr id="14" name="Rectangle 573">
            <a:extLst>
              <a:ext uri="{FF2B5EF4-FFF2-40B4-BE49-F238E27FC236}">
                <a16:creationId xmlns:a16="http://schemas.microsoft.com/office/drawing/2014/main" id="{B0306CD8-74E9-4076-92F1-D44BBFC4DE7D}"/>
              </a:ext>
            </a:extLst>
          </p:cNvPr>
          <p:cNvSpPr>
            <a:spLocks noChangeArrowheads="1"/>
          </p:cNvSpPr>
          <p:nvPr/>
        </p:nvSpPr>
        <p:spPr bwMode="auto">
          <a:xfrm>
            <a:off x="3937000" y="5867400"/>
            <a:ext cx="3048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Rectangle 574">
            <a:extLst>
              <a:ext uri="{FF2B5EF4-FFF2-40B4-BE49-F238E27FC236}">
                <a16:creationId xmlns:a16="http://schemas.microsoft.com/office/drawing/2014/main" id="{558753DC-884C-4F43-943D-E9C57BB5F138}"/>
              </a:ext>
            </a:extLst>
          </p:cNvPr>
          <p:cNvSpPr>
            <a:spLocks noChangeArrowheads="1"/>
          </p:cNvSpPr>
          <p:nvPr/>
        </p:nvSpPr>
        <p:spPr bwMode="auto">
          <a:xfrm>
            <a:off x="4241800" y="5867400"/>
            <a:ext cx="381000" cy="228600"/>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Rectangle 575">
            <a:extLst>
              <a:ext uri="{FF2B5EF4-FFF2-40B4-BE49-F238E27FC236}">
                <a16:creationId xmlns:a16="http://schemas.microsoft.com/office/drawing/2014/main" id="{ADAB6A5A-29F8-4D43-8458-BCF92ECD881D}"/>
              </a:ext>
            </a:extLst>
          </p:cNvPr>
          <p:cNvSpPr>
            <a:spLocks noChangeArrowheads="1"/>
          </p:cNvSpPr>
          <p:nvPr/>
        </p:nvSpPr>
        <p:spPr bwMode="auto">
          <a:xfrm>
            <a:off x="4622800" y="5867400"/>
            <a:ext cx="152400" cy="2286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Rectangle 576">
            <a:extLst>
              <a:ext uri="{FF2B5EF4-FFF2-40B4-BE49-F238E27FC236}">
                <a16:creationId xmlns:a16="http://schemas.microsoft.com/office/drawing/2014/main" id="{E900712D-B8B7-42C8-83DD-6FEF7DB9A0C1}"/>
              </a:ext>
            </a:extLst>
          </p:cNvPr>
          <p:cNvSpPr>
            <a:spLocks noChangeArrowheads="1"/>
          </p:cNvSpPr>
          <p:nvPr/>
        </p:nvSpPr>
        <p:spPr bwMode="auto">
          <a:xfrm>
            <a:off x="4775200" y="5867400"/>
            <a:ext cx="381000" cy="228600"/>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Rectangle 577">
            <a:extLst>
              <a:ext uri="{FF2B5EF4-FFF2-40B4-BE49-F238E27FC236}">
                <a16:creationId xmlns:a16="http://schemas.microsoft.com/office/drawing/2014/main" id="{A3201018-C926-4C8B-B383-C8BDF1AE0B75}"/>
              </a:ext>
            </a:extLst>
          </p:cNvPr>
          <p:cNvSpPr>
            <a:spLocks noChangeArrowheads="1"/>
          </p:cNvSpPr>
          <p:nvPr/>
        </p:nvSpPr>
        <p:spPr bwMode="auto">
          <a:xfrm>
            <a:off x="5156200" y="5867400"/>
            <a:ext cx="3810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Rectangle 578">
            <a:extLst>
              <a:ext uri="{FF2B5EF4-FFF2-40B4-BE49-F238E27FC236}">
                <a16:creationId xmlns:a16="http://schemas.microsoft.com/office/drawing/2014/main" id="{78BEA1C8-FDD8-4833-80A0-465FCAEB9B4E}"/>
              </a:ext>
            </a:extLst>
          </p:cNvPr>
          <p:cNvSpPr>
            <a:spLocks noChangeArrowheads="1"/>
          </p:cNvSpPr>
          <p:nvPr/>
        </p:nvSpPr>
        <p:spPr bwMode="auto">
          <a:xfrm>
            <a:off x="5537200" y="5867400"/>
            <a:ext cx="228600" cy="2286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Rectangle 579">
            <a:extLst>
              <a:ext uri="{FF2B5EF4-FFF2-40B4-BE49-F238E27FC236}">
                <a16:creationId xmlns:a16="http://schemas.microsoft.com/office/drawing/2014/main" id="{B6CD02B6-696F-4C41-A67C-8A6775AC5965}"/>
              </a:ext>
            </a:extLst>
          </p:cNvPr>
          <p:cNvSpPr>
            <a:spLocks noChangeArrowheads="1"/>
          </p:cNvSpPr>
          <p:nvPr/>
        </p:nvSpPr>
        <p:spPr bwMode="auto">
          <a:xfrm>
            <a:off x="5765800" y="5867400"/>
            <a:ext cx="228600" cy="228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Rectangle 580">
            <a:extLst>
              <a:ext uri="{FF2B5EF4-FFF2-40B4-BE49-F238E27FC236}">
                <a16:creationId xmlns:a16="http://schemas.microsoft.com/office/drawing/2014/main" id="{5FD307AC-1EEA-4134-877A-A88C2C3A4D98}"/>
              </a:ext>
            </a:extLst>
          </p:cNvPr>
          <p:cNvSpPr>
            <a:spLocks noChangeArrowheads="1"/>
          </p:cNvSpPr>
          <p:nvPr/>
        </p:nvSpPr>
        <p:spPr bwMode="auto">
          <a:xfrm>
            <a:off x="5994400" y="5867400"/>
            <a:ext cx="6858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Rectangle 581">
            <a:extLst>
              <a:ext uri="{FF2B5EF4-FFF2-40B4-BE49-F238E27FC236}">
                <a16:creationId xmlns:a16="http://schemas.microsoft.com/office/drawing/2014/main" id="{587B4BA7-4A11-490D-92AD-41D0EBC9D5D2}"/>
              </a:ext>
            </a:extLst>
          </p:cNvPr>
          <p:cNvSpPr>
            <a:spLocks noChangeArrowheads="1"/>
          </p:cNvSpPr>
          <p:nvPr/>
        </p:nvSpPr>
        <p:spPr bwMode="auto">
          <a:xfrm>
            <a:off x="6680200" y="5867400"/>
            <a:ext cx="3048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Rectangle 582">
            <a:extLst>
              <a:ext uri="{FF2B5EF4-FFF2-40B4-BE49-F238E27FC236}">
                <a16:creationId xmlns:a16="http://schemas.microsoft.com/office/drawing/2014/main" id="{CFB675FD-4FD3-4FCE-A2C4-8778E062EC61}"/>
              </a:ext>
            </a:extLst>
          </p:cNvPr>
          <p:cNvSpPr>
            <a:spLocks noChangeArrowheads="1"/>
          </p:cNvSpPr>
          <p:nvPr/>
        </p:nvSpPr>
        <p:spPr bwMode="auto">
          <a:xfrm>
            <a:off x="6985000" y="5867400"/>
            <a:ext cx="533400" cy="2286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Line 584">
            <a:extLst>
              <a:ext uri="{FF2B5EF4-FFF2-40B4-BE49-F238E27FC236}">
                <a16:creationId xmlns:a16="http://schemas.microsoft.com/office/drawing/2014/main" id="{B3809F2A-FDAB-4391-BB38-1CEFB156F233}"/>
              </a:ext>
            </a:extLst>
          </p:cNvPr>
          <p:cNvSpPr>
            <a:spLocks noChangeShapeType="1"/>
          </p:cNvSpPr>
          <p:nvPr/>
        </p:nvSpPr>
        <p:spPr bwMode="auto">
          <a:xfrm>
            <a:off x="4622800" y="3810000"/>
            <a:ext cx="26670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585">
            <a:extLst>
              <a:ext uri="{FF2B5EF4-FFF2-40B4-BE49-F238E27FC236}">
                <a16:creationId xmlns:a16="http://schemas.microsoft.com/office/drawing/2014/main" id="{1276031C-18FF-4BDB-8EBF-3E570162719B}"/>
              </a:ext>
            </a:extLst>
          </p:cNvPr>
          <p:cNvSpPr>
            <a:spLocks noChangeShapeType="1"/>
          </p:cNvSpPr>
          <p:nvPr/>
        </p:nvSpPr>
        <p:spPr bwMode="auto">
          <a:xfrm>
            <a:off x="4622800" y="4038600"/>
            <a:ext cx="21336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586">
            <a:extLst>
              <a:ext uri="{FF2B5EF4-FFF2-40B4-BE49-F238E27FC236}">
                <a16:creationId xmlns:a16="http://schemas.microsoft.com/office/drawing/2014/main" id="{B452AABA-ECF7-45F8-854B-5B6B98BB9C1A}"/>
              </a:ext>
            </a:extLst>
          </p:cNvPr>
          <p:cNvSpPr>
            <a:spLocks noChangeShapeType="1"/>
          </p:cNvSpPr>
          <p:nvPr/>
        </p:nvSpPr>
        <p:spPr bwMode="auto">
          <a:xfrm>
            <a:off x="4470400" y="4267200"/>
            <a:ext cx="182880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587">
            <a:extLst>
              <a:ext uri="{FF2B5EF4-FFF2-40B4-BE49-F238E27FC236}">
                <a16:creationId xmlns:a16="http://schemas.microsoft.com/office/drawing/2014/main" id="{BAA8A283-25D5-413C-BFD0-638A16EE36E1}"/>
              </a:ext>
            </a:extLst>
          </p:cNvPr>
          <p:cNvSpPr>
            <a:spLocks noChangeShapeType="1"/>
          </p:cNvSpPr>
          <p:nvPr/>
        </p:nvSpPr>
        <p:spPr bwMode="auto">
          <a:xfrm>
            <a:off x="4546600" y="4572000"/>
            <a:ext cx="1295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588">
            <a:extLst>
              <a:ext uri="{FF2B5EF4-FFF2-40B4-BE49-F238E27FC236}">
                <a16:creationId xmlns:a16="http://schemas.microsoft.com/office/drawing/2014/main" id="{31BA19D3-76C1-417D-BFD8-F4AB9EC5B80D}"/>
              </a:ext>
            </a:extLst>
          </p:cNvPr>
          <p:cNvSpPr>
            <a:spLocks noChangeShapeType="1"/>
          </p:cNvSpPr>
          <p:nvPr/>
        </p:nvSpPr>
        <p:spPr bwMode="auto">
          <a:xfrm>
            <a:off x="4622800" y="4800600"/>
            <a:ext cx="990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Line 589">
            <a:extLst>
              <a:ext uri="{FF2B5EF4-FFF2-40B4-BE49-F238E27FC236}">
                <a16:creationId xmlns:a16="http://schemas.microsoft.com/office/drawing/2014/main" id="{1F8C7B78-08E8-4CA5-9DE1-E2B68FB7242A}"/>
              </a:ext>
            </a:extLst>
          </p:cNvPr>
          <p:cNvSpPr>
            <a:spLocks noChangeShapeType="1"/>
          </p:cNvSpPr>
          <p:nvPr/>
        </p:nvSpPr>
        <p:spPr bwMode="auto">
          <a:xfrm>
            <a:off x="4318000" y="4953000"/>
            <a:ext cx="914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590">
            <a:extLst>
              <a:ext uri="{FF2B5EF4-FFF2-40B4-BE49-F238E27FC236}">
                <a16:creationId xmlns:a16="http://schemas.microsoft.com/office/drawing/2014/main" id="{52C23625-DFFA-4117-9549-40FF6315E8CE}"/>
              </a:ext>
            </a:extLst>
          </p:cNvPr>
          <p:cNvSpPr>
            <a:spLocks noChangeShapeType="1"/>
          </p:cNvSpPr>
          <p:nvPr/>
        </p:nvSpPr>
        <p:spPr bwMode="auto">
          <a:xfrm>
            <a:off x="4622800" y="3810000"/>
            <a:ext cx="3581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591">
            <a:extLst>
              <a:ext uri="{FF2B5EF4-FFF2-40B4-BE49-F238E27FC236}">
                <a16:creationId xmlns:a16="http://schemas.microsoft.com/office/drawing/2014/main" id="{B89697EC-F293-4185-8163-954EF6D98031}"/>
              </a:ext>
            </a:extLst>
          </p:cNvPr>
          <p:cNvSpPr>
            <a:spLocks noChangeShapeType="1"/>
          </p:cNvSpPr>
          <p:nvPr/>
        </p:nvSpPr>
        <p:spPr bwMode="auto">
          <a:xfrm>
            <a:off x="4622800" y="3810000"/>
            <a:ext cx="487680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592">
            <a:extLst>
              <a:ext uri="{FF2B5EF4-FFF2-40B4-BE49-F238E27FC236}">
                <a16:creationId xmlns:a16="http://schemas.microsoft.com/office/drawing/2014/main" id="{51154EAE-D4EB-4215-8FD2-5BCB156192BB}"/>
              </a:ext>
            </a:extLst>
          </p:cNvPr>
          <p:cNvSpPr>
            <a:spLocks noChangeShapeType="1"/>
          </p:cNvSpPr>
          <p:nvPr/>
        </p:nvSpPr>
        <p:spPr bwMode="auto">
          <a:xfrm flipH="1">
            <a:off x="3327400" y="3810000"/>
            <a:ext cx="129540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593">
            <a:extLst>
              <a:ext uri="{FF2B5EF4-FFF2-40B4-BE49-F238E27FC236}">
                <a16:creationId xmlns:a16="http://schemas.microsoft.com/office/drawing/2014/main" id="{ED2C04E6-8818-48ED-8D8C-AAD6FC7B0B25}"/>
              </a:ext>
            </a:extLst>
          </p:cNvPr>
          <p:cNvSpPr>
            <a:spLocks noChangeShapeType="1"/>
          </p:cNvSpPr>
          <p:nvPr/>
        </p:nvSpPr>
        <p:spPr bwMode="auto">
          <a:xfrm flipH="1">
            <a:off x="2641600" y="3810000"/>
            <a:ext cx="198120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Line 594">
            <a:extLst>
              <a:ext uri="{FF2B5EF4-FFF2-40B4-BE49-F238E27FC236}">
                <a16:creationId xmlns:a16="http://schemas.microsoft.com/office/drawing/2014/main" id="{F067E2B8-6A98-40DF-B9FB-ECE050C33CD0}"/>
              </a:ext>
            </a:extLst>
          </p:cNvPr>
          <p:cNvSpPr>
            <a:spLocks noChangeShapeType="1"/>
          </p:cNvSpPr>
          <p:nvPr/>
        </p:nvSpPr>
        <p:spPr bwMode="auto">
          <a:xfrm>
            <a:off x="4622800" y="3810000"/>
            <a:ext cx="3581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Line 595">
            <a:extLst>
              <a:ext uri="{FF2B5EF4-FFF2-40B4-BE49-F238E27FC236}">
                <a16:creationId xmlns:a16="http://schemas.microsoft.com/office/drawing/2014/main" id="{72BACFDC-600E-48F2-A7EB-FC0E723A48FF}"/>
              </a:ext>
            </a:extLst>
          </p:cNvPr>
          <p:cNvSpPr>
            <a:spLocks noChangeShapeType="1"/>
          </p:cNvSpPr>
          <p:nvPr/>
        </p:nvSpPr>
        <p:spPr bwMode="auto">
          <a:xfrm>
            <a:off x="4622800" y="3810000"/>
            <a:ext cx="487680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Line 596">
            <a:extLst>
              <a:ext uri="{FF2B5EF4-FFF2-40B4-BE49-F238E27FC236}">
                <a16:creationId xmlns:a16="http://schemas.microsoft.com/office/drawing/2014/main" id="{47954372-5ADD-4AA2-B003-84F5055EB173}"/>
              </a:ext>
            </a:extLst>
          </p:cNvPr>
          <p:cNvSpPr>
            <a:spLocks noChangeShapeType="1"/>
          </p:cNvSpPr>
          <p:nvPr/>
        </p:nvSpPr>
        <p:spPr bwMode="auto">
          <a:xfrm>
            <a:off x="4622800" y="3810000"/>
            <a:ext cx="26670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Line 597">
            <a:extLst>
              <a:ext uri="{FF2B5EF4-FFF2-40B4-BE49-F238E27FC236}">
                <a16:creationId xmlns:a16="http://schemas.microsoft.com/office/drawing/2014/main" id="{91F2E09A-22C7-4D4A-BD76-B2C22A68F3AA}"/>
              </a:ext>
            </a:extLst>
          </p:cNvPr>
          <p:cNvSpPr>
            <a:spLocks noChangeShapeType="1"/>
          </p:cNvSpPr>
          <p:nvPr/>
        </p:nvSpPr>
        <p:spPr bwMode="auto">
          <a:xfrm>
            <a:off x="4622800" y="3810000"/>
            <a:ext cx="3581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598">
            <a:extLst>
              <a:ext uri="{FF2B5EF4-FFF2-40B4-BE49-F238E27FC236}">
                <a16:creationId xmlns:a16="http://schemas.microsoft.com/office/drawing/2014/main" id="{F24BD6D9-8864-4E2A-BD03-989E8836CEFE}"/>
              </a:ext>
            </a:extLst>
          </p:cNvPr>
          <p:cNvSpPr>
            <a:spLocks noChangeShapeType="1"/>
          </p:cNvSpPr>
          <p:nvPr/>
        </p:nvSpPr>
        <p:spPr bwMode="auto">
          <a:xfrm>
            <a:off x="4622800" y="3810000"/>
            <a:ext cx="487680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Line 599">
            <a:extLst>
              <a:ext uri="{FF2B5EF4-FFF2-40B4-BE49-F238E27FC236}">
                <a16:creationId xmlns:a16="http://schemas.microsoft.com/office/drawing/2014/main" id="{5D2B01D7-AEA0-4686-BE8D-B408A25D17F1}"/>
              </a:ext>
            </a:extLst>
          </p:cNvPr>
          <p:cNvSpPr>
            <a:spLocks noChangeShapeType="1"/>
          </p:cNvSpPr>
          <p:nvPr/>
        </p:nvSpPr>
        <p:spPr bwMode="auto">
          <a:xfrm flipH="1">
            <a:off x="3327400" y="3810000"/>
            <a:ext cx="129540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Line 600">
            <a:extLst>
              <a:ext uri="{FF2B5EF4-FFF2-40B4-BE49-F238E27FC236}">
                <a16:creationId xmlns:a16="http://schemas.microsoft.com/office/drawing/2014/main" id="{0BC88214-7EA8-414D-9228-1453602EA63B}"/>
              </a:ext>
            </a:extLst>
          </p:cNvPr>
          <p:cNvSpPr>
            <a:spLocks noChangeShapeType="1"/>
          </p:cNvSpPr>
          <p:nvPr/>
        </p:nvSpPr>
        <p:spPr bwMode="auto">
          <a:xfrm>
            <a:off x="4622800" y="3810000"/>
            <a:ext cx="26670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Line 601">
            <a:extLst>
              <a:ext uri="{FF2B5EF4-FFF2-40B4-BE49-F238E27FC236}">
                <a16:creationId xmlns:a16="http://schemas.microsoft.com/office/drawing/2014/main" id="{DB71BF7F-EBA6-46BA-BF53-4A7F6BA8F1CA}"/>
              </a:ext>
            </a:extLst>
          </p:cNvPr>
          <p:cNvSpPr>
            <a:spLocks noChangeShapeType="1"/>
          </p:cNvSpPr>
          <p:nvPr/>
        </p:nvSpPr>
        <p:spPr bwMode="auto">
          <a:xfrm>
            <a:off x="4622800" y="3810000"/>
            <a:ext cx="3581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Line 602">
            <a:extLst>
              <a:ext uri="{FF2B5EF4-FFF2-40B4-BE49-F238E27FC236}">
                <a16:creationId xmlns:a16="http://schemas.microsoft.com/office/drawing/2014/main" id="{A83510B9-2393-4107-943E-0D1255C12885}"/>
              </a:ext>
            </a:extLst>
          </p:cNvPr>
          <p:cNvSpPr>
            <a:spLocks noChangeShapeType="1"/>
          </p:cNvSpPr>
          <p:nvPr/>
        </p:nvSpPr>
        <p:spPr bwMode="auto">
          <a:xfrm>
            <a:off x="4622800" y="3810000"/>
            <a:ext cx="487680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 name="Line 603">
            <a:extLst>
              <a:ext uri="{FF2B5EF4-FFF2-40B4-BE49-F238E27FC236}">
                <a16:creationId xmlns:a16="http://schemas.microsoft.com/office/drawing/2014/main" id="{78D946C8-0A57-459B-8EB3-E6D8E539A7A6}"/>
              </a:ext>
            </a:extLst>
          </p:cNvPr>
          <p:cNvSpPr>
            <a:spLocks noChangeShapeType="1"/>
          </p:cNvSpPr>
          <p:nvPr/>
        </p:nvSpPr>
        <p:spPr bwMode="auto">
          <a:xfrm flipH="1">
            <a:off x="2641600" y="3810000"/>
            <a:ext cx="1981200" cy="190500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Line 604">
            <a:extLst>
              <a:ext uri="{FF2B5EF4-FFF2-40B4-BE49-F238E27FC236}">
                <a16:creationId xmlns:a16="http://schemas.microsoft.com/office/drawing/2014/main" id="{5BC5A508-01D5-4056-A7F4-FD789FF49760}"/>
              </a:ext>
            </a:extLst>
          </p:cNvPr>
          <p:cNvSpPr>
            <a:spLocks noChangeShapeType="1"/>
          </p:cNvSpPr>
          <p:nvPr/>
        </p:nvSpPr>
        <p:spPr bwMode="auto">
          <a:xfrm flipH="1">
            <a:off x="3327400" y="3810000"/>
            <a:ext cx="1295400" cy="190500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 name="Line 605">
            <a:extLst>
              <a:ext uri="{FF2B5EF4-FFF2-40B4-BE49-F238E27FC236}">
                <a16:creationId xmlns:a16="http://schemas.microsoft.com/office/drawing/2014/main" id="{8B3BFE0C-8C2D-4233-8521-A4BF62BF39A3}"/>
              </a:ext>
            </a:extLst>
          </p:cNvPr>
          <p:cNvSpPr>
            <a:spLocks noChangeShapeType="1"/>
          </p:cNvSpPr>
          <p:nvPr/>
        </p:nvSpPr>
        <p:spPr bwMode="auto">
          <a:xfrm>
            <a:off x="4622800" y="3810000"/>
            <a:ext cx="2667000" cy="205740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Line 606">
            <a:extLst>
              <a:ext uri="{FF2B5EF4-FFF2-40B4-BE49-F238E27FC236}">
                <a16:creationId xmlns:a16="http://schemas.microsoft.com/office/drawing/2014/main" id="{D0C5EB50-41FC-4D5F-9AA5-A7DC17B7B136}"/>
              </a:ext>
            </a:extLst>
          </p:cNvPr>
          <p:cNvSpPr>
            <a:spLocks noChangeShapeType="1"/>
          </p:cNvSpPr>
          <p:nvPr/>
        </p:nvSpPr>
        <p:spPr bwMode="auto">
          <a:xfrm>
            <a:off x="4622800" y="3810000"/>
            <a:ext cx="3581400" cy="19812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 name="Line 607">
            <a:extLst>
              <a:ext uri="{FF2B5EF4-FFF2-40B4-BE49-F238E27FC236}">
                <a16:creationId xmlns:a16="http://schemas.microsoft.com/office/drawing/2014/main" id="{807D42AB-D1F5-49F7-8D6F-07675C86BA7A}"/>
              </a:ext>
            </a:extLst>
          </p:cNvPr>
          <p:cNvSpPr>
            <a:spLocks noChangeShapeType="1"/>
          </p:cNvSpPr>
          <p:nvPr/>
        </p:nvSpPr>
        <p:spPr bwMode="auto">
          <a:xfrm>
            <a:off x="4622800" y="3810000"/>
            <a:ext cx="4876800" cy="190500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2196732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DC174E-2C02-4EAE-AE53-E5BD88EF5C33}"/>
              </a:ext>
            </a:extLst>
          </p:cNvPr>
          <p:cNvSpPr>
            <a:spLocks noGrp="1"/>
          </p:cNvSpPr>
          <p:nvPr>
            <p:ph type="title"/>
          </p:nvPr>
        </p:nvSpPr>
        <p:spPr/>
        <p:txBody>
          <a:bodyPr/>
          <a:lstStyle/>
          <a:p>
            <a:r>
              <a:rPr lang="zh-CN" altLang="en-US" dirty="0"/>
              <a:t>表分片</a:t>
            </a:r>
          </a:p>
        </p:txBody>
      </p:sp>
      <p:sp>
        <p:nvSpPr>
          <p:cNvPr id="3" name="Text Box 5">
            <a:extLst>
              <a:ext uri="{FF2B5EF4-FFF2-40B4-BE49-F238E27FC236}">
                <a16:creationId xmlns:a16="http://schemas.microsoft.com/office/drawing/2014/main" id="{73E7088D-2C8F-4093-ACA2-C105CCB402FF}"/>
              </a:ext>
            </a:extLst>
          </p:cNvPr>
          <p:cNvSpPr txBox="1">
            <a:spLocks noChangeArrowheads="1"/>
          </p:cNvSpPr>
          <p:nvPr/>
        </p:nvSpPr>
        <p:spPr bwMode="auto">
          <a:xfrm>
            <a:off x="2244258" y="4830240"/>
            <a:ext cx="7467594" cy="1401347"/>
          </a:xfrm>
          <a:prstGeom prst="rect">
            <a:avLst/>
          </a:prstGeom>
          <a:noFill/>
          <a:ln>
            <a:noFill/>
          </a:ln>
        </p:spPr>
        <p:txBody>
          <a:bodyPr wrap="square" lIns="92075" tIns="46038" rIns="92075" bIns="46038">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marL="227013" indent="-227013">
              <a:lnSpc>
                <a:spcPct val="150000"/>
              </a:lnSpc>
              <a:spcBef>
                <a:spcPct val="20000"/>
              </a:spcBef>
              <a:buClr>
                <a:schemeClr val="accent1"/>
              </a:buClr>
              <a:buFontTx/>
              <a:buChar char="•"/>
            </a:pPr>
            <a:r>
              <a:rPr lang="zh-CN" altLang="en-US" sz="1800" b="0" dirty="0">
                <a:solidFill>
                  <a:schemeClr val="tx1"/>
                </a:solidFill>
                <a:latin typeface="微软雅黑"/>
                <a:ea typeface="微软雅黑"/>
                <a:cs typeface="微软雅黑"/>
              </a:rPr>
              <a:t>逻辑上分片是指把一个表的数据分散到多个</a:t>
            </a:r>
            <a:r>
              <a:rPr lang="en-US" altLang="zh-CN" sz="1800" b="0" dirty="0" err="1">
                <a:solidFill>
                  <a:schemeClr val="tx1"/>
                </a:solidFill>
                <a:latin typeface="微软雅黑"/>
                <a:ea typeface="微软雅黑"/>
                <a:cs typeface="微软雅黑"/>
              </a:rPr>
              <a:t>dbspaces</a:t>
            </a:r>
            <a:r>
              <a:rPr lang="zh-CN" altLang="en-US" sz="1800" b="0" dirty="0">
                <a:solidFill>
                  <a:schemeClr val="tx1"/>
                </a:solidFill>
                <a:latin typeface="微软雅黑"/>
                <a:ea typeface="微软雅黑"/>
                <a:cs typeface="微软雅黑"/>
              </a:rPr>
              <a:t>中存储</a:t>
            </a:r>
          </a:p>
          <a:p>
            <a:pPr marL="227013" indent="-227013">
              <a:lnSpc>
                <a:spcPct val="150000"/>
              </a:lnSpc>
              <a:spcBef>
                <a:spcPct val="20000"/>
              </a:spcBef>
              <a:buClr>
                <a:schemeClr val="accent1"/>
              </a:buClr>
              <a:buFontTx/>
              <a:buChar char="•"/>
            </a:pPr>
            <a:r>
              <a:rPr lang="zh-CN" altLang="en-US" sz="1800" b="0" dirty="0">
                <a:solidFill>
                  <a:schemeClr val="tx1"/>
                </a:solidFill>
                <a:latin typeface="微软雅黑"/>
                <a:ea typeface="微软雅黑"/>
                <a:cs typeface="微软雅黑"/>
              </a:rPr>
              <a:t>对外提供一个单表的接口</a:t>
            </a:r>
          </a:p>
          <a:p>
            <a:pPr marL="227013" indent="-227013">
              <a:lnSpc>
                <a:spcPct val="150000"/>
              </a:lnSpc>
              <a:spcBef>
                <a:spcPct val="20000"/>
              </a:spcBef>
              <a:buClr>
                <a:schemeClr val="accent1"/>
              </a:buClr>
              <a:buFontTx/>
              <a:buChar char="•"/>
            </a:pPr>
            <a:r>
              <a:rPr lang="zh-CN" altLang="en-US" sz="1800" b="0" dirty="0">
                <a:solidFill>
                  <a:schemeClr val="tx1"/>
                </a:solidFill>
                <a:latin typeface="微软雅黑"/>
                <a:ea typeface="微软雅黑"/>
                <a:cs typeface="微软雅黑"/>
              </a:rPr>
              <a:t>数据库内部，物理上把大表拆分为多个小表管理</a:t>
            </a:r>
          </a:p>
        </p:txBody>
      </p:sp>
      <p:pic>
        <p:nvPicPr>
          <p:cNvPr id="4" name="Picture 3" descr="C:\Users\shilipeng\Pictures\QQ截图20160204112209.jpg">
            <a:extLst>
              <a:ext uri="{FF2B5EF4-FFF2-40B4-BE49-F238E27FC236}">
                <a16:creationId xmlns:a16="http://schemas.microsoft.com/office/drawing/2014/main" id="{BF36DFFF-B827-4BEB-A4ED-BB371C6C2D28}"/>
              </a:ext>
            </a:extLst>
          </p:cNvPr>
          <p:cNvPicPr>
            <a:picLocks noChangeAspect="1" noChangeArrowheads="1"/>
          </p:cNvPicPr>
          <p:nvPr/>
        </p:nvPicPr>
        <p:blipFill>
          <a:blip r:embed="rId2" cstate="print"/>
          <a:srcRect/>
          <a:stretch>
            <a:fillRect/>
          </a:stretch>
        </p:blipFill>
        <p:spPr bwMode="auto">
          <a:xfrm>
            <a:off x="2490336" y="1231221"/>
            <a:ext cx="6315075" cy="3571875"/>
          </a:xfrm>
          <a:prstGeom prst="rect">
            <a:avLst/>
          </a:prstGeom>
          <a:noFill/>
        </p:spPr>
      </p:pic>
    </p:spTree>
    <p:extLst>
      <p:ext uri="{BB962C8B-B14F-4D97-AF65-F5344CB8AC3E}">
        <p14:creationId xmlns:p14="http://schemas.microsoft.com/office/powerpoint/2010/main" val="3178382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175CDF-9400-4312-BDE6-975F000F6680}"/>
              </a:ext>
            </a:extLst>
          </p:cNvPr>
          <p:cNvSpPr>
            <a:spLocks noGrp="1"/>
          </p:cNvSpPr>
          <p:nvPr>
            <p:ph type="title"/>
          </p:nvPr>
        </p:nvSpPr>
        <p:spPr/>
        <p:txBody>
          <a:bodyPr/>
          <a:lstStyle/>
          <a:p>
            <a:r>
              <a:rPr lang="zh-CN" altLang="en-US" dirty="0"/>
              <a:t>分片的作用</a:t>
            </a:r>
          </a:p>
        </p:txBody>
      </p:sp>
      <p:grpSp>
        <p:nvGrpSpPr>
          <p:cNvPr id="180" name="Group 2">
            <a:extLst>
              <a:ext uri="{FF2B5EF4-FFF2-40B4-BE49-F238E27FC236}">
                <a16:creationId xmlns:a16="http://schemas.microsoft.com/office/drawing/2014/main" id="{14232958-9E54-4CE3-B9FB-D255709623CE}"/>
              </a:ext>
            </a:extLst>
          </p:cNvPr>
          <p:cNvGrpSpPr>
            <a:grpSpLocks/>
          </p:cNvGrpSpPr>
          <p:nvPr/>
        </p:nvGrpSpPr>
        <p:grpSpPr bwMode="auto">
          <a:xfrm>
            <a:off x="1875009" y="1819952"/>
            <a:ext cx="558677" cy="757205"/>
            <a:chOff x="1317" y="3316"/>
            <a:chExt cx="639" cy="568"/>
          </a:xfrm>
        </p:grpSpPr>
        <p:grpSp>
          <p:nvGrpSpPr>
            <p:cNvPr id="181" name="Group 3">
              <a:extLst>
                <a:ext uri="{FF2B5EF4-FFF2-40B4-BE49-F238E27FC236}">
                  <a16:creationId xmlns:a16="http://schemas.microsoft.com/office/drawing/2014/main" id="{4053000B-849D-464A-AC18-C479A1C73672}"/>
                </a:ext>
              </a:extLst>
            </p:cNvPr>
            <p:cNvGrpSpPr>
              <a:grpSpLocks/>
            </p:cNvGrpSpPr>
            <p:nvPr/>
          </p:nvGrpSpPr>
          <p:grpSpPr bwMode="auto">
            <a:xfrm>
              <a:off x="1317" y="3316"/>
              <a:ext cx="639" cy="568"/>
              <a:chOff x="1317" y="3316"/>
              <a:chExt cx="639" cy="568"/>
            </a:xfrm>
          </p:grpSpPr>
          <p:grpSp>
            <p:nvGrpSpPr>
              <p:cNvPr id="183" name="Group 4">
                <a:extLst>
                  <a:ext uri="{FF2B5EF4-FFF2-40B4-BE49-F238E27FC236}">
                    <a16:creationId xmlns:a16="http://schemas.microsoft.com/office/drawing/2014/main" id="{AF150D7F-C8A6-486B-801D-A8B78703802D}"/>
                  </a:ext>
                </a:extLst>
              </p:cNvPr>
              <p:cNvGrpSpPr>
                <a:grpSpLocks/>
              </p:cNvGrpSpPr>
              <p:nvPr/>
            </p:nvGrpSpPr>
            <p:grpSpPr bwMode="auto">
              <a:xfrm>
                <a:off x="1317" y="3316"/>
                <a:ext cx="639" cy="568"/>
                <a:chOff x="1317" y="3316"/>
                <a:chExt cx="639" cy="568"/>
              </a:xfrm>
            </p:grpSpPr>
            <p:sp>
              <p:nvSpPr>
                <p:cNvPr id="185" name="Oval 5">
                  <a:extLst>
                    <a:ext uri="{FF2B5EF4-FFF2-40B4-BE49-F238E27FC236}">
                      <a16:creationId xmlns:a16="http://schemas.microsoft.com/office/drawing/2014/main" id="{403D331F-32F6-41EE-B5D2-4D9D1DEEDB60}"/>
                    </a:ext>
                  </a:extLst>
                </p:cNvPr>
                <p:cNvSpPr>
                  <a:spLocks noChangeArrowheads="1"/>
                </p:cNvSpPr>
                <p:nvPr/>
              </p:nvSpPr>
              <p:spPr bwMode="auto">
                <a:xfrm>
                  <a:off x="1321" y="3686"/>
                  <a:ext cx="621" cy="19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186" name="Rectangle 6">
                  <a:extLst>
                    <a:ext uri="{FF2B5EF4-FFF2-40B4-BE49-F238E27FC236}">
                      <a16:creationId xmlns:a16="http://schemas.microsoft.com/office/drawing/2014/main" id="{FFD2B104-CFAC-49BC-A63B-7F23423DA542}"/>
                    </a:ext>
                  </a:extLst>
                </p:cNvPr>
                <p:cNvSpPr>
                  <a:spLocks noChangeArrowheads="1"/>
                </p:cNvSpPr>
                <p:nvPr/>
              </p:nvSpPr>
              <p:spPr bwMode="auto">
                <a:xfrm>
                  <a:off x="1317" y="3393"/>
                  <a:ext cx="639" cy="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187" name="Oval 7">
                  <a:extLst>
                    <a:ext uri="{FF2B5EF4-FFF2-40B4-BE49-F238E27FC236}">
                      <a16:creationId xmlns:a16="http://schemas.microsoft.com/office/drawing/2014/main" id="{E4B9A341-620C-48EF-B225-C099A69483E6}"/>
                    </a:ext>
                  </a:extLst>
                </p:cNvPr>
                <p:cNvSpPr>
                  <a:spLocks noChangeArrowheads="1"/>
                </p:cNvSpPr>
                <p:nvPr/>
              </p:nvSpPr>
              <p:spPr bwMode="auto">
                <a:xfrm>
                  <a:off x="1321" y="3316"/>
                  <a:ext cx="621" cy="12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188" name="Line 8">
                  <a:extLst>
                    <a:ext uri="{FF2B5EF4-FFF2-40B4-BE49-F238E27FC236}">
                      <a16:creationId xmlns:a16="http://schemas.microsoft.com/office/drawing/2014/main" id="{D242B066-EB43-4930-AF7B-AF7383619DD9}"/>
                    </a:ext>
                  </a:extLst>
                </p:cNvPr>
                <p:cNvSpPr>
                  <a:spLocks noChangeShapeType="1"/>
                </p:cNvSpPr>
                <p:nvPr/>
              </p:nvSpPr>
              <p:spPr bwMode="auto">
                <a:xfrm>
                  <a:off x="1323" y="3399"/>
                  <a:ext cx="0" cy="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sp>
              <p:nvSpPr>
                <p:cNvPr id="189" name="Line 9">
                  <a:extLst>
                    <a:ext uri="{FF2B5EF4-FFF2-40B4-BE49-F238E27FC236}">
                      <a16:creationId xmlns:a16="http://schemas.microsoft.com/office/drawing/2014/main" id="{A6E0C798-EB66-423C-8DB2-DBCDB90AB505}"/>
                    </a:ext>
                  </a:extLst>
                </p:cNvPr>
                <p:cNvSpPr>
                  <a:spLocks noChangeShapeType="1"/>
                </p:cNvSpPr>
                <p:nvPr/>
              </p:nvSpPr>
              <p:spPr bwMode="auto">
                <a:xfrm>
                  <a:off x="1952" y="3399"/>
                  <a:ext cx="0" cy="4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grpSp>
          <p:sp>
            <p:nvSpPr>
              <p:cNvPr id="184" name="Line 10">
                <a:extLst>
                  <a:ext uri="{FF2B5EF4-FFF2-40B4-BE49-F238E27FC236}">
                    <a16:creationId xmlns:a16="http://schemas.microsoft.com/office/drawing/2014/main" id="{32A20212-E230-453B-A216-1E6F962B355A}"/>
                  </a:ext>
                </a:extLst>
              </p:cNvPr>
              <p:cNvSpPr>
                <a:spLocks noChangeShapeType="1"/>
              </p:cNvSpPr>
              <p:nvPr/>
            </p:nvSpPr>
            <p:spPr bwMode="auto">
              <a:xfrm>
                <a:off x="1319"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82" name="Line 11">
              <a:extLst>
                <a:ext uri="{FF2B5EF4-FFF2-40B4-BE49-F238E27FC236}">
                  <a16:creationId xmlns:a16="http://schemas.microsoft.com/office/drawing/2014/main" id="{29F36A4C-082A-47CF-A61D-ADB72D38BDB4}"/>
                </a:ext>
              </a:extLst>
            </p:cNvPr>
            <p:cNvSpPr>
              <a:spLocks noChangeShapeType="1"/>
            </p:cNvSpPr>
            <p:nvPr/>
          </p:nvSpPr>
          <p:spPr bwMode="auto">
            <a:xfrm>
              <a:off x="1946"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90" name="Group 12">
            <a:extLst>
              <a:ext uri="{FF2B5EF4-FFF2-40B4-BE49-F238E27FC236}">
                <a16:creationId xmlns:a16="http://schemas.microsoft.com/office/drawing/2014/main" id="{5363D610-B784-40AE-B2FB-18E8D51986D3}"/>
              </a:ext>
            </a:extLst>
          </p:cNvPr>
          <p:cNvGrpSpPr>
            <a:grpSpLocks/>
          </p:cNvGrpSpPr>
          <p:nvPr/>
        </p:nvGrpSpPr>
        <p:grpSpPr bwMode="auto">
          <a:xfrm>
            <a:off x="2870153" y="1819952"/>
            <a:ext cx="558677" cy="757205"/>
            <a:chOff x="1317" y="3316"/>
            <a:chExt cx="639" cy="568"/>
          </a:xfrm>
        </p:grpSpPr>
        <p:grpSp>
          <p:nvGrpSpPr>
            <p:cNvPr id="191" name="Group 13">
              <a:extLst>
                <a:ext uri="{FF2B5EF4-FFF2-40B4-BE49-F238E27FC236}">
                  <a16:creationId xmlns:a16="http://schemas.microsoft.com/office/drawing/2014/main" id="{88D535EA-4D1E-4BD3-A5F0-97ACFF39B611}"/>
                </a:ext>
              </a:extLst>
            </p:cNvPr>
            <p:cNvGrpSpPr>
              <a:grpSpLocks/>
            </p:cNvGrpSpPr>
            <p:nvPr/>
          </p:nvGrpSpPr>
          <p:grpSpPr bwMode="auto">
            <a:xfrm>
              <a:off x="1317" y="3316"/>
              <a:ext cx="639" cy="568"/>
              <a:chOff x="1317" y="3316"/>
              <a:chExt cx="639" cy="568"/>
            </a:xfrm>
          </p:grpSpPr>
          <p:grpSp>
            <p:nvGrpSpPr>
              <p:cNvPr id="193" name="Group 14">
                <a:extLst>
                  <a:ext uri="{FF2B5EF4-FFF2-40B4-BE49-F238E27FC236}">
                    <a16:creationId xmlns:a16="http://schemas.microsoft.com/office/drawing/2014/main" id="{89DC94B9-D6CA-4353-BEAE-09019031E4FB}"/>
                  </a:ext>
                </a:extLst>
              </p:cNvPr>
              <p:cNvGrpSpPr>
                <a:grpSpLocks/>
              </p:cNvGrpSpPr>
              <p:nvPr/>
            </p:nvGrpSpPr>
            <p:grpSpPr bwMode="auto">
              <a:xfrm>
                <a:off x="1317" y="3316"/>
                <a:ext cx="639" cy="568"/>
                <a:chOff x="1317" y="3316"/>
                <a:chExt cx="639" cy="568"/>
              </a:xfrm>
            </p:grpSpPr>
            <p:sp>
              <p:nvSpPr>
                <p:cNvPr id="195" name="Oval 15">
                  <a:extLst>
                    <a:ext uri="{FF2B5EF4-FFF2-40B4-BE49-F238E27FC236}">
                      <a16:creationId xmlns:a16="http://schemas.microsoft.com/office/drawing/2014/main" id="{3A1ECD08-4102-4603-AA54-EECFF9F9A2AD}"/>
                    </a:ext>
                  </a:extLst>
                </p:cNvPr>
                <p:cNvSpPr>
                  <a:spLocks noChangeArrowheads="1"/>
                </p:cNvSpPr>
                <p:nvPr/>
              </p:nvSpPr>
              <p:spPr bwMode="auto">
                <a:xfrm>
                  <a:off x="1321" y="3686"/>
                  <a:ext cx="621" cy="19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196" name="Rectangle 16">
                  <a:extLst>
                    <a:ext uri="{FF2B5EF4-FFF2-40B4-BE49-F238E27FC236}">
                      <a16:creationId xmlns:a16="http://schemas.microsoft.com/office/drawing/2014/main" id="{C563AC66-926A-47E2-A5BA-96249BA81BCA}"/>
                    </a:ext>
                  </a:extLst>
                </p:cNvPr>
                <p:cNvSpPr>
                  <a:spLocks noChangeArrowheads="1"/>
                </p:cNvSpPr>
                <p:nvPr/>
              </p:nvSpPr>
              <p:spPr bwMode="auto">
                <a:xfrm>
                  <a:off x="1317" y="3393"/>
                  <a:ext cx="639" cy="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197" name="Oval 17">
                  <a:extLst>
                    <a:ext uri="{FF2B5EF4-FFF2-40B4-BE49-F238E27FC236}">
                      <a16:creationId xmlns:a16="http://schemas.microsoft.com/office/drawing/2014/main" id="{83DE33E9-90FE-4E36-BAA0-F805E277259B}"/>
                    </a:ext>
                  </a:extLst>
                </p:cNvPr>
                <p:cNvSpPr>
                  <a:spLocks noChangeArrowheads="1"/>
                </p:cNvSpPr>
                <p:nvPr/>
              </p:nvSpPr>
              <p:spPr bwMode="auto">
                <a:xfrm>
                  <a:off x="1321" y="3316"/>
                  <a:ext cx="621" cy="12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198" name="Line 18">
                  <a:extLst>
                    <a:ext uri="{FF2B5EF4-FFF2-40B4-BE49-F238E27FC236}">
                      <a16:creationId xmlns:a16="http://schemas.microsoft.com/office/drawing/2014/main" id="{096C8C3A-E446-4EE5-9A71-89C42BEADBF7}"/>
                    </a:ext>
                  </a:extLst>
                </p:cNvPr>
                <p:cNvSpPr>
                  <a:spLocks noChangeShapeType="1"/>
                </p:cNvSpPr>
                <p:nvPr/>
              </p:nvSpPr>
              <p:spPr bwMode="auto">
                <a:xfrm>
                  <a:off x="1323" y="3399"/>
                  <a:ext cx="0" cy="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sp>
              <p:nvSpPr>
                <p:cNvPr id="199" name="Line 19">
                  <a:extLst>
                    <a:ext uri="{FF2B5EF4-FFF2-40B4-BE49-F238E27FC236}">
                      <a16:creationId xmlns:a16="http://schemas.microsoft.com/office/drawing/2014/main" id="{1F5E66BC-672E-41F4-9243-23566C4BE723}"/>
                    </a:ext>
                  </a:extLst>
                </p:cNvPr>
                <p:cNvSpPr>
                  <a:spLocks noChangeShapeType="1"/>
                </p:cNvSpPr>
                <p:nvPr/>
              </p:nvSpPr>
              <p:spPr bwMode="auto">
                <a:xfrm>
                  <a:off x="1952" y="3399"/>
                  <a:ext cx="0" cy="4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grpSp>
          <p:sp>
            <p:nvSpPr>
              <p:cNvPr id="194" name="Line 20">
                <a:extLst>
                  <a:ext uri="{FF2B5EF4-FFF2-40B4-BE49-F238E27FC236}">
                    <a16:creationId xmlns:a16="http://schemas.microsoft.com/office/drawing/2014/main" id="{5F904E2B-F3BF-4294-9344-B577DC4B7828}"/>
                  </a:ext>
                </a:extLst>
              </p:cNvPr>
              <p:cNvSpPr>
                <a:spLocks noChangeShapeType="1"/>
              </p:cNvSpPr>
              <p:nvPr/>
            </p:nvSpPr>
            <p:spPr bwMode="auto">
              <a:xfrm>
                <a:off x="1319"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92" name="Line 21">
              <a:extLst>
                <a:ext uri="{FF2B5EF4-FFF2-40B4-BE49-F238E27FC236}">
                  <a16:creationId xmlns:a16="http://schemas.microsoft.com/office/drawing/2014/main" id="{EF14314E-A297-4A15-B78D-253A241DE654}"/>
                </a:ext>
              </a:extLst>
            </p:cNvPr>
            <p:cNvSpPr>
              <a:spLocks noChangeShapeType="1"/>
            </p:cNvSpPr>
            <p:nvPr/>
          </p:nvSpPr>
          <p:spPr bwMode="auto">
            <a:xfrm>
              <a:off x="1946"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00" name="Group 22">
            <a:extLst>
              <a:ext uri="{FF2B5EF4-FFF2-40B4-BE49-F238E27FC236}">
                <a16:creationId xmlns:a16="http://schemas.microsoft.com/office/drawing/2014/main" id="{69B9450B-A864-4940-B353-6F6EDF01DC17}"/>
              </a:ext>
            </a:extLst>
          </p:cNvPr>
          <p:cNvGrpSpPr>
            <a:grpSpLocks/>
          </p:cNvGrpSpPr>
          <p:nvPr/>
        </p:nvGrpSpPr>
        <p:grpSpPr bwMode="auto">
          <a:xfrm>
            <a:off x="3865298" y="1819952"/>
            <a:ext cx="558677" cy="757205"/>
            <a:chOff x="1317" y="3316"/>
            <a:chExt cx="639" cy="568"/>
          </a:xfrm>
        </p:grpSpPr>
        <p:grpSp>
          <p:nvGrpSpPr>
            <p:cNvPr id="201" name="Group 23">
              <a:extLst>
                <a:ext uri="{FF2B5EF4-FFF2-40B4-BE49-F238E27FC236}">
                  <a16:creationId xmlns:a16="http://schemas.microsoft.com/office/drawing/2014/main" id="{2B013574-E73F-470D-B015-9AFA2B50FB25}"/>
                </a:ext>
              </a:extLst>
            </p:cNvPr>
            <p:cNvGrpSpPr>
              <a:grpSpLocks/>
            </p:cNvGrpSpPr>
            <p:nvPr/>
          </p:nvGrpSpPr>
          <p:grpSpPr bwMode="auto">
            <a:xfrm>
              <a:off x="1317" y="3316"/>
              <a:ext cx="639" cy="568"/>
              <a:chOff x="1317" y="3316"/>
              <a:chExt cx="639" cy="568"/>
            </a:xfrm>
          </p:grpSpPr>
          <p:grpSp>
            <p:nvGrpSpPr>
              <p:cNvPr id="203" name="Group 24">
                <a:extLst>
                  <a:ext uri="{FF2B5EF4-FFF2-40B4-BE49-F238E27FC236}">
                    <a16:creationId xmlns:a16="http://schemas.microsoft.com/office/drawing/2014/main" id="{04883AC4-3F28-4E8A-A6FB-50AFDB3473A4}"/>
                  </a:ext>
                </a:extLst>
              </p:cNvPr>
              <p:cNvGrpSpPr>
                <a:grpSpLocks/>
              </p:cNvGrpSpPr>
              <p:nvPr/>
            </p:nvGrpSpPr>
            <p:grpSpPr bwMode="auto">
              <a:xfrm>
                <a:off x="1317" y="3316"/>
                <a:ext cx="639" cy="568"/>
                <a:chOff x="1317" y="3316"/>
                <a:chExt cx="639" cy="568"/>
              </a:xfrm>
            </p:grpSpPr>
            <p:sp>
              <p:nvSpPr>
                <p:cNvPr id="205" name="Oval 25">
                  <a:extLst>
                    <a:ext uri="{FF2B5EF4-FFF2-40B4-BE49-F238E27FC236}">
                      <a16:creationId xmlns:a16="http://schemas.microsoft.com/office/drawing/2014/main" id="{9D7DA472-0A01-47E5-83C1-7F87F6279F04}"/>
                    </a:ext>
                  </a:extLst>
                </p:cNvPr>
                <p:cNvSpPr>
                  <a:spLocks noChangeArrowheads="1"/>
                </p:cNvSpPr>
                <p:nvPr/>
              </p:nvSpPr>
              <p:spPr bwMode="auto">
                <a:xfrm>
                  <a:off x="1321" y="3686"/>
                  <a:ext cx="621" cy="19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06" name="Rectangle 26">
                  <a:extLst>
                    <a:ext uri="{FF2B5EF4-FFF2-40B4-BE49-F238E27FC236}">
                      <a16:creationId xmlns:a16="http://schemas.microsoft.com/office/drawing/2014/main" id="{25CF09BF-C0FA-4CDC-A5C9-5D57E0196006}"/>
                    </a:ext>
                  </a:extLst>
                </p:cNvPr>
                <p:cNvSpPr>
                  <a:spLocks noChangeArrowheads="1"/>
                </p:cNvSpPr>
                <p:nvPr/>
              </p:nvSpPr>
              <p:spPr bwMode="auto">
                <a:xfrm>
                  <a:off x="1317" y="3393"/>
                  <a:ext cx="639" cy="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207" name="Oval 27">
                  <a:extLst>
                    <a:ext uri="{FF2B5EF4-FFF2-40B4-BE49-F238E27FC236}">
                      <a16:creationId xmlns:a16="http://schemas.microsoft.com/office/drawing/2014/main" id="{885CE310-581E-45A5-9882-109824D1352B}"/>
                    </a:ext>
                  </a:extLst>
                </p:cNvPr>
                <p:cNvSpPr>
                  <a:spLocks noChangeArrowheads="1"/>
                </p:cNvSpPr>
                <p:nvPr/>
              </p:nvSpPr>
              <p:spPr bwMode="auto">
                <a:xfrm>
                  <a:off x="1321" y="3316"/>
                  <a:ext cx="621" cy="12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08" name="Line 28">
                  <a:extLst>
                    <a:ext uri="{FF2B5EF4-FFF2-40B4-BE49-F238E27FC236}">
                      <a16:creationId xmlns:a16="http://schemas.microsoft.com/office/drawing/2014/main" id="{F43B8BBA-31E1-4B95-9314-82DAE7634C3C}"/>
                    </a:ext>
                  </a:extLst>
                </p:cNvPr>
                <p:cNvSpPr>
                  <a:spLocks noChangeShapeType="1"/>
                </p:cNvSpPr>
                <p:nvPr/>
              </p:nvSpPr>
              <p:spPr bwMode="auto">
                <a:xfrm>
                  <a:off x="1323" y="3399"/>
                  <a:ext cx="0" cy="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sp>
              <p:nvSpPr>
                <p:cNvPr id="209" name="Line 29">
                  <a:extLst>
                    <a:ext uri="{FF2B5EF4-FFF2-40B4-BE49-F238E27FC236}">
                      <a16:creationId xmlns:a16="http://schemas.microsoft.com/office/drawing/2014/main" id="{AA170ECB-CACA-4ED0-8200-0EF5CF3194CF}"/>
                    </a:ext>
                  </a:extLst>
                </p:cNvPr>
                <p:cNvSpPr>
                  <a:spLocks noChangeShapeType="1"/>
                </p:cNvSpPr>
                <p:nvPr/>
              </p:nvSpPr>
              <p:spPr bwMode="auto">
                <a:xfrm>
                  <a:off x="1952" y="3399"/>
                  <a:ext cx="0" cy="4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grpSp>
          <p:sp>
            <p:nvSpPr>
              <p:cNvPr id="204" name="Line 30">
                <a:extLst>
                  <a:ext uri="{FF2B5EF4-FFF2-40B4-BE49-F238E27FC236}">
                    <a16:creationId xmlns:a16="http://schemas.microsoft.com/office/drawing/2014/main" id="{BAA2B531-C2F6-4888-AA93-DCBC42B384C8}"/>
                  </a:ext>
                </a:extLst>
              </p:cNvPr>
              <p:cNvSpPr>
                <a:spLocks noChangeShapeType="1"/>
              </p:cNvSpPr>
              <p:nvPr/>
            </p:nvSpPr>
            <p:spPr bwMode="auto">
              <a:xfrm>
                <a:off x="1319"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02" name="Line 31">
              <a:extLst>
                <a:ext uri="{FF2B5EF4-FFF2-40B4-BE49-F238E27FC236}">
                  <a16:creationId xmlns:a16="http://schemas.microsoft.com/office/drawing/2014/main" id="{738C20DA-FB82-4169-AB60-4A7B74443F74}"/>
                </a:ext>
              </a:extLst>
            </p:cNvPr>
            <p:cNvSpPr>
              <a:spLocks noChangeShapeType="1"/>
            </p:cNvSpPr>
            <p:nvPr/>
          </p:nvSpPr>
          <p:spPr bwMode="auto">
            <a:xfrm>
              <a:off x="1946"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10" name="Group 32">
            <a:extLst>
              <a:ext uri="{FF2B5EF4-FFF2-40B4-BE49-F238E27FC236}">
                <a16:creationId xmlns:a16="http://schemas.microsoft.com/office/drawing/2014/main" id="{E81D4B3E-A21F-4F1B-8C89-700EB709A46D}"/>
              </a:ext>
            </a:extLst>
          </p:cNvPr>
          <p:cNvGrpSpPr>
            <a:grpSpLocks/>
          </p:cNvGrpSpPr>
          <p:nvPr/>
        </p:nvGrpSpPr>
        <p:grpSpPr bwMode="auto">
          <a:xfrm>
            <a:off x="4860442" y="1819952"/>
            <a:ext cx="558677" cy="757205"/>
            <a:chOff x="1317" y="3316"/>
            <a:chExt cx="639" cy="568"/>
          </a:xfrm>
        </p:grpSpPr>
        <p:grpSp>
          <p:nvGrpSpPr>
            <p:cNvPr id="211" name="Group 33">
              <a:extLst>
                <a:ext uri="{FF2B5EF4-FFF2-40B4-BE49-F238E27FC236}">
                  <a16:creationId xmlns:a16="http://schemas.microsoft.com/office/drawing/2014/main" id="{DA53F1A2-9EAF-4236-A6BD-A614C82DB22A}"/>
                </a:ext>
              </a:extLst>
            </p:cNvPr>
            <p:cNvGrpSpPr>
              <a:grpSpLocks/>
            </p:cNvGrpSpPr>
            <p:nvPr/>
          </p:nvGrpSpPr>
          <p:grpSpPr bwMode="auto">
            <a:xfrm>
              <a:off x="1317" y="3316"/>
              <a:ext cx="639" cy="568"/>
              <a:chOff x="1317" y="3316"/>
              <a:chExt cx="639" cy="568"/>
            </a:xfrm>
          </p:grpSpPr>
          <p:grpSp>
            <p:nvGrpSpPr>
              <p:cNvPr id="213" name="Group 34">
                <a:extLst>
                  <a:ext uri="{FF2B5EF4-FFF2-40B4-BE49-F238E27FC236}">
                    <a16:creationId xmlns:a16="http://schemas.microsoft.com/office/drawing/2014/main" id="{C5F6A396-BB02-46DE-A87C-C51EFB895537}"/>
                  </a:ext>
                </a:extLst>
              </p:cNvPr>
              <p:cNvGrpSpPr>
                <a:grpSpLocks/>
              </p:cNvGrpSpPr>
              <p:nvPr/>
            </p:nvGrpSpPr>
            <p:grpSpPr bwMode="auto">
              <a:xfrm>
                <a:off x="1317" y="3316"/>
                <a:ext cx="639" cy="568"/>
                <a:chOff x="1317" y="3316"/>
                <a:chExt cx="639" cy="568"/>
              </a:xfrm>
            </p:grpSpPr>
            <p:sp>
              <p:nvSpPr>
                <p:cNvPr id="215" name="Oval 35">
                  <a:extLst>
                    <a:ext uri="{FF2B5EF4-FFF2-40B4-BE49-F238E27FC236}">
                      <a16:creationId xmlns:a16="http://schemas.microsoft.com/office/drawing/2014/main" id="{A3AF6BFD-B5FF-495B-B1C2-71BCED0AF7D8}"/>
                    </a:ext>
                  </a:extLst>
                </p:cNvPr>
                <p:cNvSpPr>
                  <a:spLocks noChangeArrowheads="1"/>
                </p:cNvSpPr>
                <p:nvPr/>
              </p:nvSpPr>
              <p:spPr bwMode="auto">
                <a:xfrm>
                  <a:off x="1321" y="3686"/>
                  <a:ext cx="621" cy="19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16" name="Rectangle 36">
                  <a:extLst>
                    <a:ext uri="{FF2B5EF4-FFF2-40B4-BE49-F238E27FC236}">
                      <a16:creationId xmlns:a16="http://schemas.microsoft.com/office/drawing/2014/main" id="{CEE543AE-0533-42BB-B589-205E8C8E9C85}"/>
                    </a:ext>
                  </a:extLst>
                </p:cNvPr>
                <p:cNvSpPr>
                  <a:spLocks noChangeArrowheads="1"/>
                </p:cNvSpPr>
                <p:nvPr/>
              </p:nvSpPr>
              <p:spPr bwMode="auto">
                <a:xfrm>
                  <a:off x="1317" y="3393"/>
                  <a:ext cx="639" cy="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217" name="Oval 37">
                  <a:extLst>
                    <a:ext uri="{FF2B5EF4-FFF2-40B4-BE49-F238E27FC236}">
                      <a16:creationId xmlns:a16="http://schemas.microsoft.com/office/drawing/2014/main" id="{155FB027-9D5E-4BFD-B14A-E1AB176052FD}"/>
                    </a:ext>
                  </a:extLst>
                </p:cNvPr>
                <p:cNvSpPr>
                  <a:spLocks noChangeArrowheads="1"/>
                </p:cNvSpPr>
                <p:nvPr/>
              </p:nvSpPr>
              <p:spPr bwMode="auto">
                <a:xfrm>
                  <a:off x="1321" y="3316"/>
                  <a:ext cx="621" cy="12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18" name="Line 38">
                  <a:extLst>
                    <a:ext uri="{FF2B5EF4-FFF2-40B4-BE49-F238E27FC236}">
                      <a16:creationId xmlns:a16="http://schemas.microsoft.com/office/drawing/2014/main" id="{F9EE76B7-7004-4C86-8CDE-BA9FD7A878B1}"/>
                    </a:ext>
                  </a:extLst>
                </p:cNvPr>
                <p:cNvSpPr>
                  <a:spLocks noChangeShapeType="1"/>
                </p:cNvSpPr>
                <p:nvPr/>
              </p:nvSpPr>
              <p:spPr bwMode="auto">
                <a:xfrm>
                  <a:off x="1323" y="3399"/>
                  <a:ext cx="0" cy="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sp>
              <p:nvSpPr>
                <p:cNvPr id="219" name="Line 39">
                  <a:extLst>
                    <a:ext uri="{FF2B5EF4-FFF2-40B4-BE49-F238E27FC236}">
                      <a16:creationId xmlns:a16="http://schemas.microsoft.com/office/drawing/2014/main" id="{CF94D398-E30E-4544-8C10-AFC06ED94644}"/>
                    </a:ext>
                  </a:extLst>
                </p:cNvPr>
                <p:cNvSpPr>
                  <a:spLocks noChangeShapeType="1"/>
                </p:cNvSpPr>
                <p:nvPr/>
              </p:nvSpPr>
              <p:spPr bwMode="auto">
                <a:xfrm>
                  <a:off x="1952" y="3399"/>
                  <a:ext cx="0" cy="4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grpSp>
          <p:sp>
            <p:nvSpPr>
              <p:cNvPr id="214" name="Line 40">
                <a:extLst>
                  <a:ext uri="{FF2B5EF4-FFF2-40B4-BE49-F238E27FC236}">
                    <a16:creationId xmlns:a16="http://schemas.microsoft.com/office/drawing/2014/main" id="{81AFDBFF-B642-463B-9701-1B97595CD2D7}"/>
                  </a:ext>
                </a:extLst>
              </p:cNvPr>
              <p:cNvSpPr>
                <a:spLocks noChangeShapeType="1"/>
              </p:cNvSpPr>
              <p:nvPr/>
            </p:nvSpPr>
            <p:spPr bwMode="auto">
              <a:xfrm>
                <a:off x="1319"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12" name="Line 41">
              <a:extLst>
                <a:ext uri="{FF2B5EF4-FFF2-40B4-BE49-F238E27FC236}">
                  <a16:creationId xmlns:a16="http://schemas.microsoft.com/office/drawing/2014/main" id="{1017693C-7479-4CFD-B84A-898ECF69A1E7}"/>
                </a:ext>
              </a:extLst>
            </p:cNvPr>
            <p:cNvSpPr>
              <a:spLocks noChangeShapeType="1"/>
            </p:cNvSpPr>
            <p:nvPr/>
          </p:nvSpPr>
          <p:spPr bwMode="auto">
            <a:xfrm>
              <a:off x="1946"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20" name="Group 42">
            <a:extLst>
              <a:ext uri="{FF2B5EF4-FFF2-40B4-BE49-F238E27FC236}">
                <a16:creationId xmlns:a16="http://schemas.microsoft.com/office/drawing/2014/main" id="{B793E2CC-5A0B-48E6-A854-D484C24A8E22}"/>
              </a:ext>
            </a:extLst>
          </p:cNvPr>
          <p:cNvGrpSpPr>
            <a:grpSpLocks/>
          </p:cNvGrpSpPr>
          <p:nvPr/>
        </p:nvGrpSpPr>
        <p:grpSpPr bwMode="auto">
          <a:xfrm>
            <a:off x="5855586" y="1819952"/>
            <a:ext cx="558677" cy="757205"/>
            <a:chOff x="1317" y="3316"/>
            <a:chExt cx="639" cy="568"/>
          </a:xfrm>
        </p:grpSpPr>
        <p:grpSp>
          <p:nvGrpSpPr>
            <p:cNvPr id="221" name="Group 43">
              <a:extLst>
                <a:ext uri="{FF2B5EF4-FFF2-40B4-BE49-F238E27FC236}">
                  <a16:creationId xmlns:a16="http://schemas.microsoft.com/office/drawing/2014/main" id="{90F4E76F-AE77-4E8D-A13F-59440018ACEC}"/>
                </a:ext>
              </a:extLst>
            </p:cNvPr>
            <p:cNvGrpSpPr>
              <a:grpSpLocks/>
            </p:cNvGrpSpPr>
            <p:nvPr/>
          </p:nvGrpSpPr>
          <p:grpSpPr bwMode="auto">
            <a:xfrm>
              <a:off x="1317" y="3316"/>
              <a:ext cx="639" cy="568"/>
              <a:chOff x="1317" y="3316"/>
              <a:chExt cx="639" cy="568"/>
            </a:xfrm>
          </p:grpSpPr>
          <p:grpSp>
            <p:nvGrpSpPr>
              <p:cNvPr id="223" name="Group 44">
                <a:extLst>
                  <a:ext uri="{FF2B5EF4-FFF2-40B4-BE49-F238E27FC236}">
                    <a16:creationId xmlns:a16="http://schemas.microsoft.com/office/drawing/2014/main" id="{FE767668-D72B-47E4-99BE-4812B81125A1}"/>
                  </a:ext>
                </a:extLst>
              </p:cNvPr>
              <p:cNvGrpSpPr>
                <a:grpSpLocks/>
              </p:cNvGrpSpPr>
              <p:nvPr/>
            </p:nvGrpSpPr>
            <p:grpSpPr bwMode="auto">
              <a:xfrm>
                <a:off x="1317" y="3316"/>
                <a:ext cx="639" cy="568"/>
                <a:chOff x="1317" y="3316"/>
                <a:chExt cx="639" cy="568"/>
              </a:xfrm>
            </p:grpSpPr>
            <p:sp>
              <p:nvSpPr>
                <p:cNvPr id="225" name="Oval 45">
                  <a:extLst>
                    <a:ext uri="{FF2B5EF4-FFF2-40B4-BE49-F238E27FC236}">
                      <a16:creationId xmlns:a16="http://schemas.microsoft.com/office/drawing/2014/main" id="{758DC834-D48F-4D2E-A5C0-D6B5108906EE}"/>
                    </a:ext>
                  </a:extLst>
                </p:cNvPr>
                <p:cNvSpPr>
                  <a:spLocks noChangeArrowheads="1"/>
                </p:cNvSpPr>
                <p:nvPr/>
              </p:nvSpPr>
              <p:spPr bwMode="auto">
                <a:xfrm>
                  <a:off x="1321" y="3686"/>
                  <a:ext cx="621" cy="19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26" name="Rectangle 46">
                  <a:extLst>
                    <a:ext uri="{FF2B5EF4-FFF2-40B4-BE49-F238E27FC236}">
                      <a16:creationId xmlns:a16="http://schemas.microsoft.com/office/drawing/2014/main" id="{D2783272-0488-47D6-AC19-EC8DEA0DA159}"/>
                    </a:ext>
                  </a:extLst>
                </p:cNvPr>
                <p:cNvSpPr>
                  <a:spLocks noChangeArrowheads="1"/>
                </p:cNvSpPr>
                <p:nvPr/>
              </p:nvSpPr>
              <p:spPr bwMode="auto">
                <a:xfrm>
                  <a:off x="1317" y="3393"/>
                  <a:ext cx="639" cy="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227" name="Oval 47">
                  <a:extLst>
                    <a:ext uri="{FF2B5EF4-FFF2-40B4-BE49-F238E27FC236}">
                      <a16:creationId xmlns:a16="http://schemas.microsoft.com/office/drawing/2014/main" id="{14F5BB34-8441-4644-B197-EF55FEB0C88B}"/>
                    </a:ext>
                  </a:extLst>
                </p:cNvPr>
                <p:cNvSpPr>
                  <a:spLocks noChangeArrowheads="1"/>
                </p:cNvSpPr>
                <p:nvPr/>
              </p:nvSpPr>
              <p:spPr bwMode="auto">
                <a:xfrm>
                  <a:off x="1321" y="3316"/>
                  <a:ext cx="621" cy="12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28" name="Line 48">
                  <a:extLst>
                    <a:ext uri="{FF2B5EF4-FFF2-40B4-BE49-F238E27FC236}">
                      <a16:creationId xmlns:a16="http://schemas.microsoft.com/office/drawing/2014/main" id="{8D35EBF8-C6AC-43FA-938D-3FB1342C851B}"/>
                    </a:ext>
                  </a:extLst>
                </p:cNvPr>
                <p:cNvSpPr>
                  <a:spLocks noChangeShapeType="1"/>
                </p:cNvSpPr>
                <p:nvPr/>
              </p:nvSpPr>
              <p:spPr bwMode="auto">
                <a:xfrm>
                  <a:off x="1323" y="3399"/>
                  <a:ext cx="0" cy="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sp>
              <p:nvSpPr>
                <p:cNvPr id="229" name="Line 49">
                  <a:extLst>
                    <a:ext uri="{FF2B5EF4-FFF2-40B4-BE49-F238E27FC236}">
                      <a16:creationId xmlns:a16="http://schemas.microsoft.com/office/drawing/2014/main" id="{F2A0F043-8C50-4AC6-9289-06D9E65CF634}"/>
                    </a:ext>
                  </a:extLst>
                </p:cNvPr>
                <p:cNvSpPr>
                  <a:spLocks noChangeShapeType="1"/>
                </p:cNvSpPr>
                <p:nvPr/>
              </p:nvSpPr>
              <p:spPr bwMode="auto">
                <a:xfrm>
                  <a:off x="1952" y="3399"/>
                  <a:ext cx="0" cy="4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grpSp>
          <p:sp>
            <p:nvSpPr>
              <p:cNvPr id="224" name="Line 50">
                <a:extLst>
                  <a:ext uri="{FF2B5EF4-FFF2-40B4-BE49-F238E27FC236}">
                    <a16:creationId xmlns:a16="http://schemas.microsoft.com/office/drawing/2014/main" id="{857DCEF5-A7C9-4C98-A641-F197617B3EE7}"/>
                  </a:ext>
                </a:extLst>
              </p:cNvPr>
              <p:cNvSpPr>
                <a:spLocks noChangeShapeType="1"/>
              </p:cNvSpPr>
              <p:nvPr/>
            </p:nvSpPr>
            <p:spPr bwMode="auto">
              <a:xfrm>
                <a:off x="1319"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22" name="Line 51">
              <a:extLst>
                <a:ext uri="{FF2B5EF4-FFF2-40B4-BE49-F238E27FC236}">
                  <a16:creationId xmlns:a16="http://schemas.microsoft.com/office/drawing/2014/main" id="{3BB2CB14-4CF3-4030-B500-A8C90E42E425}"/>
                </a:ext>
              </a:extLst>
            </p:cNvPr>
            <p:cNvSpPr>
              <a:spLocks noChangeShapeType="1"/>
            </p:cNvSpPr>
            <p:nvPr/>
          </p:nvSpPr>
          <p:spPr bwMode="auto">
            <a:xfrm>
              <a:off x="1946"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30" name="AutoShape 53">
            <a:extLst>
              <a:ext uri="{FF2B5EF4-FFF2-40B4-BE49-F238E27FC236}">
                <a16:creationId xmlns:a16="http://schemas.microsoft.com/office/drawing/2014/main" id="{CCA3B68A-5854-42F7-9DC2-ABC89328657C}"/>
              </a:ext>
            </a:extLst>
          </p:cNvPr>
          <p:cNvSpPr>
            <a:spLocks noChangeArrowheads="1"/>
          </p:cNvSpPr>
          <p:nvPr/>
        </p:nvSpPr>
        <p:spPr bwMode="auto">
          <a:xfrm>
            <a:off x="1933205" y="1200421"/>
            <a:ext cx="419008" cy="688368"/>
          </a:xfrm>
          <a:prstGeom prst="upArrow">
            <a:avLst>
              <a:gd name="adj1" fmla="val 50000"/>
              <a:gd name="adj2" fmla="val 41667"/>
            </a:avLst>
          </a:prstGeom>
          <a:solidFill>
            <a:srgbClr val="FF0000"/>
          </a:solidFill>
          <a:ln w="12700">
            <a:solidFill>
              <a:srgbClr val="FF0000"/>
            </a:solidFill>
            <a:miter lim="800000"/>
            <a:headEnd/>
            <a:tailEnd/>
          </a:ln>
        </p:spPr>
        <p:txBody>
          <a:bodyPr anchor="ctr">
            <a:spAutoFit/>
          </a:bodyPr>
          <a:lstStyle/>
          <a:p>
            <a:pPr algn="ctr"/>
            <a:endParaRPr lang="zh-CN" altLang="en-US"/>
          </a:p>
        </p:txBody>
      </p:sp>
      <p:sp>
        <p:nvSpPr>
          <p:cNvPr id="231" name="AutoShape 54">
            <a:extLst>
              <a:ext uri="{FF2B5EF4-FFF2-40B4-BE49-F238E27FC236}">
                <a16:creationId xmlns:a16="http://schemas.microsoft.com/office/drawing/2014/main" id="{A7779493-B49A-4EF5-9921-02909C86C2BA}"/>
              </a:ext>
            </a:extLst>
          </p:cNvPr>
          <p:cNvSpPr>
            <a:spLocks noChangeArrowheads="1"/>
          </p:cNvSpPr>
          <p:nvPr/>
        </p:nvSpPr>
        <p:spPr bwMode="auto">
          <a:xfrm>
            <a:off x="2910890" y="1200421"/>
            <a:ext cx="419008" cy="688368"/>
          </a:xfrm>
          <a:prstGeom prst="upArrow">
            <a:avLst>
              <a:gd name="adj1" fmla="val 50000"/>
              <a:gd name="adj2" fmla="val 41667"/>
            </a:avLst>
          </a:prstGeom>
          <a:solidFill>
            <a:srgbClr val="FF0000"/>
          </a:solidFill>
          <a:ln w="12700">
            <a:solidFill>
              <a:srgbClr val="FF0000"/>
            </a:solidFill>
            <a:miter lim="800000"/>
            <a:headEnd/>
            <a:tailEnd/>
          </a:ln>
        </p:spPr>
        <p:txBody>
          <a:bodyPr anchor="ctr">
            <a:spAutoFit/>
          </a:bodyPr>
          <a:lstStyle/>
          <a:p>
            <a:pPr algn="ctr"/>
            <a:endParaRPr lang="zh-CN" altLang="en-US"/>
          </a:p>
        </p:txBody>
      </p:sp>
      <p:sp>
        <p:nvSpPr>
          <p:cNvPr id="232" name="AutoShape 55">
            <a:extLst>
              <a:ext uri="{FF2B5EF4-FFF2-40B4-BE49-F238E27FC236}">
                <a16:creationId xmlns:a16="http://schemas.microsoft.com/office/drawing/2014/main" id="{6E14116F-F8FF-432B-8705-127345E795B8}"/>
              </a:ext>
            </a:extLst>
          </p:cNvPr>
          <p:cNvSpPr>
            <a:spLocks noChangeArrowheads="1"/>
          </p:cNvSpPr>
          <p:nvPr/>
        </p:nvSpPr>
        <p:spPr bwMode="auto">
          <a:xfrm>
            <a:off x="3958411" y="1200421"/>
            <a:ext cx="419008" cy="688368"/>
          </a:xfrm>
          <a:prstGeom prst="upArrow">
            <a:avLst>
              <a:gd name="adj1" fmla="val 50000"/>
              <a:gd name="adj2" fmla="val 41667"/>
            </a:avLst>
          </a:prstGeom>
          <a:solidFill>
            <a:srgbClr val="FF0000"/>
          </a:solidFill>
          <a:ln w="12700">
            <a:solidFill>
              <a:srgbClr val="FF0000"/>
            </a:solidFill>
            <a:miter lim="800000"/>
            <a:headEnd/>
            <a:tailEnd/>
          </a:ln>
        </p:spPr>
        <p:txBody>
          <a:bodyPr anchor="ctr">
            <a:spAutoFit/>
          </a:bodyPr>
          <a:lstStyle/>
          <a:p>
            <a:pPr algn="ctr"/>
            <a:endParaRPr lang="zh-CN" altLang="en-US"/>
          </a:p>
        </p:txBody>
      </p:sp>
      <p:sp>
        <p:nvSpPr>
          <p:cNvPr id="233" name="AutoShape 56">
            <a:extLst>
              <a:ext uri="{FF2B5EF4-FFF2-40B4-BE49-F238E27FC236}">
                <a16:creationId xmlns:a16="http://schemas.microsoft.com/office/drawing/2014/main" id="{1FF1CF5E-774B-4AAD-A211-366632C86B17}"/>
              </a:ext>
            </a:extLst>
          </p:cNvPr>
          <p:cNvSpPr>
            <a:spLocks noChangeArrowheads="1"/>
          </p:cNvSpPr>
          <p:nvPr/>
        </p:nvSpPr>
        <p:spPr bwMode="auto">
          <a:xfrm>
            <a:off x="4936096" y="1200421"/>
            <a:ext cx="419008" cy="688368"/>
          </a:xfrm>
          <a:prstGeom prst="upArrow">
            <a:avLst>
              <a:gd name="adj1" fmla="val 50000"/>
              <a:gd name="adj2" fmla="val 41667"/>
            </a:avLst>
          </a:prstGeom>
          <a:solidFill>
            <a:srgbClr val="FF0000"/>
          </a:solidFill>
          <a:ln w="12700">
            <a:solidFill>
              <a:srgbClr val="FF0000"/>
            </a:solidFill>
            <a:miter lim="800000"/>
            <a:headEnd/>
            <a:tailEnd/>
          </a:ln>
        </p:spPr>
        <p:txBody>
          <a:bodyPr anchor="ctr">
            <a:spAutoFit/>
          </a:bodyPr>
          <a:lstStyle/>
          <a:p>
            <a:pPr algn="ctr"/>
            <a:endParaRPr lang="zh-CN" altLang="en-US"/>
          </a:p>
        </p:txBody>
      </p:sp>
      <p:sp>
        <p:nvSpPr>
          <p:cNvPr id="234" name="AutoShape 57">
            <a:extLst>
              <a:ext uri="{FF2B5EF4-FFF2-40B4-BE49-F238E27FC236}">
                <a16:creationId xmlns:a16="http://schemas.microsoft.com/office/drawing/2014/main" id="{EF5033FF-2FBE-4139-89F5-6AD58CDCCE92}"/>
              </a:ext>
            </a:extLst>
          </p:cNvPr>
          <p:cNvSpPr>
            <a:spLocks noChangeArrowheads="1"/>
          </p:cNvSpPr>
          <p:nvPr/>
        </p:nvSpPr>
        <p:spPr bwMode="auto">
          <a:xfrm>
            <a:off x="5913782" y="1200421"/>
            <a:ext cx="419008" cy="688368"/>
          </a:xfrm>
          <a:prstGeom prst="upArrow">
            <a:avLst>
              <a:gd name="adj1" fmla="val 50000"/>
              <a:gd name="adj2" fmla="val 41667"/>
            </a:avLst>
          </a:prstGeom>
          <a:solidFill>
            <a:srgbClr val="FF0000"/>
          </a:solidFill>
          <a:ln w="12700">
            <a:solidFill>
              <a:srgbClr val="FF0000"/>
            </a:solidFill>
            <a:miter lim="800000"/>
            <a:headEnd/>
            <a:tailEnd/>
          </a:ln>
        </p:spPr>
        <p:txBody>
          <a:bodyPr anchor="ctr">
            <a:spAutoFit/>
          </a:bodyPr>
          <a:lstStyle/>
          <a:p>
            <a:pPr algn="ctr"/>
            <a:endParaRPr lang="zh-CN" altLang="en-US"/>
          </a:p>
        </p:txBody>
      </p:sp>
      <p:sp>
        <p:nvSpPr>
          <p:cNvPr id="235" name="Text Box 58">
            <a:extLst>
              <a:ext uri="{FF2B5EF4-FFF2-40B4-BE49-F238E27FC236}">
                <a16:creationId xmlns:a16="http://schemas.microsoft.com/office/drawing/2014/main" id="{EEB20439-BD9F-4360-8285-5C8638C8632A}"/>
              </a:ext>
            </a:extLst>
          </p:cNvPr>
          <p:cNvSpPr txBox="1">
            <a:spLocks noChangeArrowheads="1"/>
          </p:cNvSpPr>
          <p:nvPr/>
        </p:nvSpPr>
        <p:spPr bwMode="auto">
          <a:xfrm>
            <a:off x="1793535" y="1475768"/>
            <a:ext cx="4609089" cy="275347"/>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algn="ctr" eaLnBrk="1" hangingPunct="1">
              <a:spcBef>
                <a:spcPct val="50000"/>
              </a:spcBef>
              <a:buClr>
                <a:schemeClr val="accent2"/>
              </a:buClr>
              <a:buFont typeface="Wingdings" charset="0"/>
              <a:buNone/>
            </a:pPr>
            <a:r>
              <a:rPr lang="zh-CN" altLang="en-US" sz="1400" dirty="0">
                <a:latin typeface="Arial" charset="0"/>
              </a:rPr>
              <a:t>扫描线程 *</a:t>
            </a:r>
            <a:endParaRPr lang="en-US" altLang="zh-CN" sz="1400" dirty="0">
              <a:latin typeface="Arial" charset="0"/>
            </a:endParaRPr>
          </a:p>
        </p:txBody>
      </p:sp>
      <p:sp>
        <p:nvSpPr>
          <p:cNvPr id="236" name="Text Box 59">
            <a:extLst>
              <a:ext uri="{FF2B5EF4-FFF2-40B4-BE49-F238E27FC236}">
                <a16:creationId xmlns:a16="http://schemas.microsoft.com/office/drawing/2014/main" id="{0695380A-92D0-4E0A-9726-2DDF4F28FB22}"/>
              </a:ext>
            </a:extLst>
          </p:cNvPr>
          <p:cNvSpPr txBox="1">
            <a:spLocks noChangeArrowheads="1"/>
          </p:cNvSpPr>
          <p:nvPr/>
        </p:nvSpPr>
        <p:spPr bwMode="auto">
          <a:xfrm>
            <a:off x="1944844" y="2095300"/>
            <a:ext cx="4329751" cy="331278"/>
          </a:xfrm>
          <a:prstGeom prst="rect">
            <a:avLst/>
          </a:prstGeom>
          <a:solidFill>
            <a:srgbClr val="9D6594"/>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algn="ctr" eaLnBrk="1" hangingPunct="1">
              <a:spcBef>
                <a:spcPct val="50000"/>
              </a:spcBef>
              <a:buClr>
                <a:schemeClr val="accent2"/>
              </a:buClr>
              <a:buFont typeface="Wingdings" charset="0"/>
              <a:buNone/>
            </a:pPr>
            <a:r>
              <a:rPr lang="zh-CN" altLang="en-US" sz="1800" dirty="0">
                <a:latin typeface="Arial" charset="0"/>
              </a:rPr>
              <a:t>分片</a:t>
            </a:r>
            <a:endParaRPr lang="en-US" altLang="zh-CN" sz="1800" dirty="0">
              <a:latin typeface="Arial" charset="0"/>
            </a:endParaRPr>
          </a:p>
        </p:txBody>
      </p:sp>
      <p:sp>
        <p:nvSpPr>
          <p:cNvPr id="237" name="Text Box 60">
            <a:extLst>
              <a:ext uri="{FF2B5EF4-FFF2-40B4-BE49-F238E27FC236}">
                <a16:creationId xmlns:a16="http://schemas.microsoft.com/office/drawing/2014/main" id="{A8CE5BC8-D3E4-4FD1-A1DE-9E1B7F02E5A6}"/>
              </a:ext>
            </a:extLst>
          </p:cNvPr>
          <p:cNvSpPr txBox="1">
            <a:spLocks noChangeArrowheads="1"/>
          </p:cNvSpPr>
          <p:nvPr/>
        </p:nvSpPr>
        <p:spPr bwMode="auto">
          <a:xfrm>
            <a:off x="6553933" y="1358336"/>
            <a:ext cx="33520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algn="l" eaLnBrk="1" hangingPunct="1">
              <a:spcBef>
                <a:spcPct val="50000"/>
              </a:spcBef>
              <a:buClr>
                <a:schemeClr val="accent2"/>
              </a:buClr>
              <a:buFont typeface="Wingdings" charset="0"/>
              <a:buNone/>
            </a:pPr>
            <a:r>
              <a:rPr lang="zh-CN" altLang="en-US" sz="1600" b="1" dirty="0">
                <a:solidFill>
                  <a:srgbClr val="000000"/>
                </a:solidFill>
                <a:latin typeface="微软雅黑"/>
                <a:ea typeface="微软雅黑"/>
                <a:cs typeface="微软雅黑"/>
              </a:rPr>
              <a:t>并行</a:t>
            </a:r>
            <a:br>
              <a:rPr lang="zh-CN" altLang="en-US" sz="1600" b="1" dirty="0">
                <a:solidFill>
                  <a:srgbClr val="000000"/>
                </a:solidFill>
                <a:latin typeface="微软雅黑"/>
                <a:ea typeface="微软雅黑"/>
                <a:cs typeface="微软雅黑"/>
              </a:rPr>
            </a:br>
            <a:r>
              <a:rPr lang="zh-CN" altLang="en-US" sz="1600" dirty="0">
                <a:solidFill>
                  <a:srgbClr val="000000"/>
                </a:solidFill>
                <a:latin typeface="微软雅黑"/>
                <a:ea typeface="微软雅黑"/>
                <a:cs typeface="微软雅黑"/>
              </a:rPr>
              <a:t>分片可以通过并行的执行方式减少扫描和插入数据的时间</a:t>
            </a:r>
            <a:endParaRPr lang="en-US" altLang="zh-CN" sz="1600" dirty="0">
              <a:solidFill>
                <a:srgbClr val="000000"/>
              </a:solidFill>
              <a:latin typeface="微软雅黑"/>
              <a:ea typeface="微软雅黑"/>
              <a:cs typeface="微软雅黑"/>
            </a:endParaRPr>
          </a:p>
        </p:txBody>
      </p:sp>
      <p:sp>
        <p:nvSpPr>
          <p:cNvPr id="238" name="Text Box 62">
            <a:extLst>
              <a:ext uri="{FF2B5EF4-FFF2-40B4-BE49-F238E27FC236}">
                <a16:creationId xmlns:a16="http://schemas.microsoft.com/office/drawing/2014/main" id="{076F1682-F6F8-4DF9-8657-0EB363FC07C7}"/>
              </a:ext>
            </a:extLst>
          </p:cNvPr>
          <p:cNvSpPr txBox="1">
            <a:spLocks noChangeArrowheads="1"/>
          </p:cNvSpPr>
          <p:nvPr/>
        </p:nvSpPr>
        <p:spPr bwMode="auto">
          <a:xfrm>
            <a:off x="6553933" y="3010419"/>
            <a:ext cx="307272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algn="l" eaLnBrk="1" hangingPunct="1">
              <a:spcBef>
                <a:spcPct val="50000"/>
              </a:spcBef>
              <a:buClr>
                <a:schemeClr val="accent2"/>
              </a:buClr>
              <a:buFont typeface="Wingdings" charset="0"/>
              <a:buNone/>
            </a:pPr>
            <a:r>
              <a:rPr lang="zh-CN" altLang="en-US" sz="1600" b="1" dirty="0">
                <a:solidFill>
                  <a:srgbClr val="000000"/>
                </a:solidFill>
                <a:latin typeface="微软雅黑"/>
                <a:ea typeface="微软雅黑"/>
                <a:cs typeface="微软雅黑"/>
              </a:rPr>
              <a:t>分片忽略</a:t>
            </a:r>
            <a:r>
              <a:rPr lang="en-US" altLang="zh-CN" sz="1600" b="1" dirty="0">
                <a:solidFill>
                  <a:srgbClr val="000000"/>
                </a:solidFill>
                <a:latin typeface="微软雅黑"/>
                <a:ea typeface="微软雅黑"/>
                <a:cs typeface="微软雅黑"/>
              </a:rPr>
              <a:t>(Fragment Elimination)</a:t>
            </a:r>
            <a:br>
              <a:rPr lang="en-US" altLang="zh-CN" sz="1600" b="1" dirty="0">
                <a:solidFill>
                  <a:srgbClr val="000000"/>
                </a:solidFill>
                <a:latin typeface="微软雅黑"/>
                <a:ea typeface="微软雅黑"/>
                <a:cs typeface="微软雅黑"/>
              </a:rPr>
            </a:br>
            <a:r>
              <a:rPr lang="zh-CN" altLang="en-US" sz="1600" dirty="0">
                <a:solidFill>
                  <a:srgbClr val="000000"/>
                </a:solidFill>
                <a:latin typeface="微软雅黑"/>
                <a:ea typeface="微软雅黑"/>
                <a:cs typeface="微软雅黑"/>
              </a:rPr>
              <a:t>忽略不需要的分片，减少不必要的磁盘竞争，减少扫描和插入数据的时间</a:t>
            </a:r>
            <a:endParaRPr lang="en-US" altLang="zh-CN" sz="1600" dirty="0">
              <a:solidFill>
                <a:srgbClr val="000000"/>
              </a:solidFill>
              <a:latin typeface="微软雅黑"/>
              <a:ea typeface="微软雅黑"/>
              <a:cs typeface="微软雅黑"/>
            </a:endParaRPr>
          </a:p>
        </p:txBody>
      </p:sp>
      <p:grpSp>
        <p:nvGrpSpPr>
          <p:cNvPr id="239" name="Group 63">
            <a:extLst>
              <a:ext uri="{FF2B5EF4-FFF2-40B4-BE49-F238E27FC236}">
                <a16:creationId xmlns:a16="http://schemas.microsoft.com/office/drawing/2014/main" id="{79493526-CA75-4E75-8FDB-E4CE1F6BD762}"/>
              </a:ext>
            </a:extLst>
          </p:cNvPr>
          <p:cNvGrpSpPr>
            <a:grpSpLocks/>
          </p:cNvGrpSpPr>
          <p:nvPr/>
        </p:nvGrpSpPr>
        <p:grpSpPr bwMode="auto">
          <a:xfrm>
            <a:off x="1886648" y="3403199"/>
            <a:ext cx="558677" cy="757205"/>
            <a:chOff x="1317" y="3316"/>
            <a:chExt cx="639" cy="568"/>
          </a:xfrm>
        </p:grpSpPr>
        <p:grpSp>
          <p:nvGrpSpPr>
            <p:cNvPr id="240" name="Group 64">
              <a:extLst>
                <a:ext uri="{FF2B5EF4-FFF2-40B4-BE49-F238E27FC236}">
                  <a16:creationId xmlns:a16="http://schemas.microsoft.com/office/drawing/2014/main" id="{90E05530-EE8E-4E95-95F1-848C40899978}"/>
                </a:ext>
              </a:extLst>
            </p:cNvPr>
            <p:cNvGrpSpPr>
              <a:grpSpLocks/>
            </p:cNvGrpSpPr>
            <p:nvPr/>
          </p:nvGrpSpPr>
          <p:grpSpPr bwMode="auto">
            <a:xfrm>
              <a:off x="1317" y="3316"/>
              <a:ext cx="639" cy="568"/>
              <a:chOff x="1317" y="3316"/>
              <a:chExt cx="639" cy="568"/>
            </a:xfrm>
          </p:grpSpPr>
          <p:grpSp>
            <p:nvGrpSpPr>
              <p:cNvPr id="242" name="Group 65">
                <a:extLst>
                  <a:ext uri="{FF2B5EF4-FFF2-40B4-BE49-F238E27FC236}">
                    <a16:creationId xmlns:a16="http://schemas.microsoft.com/office/drawing/2014/main" id="{1DEFA935-E37A-4751-B20F-922408CC946F}"/>
                  </a:ext>
                </a:extLst>
              </p:cNvPr>
              <p:cNvGrpSpPr>
                <a:grpSpLocks/>
              </p:cNvGrpSpPr>
              <p:nvPr/>
            </p:nvGrpSpPr>
            <p:grpSpPr bwMode="auto">
              <a:xfrm>
                <a:off x="1317" y="3316"/>
                <a:ext cx="639" cy="568"/>
                <a:chOff x="1317" y="3316"/>
                <a:chExt cx="639" cy="568"/>
              </a:xfrm>
            </p:grpSpPr>
            <p:sp>
              <p:nvSpPr>
                <p:cNvPr id="244" name="Oval 66">
                  <a:extLst>
                    <a:ext uri="{FF2B5EF4-FFF2-40B4-BE49-F238E27FC236}">
                      <a16:creationId xmlns:a16="http://schemas.microsoft.com/office/drawing/2014/main" id="{86DC0701-988A-44FF-9993-1C36D4B5DA1F}"/>
                    </a:ext>
                  </a:extLst>
                </p:cNvPr>
                <p:cNvSpPr>
                  <a:spLocks noChangeArrowheads="1"/>
                </p:cNvSpPr>
                <p:nvPr/>
              </p:nvSpPr>
              <p:spPr bwMode="auto">
                <a:xfrm>
                  <a:off x="1321" y="3686"/>
                  <a:ext cx="621" cy="19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45" name="Rectangle 67">
                  <a:extLst>
                    <a:ext uri="{FF2B5EF4-FFF2-40B4-BE49-F238E27FC236}">
                      <a16:creationId xmlns:a16="http://schemas.microsoft.com/office/drawing/2014/main" id="{538A41CC-43B6-4A3A-941B-9922CB74C49E}"/>
                    </a:ext>
                  </a:extLst>
                </p:cNvPr>
                <p:cNvSpPr>
                  <a:spLocks noChangeArrowheads="1"/>
                </p:cNvSpPr>
                <p:nvPr/>
              </p:nvSpPr>
              <p:spPr bwMode="auto">
                <a:xfrm>
                  <a:off x="1317" y="3393"/>
                  <a:ext cx="639" cy="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246" name="Oval 68">
                  <a:extLst>
                    <a:ext uri="{FF2B5EF4-FFF2-40B4-BE49-F238E27FC236}">
                      <a16:creationId xmlns:a16="http://schemas.microsoft.com/office/drawing/2014/main" id="{B17E583D-3DCB-4284-8415-5E10978CF4E1}"/>
                    </a:ext>
                  </a:extLst>
                </p:cNvPr>
                <p:cNvSpPr>
                  <a:spLocks noChangeArrowheads="1"/>
                </p:cNvSpPr>
                <p:nvPr/>
              </p:nvSpPr>
              <p:spPr bwMode="auto">
                <a:xfrm>
                  <a:off x="1321" y="3316"/>
                  <a:ext cx="621" cy="12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47" name="Line 69">
                  <a:extLst>
                    <a:ext uri="{FF2B5EF4-FFF2-40B4-BE49-F238E27FC236}">
                      <a16:creationId xmlns:a16="http://schemas.microsoft.com/office/drawing/2014/main" id="{2AC1D548-A8BB-4A03-8771-648BA11D701D}"/>
                    </a:ext>
                  </a:extLst>
                </p:cNvPr>
                <p:cNvSpPr>
                  <a:spLocks noChangeShapeType="1"/>
                </p:cNvSpPr>
                <p:nvPr/>
              </p:nvSpPr>
              <p:spPr bwMode="auto">
                <a:xfrm>
                  <a:off x="1323" y="3399"/>
                  <a:ext cx="0" cy="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sp>
              <p:nvSpPr>
                <p:cNvPr id="248" name="Line 70">
                  <a:extLst>
                    <a:ext uri="{FF2B5EF4-FFF2-40B4-BE49-F238E27FC236}">
                      <a16:creationId xmlns:a16="http://schemas.microsoft.com/office/drawing/2014/main" id="{39613517-917A-44A7-9438-C84074EBA0BB}"/>
                    </a:ext>
                  </a:extLst>
                </p:cNvPr>
                <p:cNvSpPr>
                  <a:spLocks noChangeShapeType="1"/>
                </p:cNvSpPr>
                <p:nvPr/>
              </p:nvSpPr>
              <p:spPr bwMode="auto">
                <a:xfrm>
                  <a:off x="1952" y="3399"/>
                  <a:ext cx="0" cy="4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grpSp>
          <p:sp>
            <p:nvSpPr>
              <p:cNvPr id="243" name="Line 71">
                <a:extLst>
                  <a:ext uri="{FF2B5EF4-FFF2-40B4-BE49-F238E27FC236}">
                    <a16:creationId xmlns:a16="http://schemas.microsoft.com/office/drawing/2014/main" id="{138CC0FE-9812-47F6-A7DF-AE83DC5DB8B0}"/>
                  </a:ext>
                </a:extLst>
              </p:cNvPr>
              <p:cNvSpPr>
                <a:spLocks noChangeShapeType="1"/>
              </p:cNvSpPr>
              <p:nvPr/>
            </p:nvSpPr>
            <p:spPr bwMode="auto">
              <a:xfrm>
                <a:off x="1319"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41" name="Line 72">
              <a:extLst>
                <a:ext uri="{FF2B5EF4-FFF2-40B4-BE49-F238E27FC236}">
                  <a16:creationId xmlns:a16="http://schemas.microsoft.com/office/drawing/2014/main" id="{33341797-B630-4C88-AEC1-0479D1A675EC}"/>
                </a:ext>
              </a:extLst>
            </p:cNvPr>
            <p:cNvSpPr>
              <a:spLocks noChangeShapeType="1"/>
            </p:cNvSpPr>
            <p:nvPr/>
          </p:nvSpPr>
          <p:spPr bwMode="auto">
            <a:xfrm>
              <a:off x="1946"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49" name="Group 73">
            <a:extLst>
              <a:ext uri="{FF2B5EF4-FFF2-40B4-BE49-F238E27FC236}">
                <a16:creationId xmlns:a16="http://schemas.microsoft.com/office/drawing/2014/main" id="{3EA9A57E-9A35-4D6D-90AE-0DA1101C128D}"/>
              </a:ext>
            </a:extLst>
          </p:cNvPr>
          <p:cNvGrpSpPr>
            <a:grpSpLocks/>
          </p:cNvGrpSpPr>
          <p:nvPr/>
        </p:nvGrpSpPr>
        <p:grpSpPr bwMode="auto">
          <a:xfrm>
            <a:off x="2881792" y="3403199"/>
            <a:ext cx="558677" cy="757205"/>
            <a:chOff x="1317" y="3316"/>
            <a:chExt cx="639" cy="568"/>
          </a:xfrm>
        </p:grpSpPr>
        <p:grpSp>
          <p:nvGrpSpPr>
            <p:cNvPr id="250" name="Group 74">
              <a:extLst>
                <a:ext uri="{FF2B5EF4-FFF2-40B4-BE49-F238E27FC236}">
                  <a16:creationId xmlns:a16="http://schemas.microsoft.com/office/drawing/2014/main" id="{0CEE651D-F432-4CFD-B86A-C4C1D71642F6}"/>
                </a:ext>
              </a:extLst>
            </p:cNvPr>
            <p:cNvGrpSpPr>
              <a:grpSpLocks/>
            </p:cNvGrpSpPr>
            <p:nvPr/>
          </p:nvGrpSpPr>
          <p:grpSpPr bwMode="auto">
            <a:xfrm>
              <a:off x="1317" y="3316"/>
              <a:ext cx="639" cy="568"/>
              <a:chOff x="1317" y="3316"/>
              <a:chExt cx="639" cy="568"/>
            </a:xfrm>
          </p:grpSpPr>
          <p:grpSp>
            <p:nvGrpSpPr>
              <p:cNvPr id="252" name="Group 75">
                <a:extLst>
                  <a:ext uri="{FF2B5EF4-FFF2-40B4-BE49-F238E27FC236}">
                    <a16:creationId xmlns:a16="http://schemas.microsoft.com/office/drawing/2014/main" id="{BEAE55C0-B1BB-4653-8640-64269C31EB9D}"/>
                  </a:ext>
                </a:extLst>
              </p:cNvPr>
              <p:cNvGrpSpPr>
                <a:grpSpLocks/>
              </p:cNvGrpSpPr>
              <p:nvPr/>
            </p:nvGrpSpPr>
            <p:grpSpPr bwMode="auto">
              <a:xfrm>
                <a:off x="1317" y="3316"/>
                <a:ext cx="639" cy="568"/>
                <a:chOff x="1317" y="3316"/>
                <a:chExt cx="639" cy="568"/>
              </a:xfrm>
            </p:grpSpPr>
            <p:sp>
              <p:nvSpPr>
                <p:cNvPr id="254" name="Oval 76">
                  <a:extLst>
                    <a:ext uri="{FF2B5EF4-FFF2-40B4-BE49-F238E27FC236}">
                      <a16:creationId xmlns:a16="http://schemas.microsoft.com/office/drawing/2014/main" id="{6346A12D-91F3-43F4-99FE-DB9BDBEF9770}"/>
                    </a:ext>
                  </a:extLst>
                </p:cNvPr>
                <p:cNvSpPr>
                  <a:spLocks noChangeArrowheads="1"/>
                </p:cNvSpPr>
                <p:nvPr/>
              </p:nvSpPr>
              <p:spPr bwMode="auto">
                <a:xfrm>
                  <a:off x="1321" y="3686"/>
                  <a:ext cx="621" cy="19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55" name="Rectangle 77">
                  <a:extLst>
                    <a:ext uri="{FF2B5EF4-FFF2-40B4-BE49-F238E27FC236}">
                      <a16:creationId xmlns:a16="http://schemas.microsoft.com/office/drawing/2014/main" id="{5599E0D0-C285-4853-9DBD-F2172057AE6E}"/>
                    </a:ext>
                  </a:extLst>
                </p:cNvPr>
                <p:cNvSpPr>
                  <a:spLocks noChangeArrowheads="1"/>
                </p:cNvSpPr>
                <p:nvPr/>
              </p:nvSpPr>
              <p:spPr bwMode="auto">
                <a:xfrm>
                  <a:off x="1317" y="3393"/>
                  <a:ext cx="639" cy="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256" name="Oval 78">
                  <a:extLst>
                    <a:ext uri="{FF2B5EF4-FFF2-40B4-BE49-F238E27FC236}">
                      <a16:creationId xmlns:a16="http://schemas.microsoft.com/office/drawing/2014/main" id="{CE992A91-7CDD-4F8E-9479-4CB3C4AC4108}"/>
                    </a:ext>
                  </a:extLst>
                </p:cNvPr>
                <p:cNvSpPr>
                  <a:spLocks noChangeArrowheads="1"/>
                </p:cNvSpPr>
                <p:nvPr/>
              </p:nvSpPr>
              <p:spPr bwMode="auto">
                <a:xfrm>
                  <a:off x="1321" y="3316"/>
                  <a:ext cx="621" cy="12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57" name="Line 79">
                  <a:extLst>
                    <a:ext uri="{FF2B5EF4-FFF2-40B4-BE49-F238E27FC236}">
                      <a16:creationId xmlns:a16="http://schemas.microsoft.com/office/drawing/2014/main" id="{8FFA4220-F125-4212-9DB4-B4662E531ABA}"/>
                    </a:ext>
                  </a:extLst>
                </p:cNvPr>
                <p:cNvSpPr>
                  <a:spLocks noChangeShapeType="1"/>
                </p:cNvSpPr>
                <p:nvPr/>
              </p:nvSpPr>
              <p:spPr bwMode="auto">
                <a:xfrm>
                  <a:off x="1323" y="3399"/>
                  <a:ext cx="0" cy="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sp>
              <p:nvSpPr>
                <p:cNvPr id="258" name="Line 80">
                  <a:extLst>
                    <a:ext uri="{FF2B5EF4-FFF2-40B4-BE49-F238E27FC236}">
                      <a16:creationId xmlns:a16="http://schemas.microsoft.com/office/drawing/2014/main" id="{2F26B1D2-B595-4FC2-AEA3-32E85773AF77}"/>
                    </a:ext>
                  </a:extLst>
                </p:cNvPr>
                <p:cNvSpPr>
                  <a:spLocks noChangeShapeType="1"/>
                </p:cNvSpPr>
                <p:nvPr/>
              </p:nvSpPr>
              <p:spPr bwMode="auto">
                <a:xfrm>
                  <a:off x="1952" y="3399"/>
                  <a:ext cx="0" cy="4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grpSp>
          <p:sp>
            <p:nvSpPr>
              <p:cNvPr id="253" name="Line 81">
                <a:extLst>
                  <a:ext uri="{FF2B5EF4-FFF2-40B4-BE49-F238E27FC236}">
                    <a16:creationId xmlns:a16="http://schemas.microsoft.com/office/drawing/2014/main" id="{0ABE1C7A-7AA5-4333-A920-D9C5158A5617}"/>
                  </a:ext>
                </a:extLst>
              </p:cNvPr>
              <p:cNvSpPr>
                <a:spLocks noChangeShapeType="1"/>
              </p:cNvSpPr>
              <p:nvPr/>
            </p:nvSpPr>
            <p:spPr bwMode="auto">
              <a:xfrm>
                <a:off x="1319"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51" name="Line 82">
              <a:extLst>
                <a:ext uri="{FF2B5EF4-FFF2-40B4-BE49-F238E27FC236}">
                  <a16:creationId xmlns:a16="http://schemas.microsoft.com/office/drawing/2014/main" id="{415481EE-0E34-4015-A1D9-CD76EA52F91C}"/>
                </a:ext>
              </a:extLst>
            </p:cNvPr>
            <p:cNvSpPr>
              <a:spLocks noChangeShapeType="1"/>
            </p:cNvSpPr>
            <p:nvPr/>
          </p:nvSpPr>
          <p:spPr bwMode="auto">
            <a:xfrm>
              <a:off x="1946"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59" name="Group 83">
            <a:extLst>
              <a:ext uri="{FF2B5EF4-FFF2-40B4-BE49-F238E27FC236}">
                <a16:creationId xmlns:a16="http://schemas.microsoft.com/office/drawing/2014/main" id="{D2933C2E-54F9-4DC4-9FC6-B5E641E851DB}"/>
              </a:ext>
            </a:extLst>
          </p:cNvPr>
          <p:cNvGrpSpPr>
            <a:grpSpLocks/>
          </p:cNvGrpSpPr>
          <p:nvPr/>
        </p:nvGrpSpPr>
        <p:grpSpPr bwMode="auto">
          <a:xfrm>
            <a:off x="3876937" y="3403199"/>
            <a:ext cx="558677" cy="757205"/>
            <a:chOff x="1317" y="3316"/>
            <a:chExt cx="639" cy="568"/>
          </a:xfrm>
        </p:grpSpPr>
        <p:grpSp>
          <p:nvGrpSpPr>
            <p:cNvPr id="260" name="Group 84">
              <a:extLst>
                <a:ext uri="{FF2B5EF4-FFF2-40B4-BE49-F238E27FC236}">
                  <a16:creationId xmlns:a16="http://schemas.microsoft.com/office/drawing/2014/main" id="{7155E9F5-61B1-4BE3-802E-5EF00850EF23}"/>
                </a:ext>
              </a:extLst>
            </p:cNvPr>
            <p:cNvGrpSpPr>
              <a:grpSpLocks/>
            </p:cNvGrpSpPr>
            <p:nvPr/>
          </p:nvGrpSpPr>
          <p:grpSpPr bwMode="auto">
            <a:xfrm>
              <a:off x="1317" y="3316"/>
              <a:ext cx="639" cy="568"/>
              <a:chOff x="1317" y="3316"/>
              <a:chExt cx="639" cy="568"/>
            </a:xfrm>
          </p:grpSpPr>
          <p:grpSp>
            <p:nvGrpSpPr>
              <p:cNvPr id="262" name="Group 85">
                <a:extLst>
                  <a:ext uri="{FF2B5EF4-FFF2-40B4-BE49-F238E27FC236}">
                    <a16:creationId xmlns:a16="http://schemas.microsoft.com/office/drawing/2014/main" id="{B379773A-69E8-4499-AFB3-B438A6178B80}"/>
                  </a:ext>
                </a:extLst>
              </p:cNvPr>
              <p:cNvGrpSpPr>
                <a:grpSpLocks/>
              </p:cNvGrpSpPr>
              <p:nvPr/>
            </p:nvGrpSpPr>
            <p:grpSpPr bwMode="auto">
              <a:xfrm>
                <a:off x="1317" y="3316"/>
                <a:ext cx="639" cy="568"/>
                <a:chOff x="1317" y="3316"/>
                <a:chExt cx="639" cy="568"/>
              </a:xfrm>
            </p:grpSpPr>
            <p:sp>
              <p:nvSpPr>
                <p:cNvPr id="264" name="Oval 86">
                  <a:extLst>
                    <a:ext uri="{FF2B5EF4-FFF2-40B4-BE49-F238E27FC236}">
                      <a16:creationId xmlns:a16="http://schemas.microsoft.com/office/drawing/2014/main" id="{814A17F5-7891-4524-9C81-0F5861B3C469}"/>
                    </a:ext>
                  </a:extLst>
                </p:cNvPr>
                <p:cNvSpPr>
                  <a:spLocks noChangeArrowheads="1"/>
                </p:cNvSpPr>
                <p:nvPr/>
              </p:nvSpPr>
              <p:spPr bwMode="auto">
                <a:xfrm>
                  <a:off x="1321" y="3686"/>
                  <a:ext cx="621" cy="19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65" name="Rectangle 87">
                  <a:extLst>
                    <a:ext uri="{FF2B5EF4-FFF2-40B4-BE49-F238E27FC236}">
                      <a16:creationId xmlns:a16="http://schemas.microsoft.com/office/drawing/2014/main" id="{8FBA343C-1A69-4146-84A2-8D3A026DB7B5}"/>
                    </a:ext>
                  </a:extLst>
                </p:cNvPr>
                <p:cNvSpPr>
                  <a:spLocks noChangeArrowheads="1"/>
                </p:cNvSpPr>
                <p:nvPr/>
              </p:nvSpPr>
              <p:spPr bwMode="auto">
                <a:xfrm>
                  <a:off x="1317" y="3393"/>
                  <a:ext cx="639" cy="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266" name="Oval 88">
                  <a:extLst>
                    <a:ext uri="{FF2B5EF4-FFF2-40B4-BE49-F238E27FC236}">
                      <a16:creationId xmlns:a16="http://schemas.microsoft.com/office/drawing/2014/main" id="{228C2780-D8A3-426F-A084-C55A0B8C927F}"/>
                    </a:ext>
                  </a:extLst>
                </p:cNvPr>
                <p:cNvSpPr>
                  <a:spLocks noChangeArrowheads="1"/>
                </p:cNvSpPr>
                <p:nvPr/>
              </p:nvSpPr>
              <p:spPr bwMode="auto">
                <a:xfrm>
                  <a:off x="1321" y="3316"/>
                  <a:ext cx="621" cy="12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67" name="Line 89">
                  <a:extLst>
                    <a:ext uri="{FF2B5EF4-FFF2-40B4-BE49-F238E27FC236}">
                      <a16:creationId xmlns:a16="http://schemas.microsoft.com/office/drawing/2014/main" id="{D9F390F6-174F-4FAD-8505-A51C699627A0}"/>
                    </a:ext>
                  </a:extLst>
                </p:cNvPr>
                <p:cNvSpPr>
                  <a:spLocks noChangeShapeType="1"/>
                </p:cNvSpPr>
                <p:nvPr/>
              </p:nvSpPr>
              <p:spPr bwMode="auto">
                <a:xfrm>
                  <a:off x="1323" y="3399"/>
                  <a:ext cx="0" cy="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sp>
              <p:nvSpPr>
                <p:cNvPr id="268" name="Line 90">
                  <a:extLst>
                    <a:ext uri="{FF2B5EF4-FFF2-40B4-BE49-F238E27FC236}">
                      <a16:creationId xmlns:a16="http://schemas.microsoft.com/office/drawing/2014/main" id="{F71AECAC-A6DC-422D-9F9B-DE6211183519}"/>
                    </a:ext>
                  </a:extLst>
                </p:cNvPr>
                <p:cNvSpPr>
                  <a:spLocks noChangeShapeType="1"/>
                </p:cNvSpPr>
                <p:nvPr/>
              </p:nvSpPr>
              <p:spPr bwMode="auto">
                <a:xfrm>
                  <a:off x="1952" y="3399"/>
                  <a:ext cx="0" cy="4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grpSp>
          <p:sp>
            <p:nvSpPr>
              <p:cNvPr id="263" name="Line 91">
                <a:extLst>
                  <a:ext uri="{FF2B5EF4-FFF2-40B4-BE49-F238E27FC236}">
                    <a16:creationId xmlns:a16="http://schemas.microsoft.com/office/drawing/2014/main" id="{BBCBFC92-E88C-4176-A723-38DB2E1B520E}"/>
                  </a:ext>
                </a:extLst>
              </p:cNvPr>
              <p:cNvSpPr>
                <a:spLocks noChangeShapeType="1"/>
              </p:cNvSpPr>
              <p:nvPr/>
            </p:nvSpPr>
            <p:spPr bwMode="auto">
              <a:xfrm>
                <a:off x="1319"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61" name="Line 92">
              <a:extLst>
                <a:ext uri="{FF2B5EF4-FFF2-40B4-BE49-F238E27FC236}">
                  <a16:creationId xmlns:a16="http://schemas.microsoft.com/office/drawing/2014/main" id="{DBEDE03C-0513-47D8-98FD-A8F994328D64}"/>
                </a:ext>
              </a:extLst>
            </p:cNvPr>
            <p:cNvSpPr>
              <a:spLocks noChangeShapeType="1"/>
            </p:cNvSpPr>
            <p:nvPr/>
          </p:nvSpPr>
          <p:spPr bwMode="auto">
            <a:xfrm>
              <a:off x="1946"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69" name="Group 93">
            <a:extLst>
              <a:ext uri="{FF2B5EF4-FFF2-40B4-BE49-F238E27FC236}">
                <a16:creationId xmlns:a16="http://schemas.microsoft.com/office/drawing/2014/main" id="{0C91E737-E84F-40FB-8205-BE99A33A16D5}"/>
              </a:ext>
            </a:extLst>
          </p:cNvPr>
          <p:cNvGrpSpPr>
            <a:grpSpLocks/>
          </p:cNvGrpSpPr>
          <p:nvPr/>
        </p:nvGrpSpPr>
        <p:grpSpPr bwMode="auto">
          <a:xfrm>
            <a:off x="4872081" y="3403199"/>
            <a:ext cx="558677" cy="757205"/>
            <a:chOff x="1317" y="3316"/>
            <a:chExt cx="639" cy="568"/>
          </a:xfrm>
        </p:grpSpPr>
        <p:grpSp>
          <p:nvGrpSpPr>
            <p:cNvPr id="270" name="Group 94">
              <a:extLst>
                <a:ext uri="{FF2B5EF4-FFF2-40B4-BE49-F238E27FC236}">
                  <a16:creationId xmlns:a16="http://schemas.microsoft.com/office/drawing/2014/main" id="{F09F424E-A7A0-4E2B-88D6-7A507EDFD66E}"/>
                </a:ext>
              </a:extLst>
            </p:cNvPr>
            <p:cNvGrpSpPr>
              <a:grpSpLocks/>
            </p:cNvGrpSpPr>
            <p:nvPr/>
          </p:nvGrpSpPr>
          <p:grpSpPr bwMode="auto">
            <a:xfrm>
              <a:off x="1317" y="3316"/>
              <a:ext cx="639" cy="568"/>
              <a:chOff x="1317" y="3316"/>
              <a:chExt cx="639" cy="568"/>
            </a:xfrm>
          </p:grpSpPr>
          <p:grpSp>
            <p:nvGrpSpPr>
              <p:cNvPr id="272" name="Group 95">
                <a:extLst>
                  <a:ext uri="{FF2B5EF4-FFF2-40B4-BE49-F238E27FC236}">
                    <a16:creationId xmlns:a16="http://schemas.microsoft.com/office/drawing/2014/main" id="{263ABC7B-375E-42B8-BCB9-5B29AC16376D}"/>
                  </a:ext>
                </a:extLst>
              </p:cNvPr>
              <p:cNvGrpSpPr>
                <a:grpSpLocks/>
              </p:cNvGrpSpPr>
              <p:nvPr/>
            </p:nvGrpSpPr>
            <p:grpSpPr bwMode="auto">
              <a:xfrm>
                <a:off x="1317" y="3316"/>
                <a:ext cx="639" cy="568"/>
                <a:chOff x="1317" y="3316"/>
                <a:chExt cx="639" cy="568"/>
              </a:xfrm>
            </p:grpSpPr>
            <p:sp>
              <p:nvSpPr>
                <p:cNvPr id="274" name="Oval 96">
                  <a:extLst>
                    <a:ext uri="{FF2B5EF4-FFF2-40B4-BE49-F238E27FC236}">
                      <a16:creationId xmlns:a16="http://schemas.microsoft.com/office/drawing/2014/main" id="{4A6EF16E-FBC0-428A-A4C3-AE3C7529FD58}"/>
                    </a:ext>
                  </a:extLst>
                </p:cNvPr>
                <p:cNvSpPr>
                  <a:spLocks noChangeArrowheads="1"/>
                </p:cNvSpPr>
                <p:nvPr/>
              </p:nvSpPr>
              <p:spPr bwMode="auto">
                <a:xfrm>
                  <a:off x="1321" y="3686"/>
                  <a:ext cx="621" cy="19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75" name="Rectangle 97">
                  <a:extLst>
                    <a:ext uri="{FF2B5EF4-FFF2-40B4-BE49-F238E27FC236}">
                      <a16:creationId xmlns:a16="http://schemas.microsoft.com/office/drawing/2014/main" id="{7B4AF9A6-AF7F-426B-AC6E-BD62BAD8CCA3}"/>
                    </a:ext>
                  </a:extLst>
                </p:cNvPr>
                <p:cNvSpPr>
                  <a:spLocks noChangeArrowheads="1"/>
                </p:cNvSpPr>
                <p:nvPr/>
              </p:nvSpPr>
              <p:spPr bwMode="auto">
                <a:xfrm>
                  <a:off x="1317" y="3393"/>
                  <a:ext cx="639" cy="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276" name="Oval 98">
                  <a:extLst>
                    <a:ext uri="{FF2B5EF4-FFF2-40B4-BE49-F238E27FC236}">
                      <a16:creationId xmlns:a16="http://schemas.microsoft.com/office/drawing/2014/main" id="{CEF9BA7E-7C31-443E-940D-91A4C1060782}"/>
                    </a:ext>
                  </a:extLst>
                </p:cNvPr>
                <p:cNvSpPr>
                  <a:spLocks noChangeArrowheads="1"/>
                </p:cNvSpPr>
                <p:nvPr/>
              </p:nvSpPr>
              <p:spPr bwMode="auto">
                <a:xfrm>
                  <a:off x="1321" y="3316"/>
                  <a:ext cx="621" cy="12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77" name="Line 99">
                  <a:extLst>
                    <a:ext uri="{FF2B5EF4-FFF2-40B4-BE49-F238E27FC236}">
                      <a16:creationId xmlns:a16="http://schemas.microsoft.com/office/drawing/2014/main" id="{99A93766-1A18-4A34-8CA7-F9DCF566AA39}"/>
                    </a:ext>
                  </a:extLst>
                </p:cNvPr>
                <p:cNvSpPr>
                  <a:spLocks noChangeShapeType="1"/>
                </p:cNvSpPr>
                <p:nvPr/>
              </p:nvSpPr>
              <p:spPr bwMode="auto">
                <a:xfrm>
                  <a:off x="1323" y="3399"/>
                  <a:ext cx="0" cy="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sp>
              <p:nvSpPr>
                <p:cNvPr id="278" name="Line 100">
                  <a:extLst>
                    <a:ext uri="{FF2B5EF4-FFF2-40B4-BE49-F238E27FC236}">
                      <a16:creationId xmlns:a16="http://schemas.microsoft.com/office/drawing/2014/main" id="{66F4D727-EE74-47E8-AB38-F7319ABA082B}"/>
                    </a:ext>
                  </a:extLst>
                </p:cNvPr>
                <p:cNvSpPr>
                  <a:spLocks noChangeShapeType="1"/>
                </p:cNvSpPr>
                <p:nvPr/>
              </p:nvSpPr>
              <p:spPr bwMode="auto">
                <a:xfrm>
                  <a:off x="1952" y="3399"/>
                  <a:ext cx="0" cy="4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grpSp>
          <p:sp>
            <p:nvSpPr>
              <p:cNvPr id="273" name="Line 101">
                <a:extLst>
                  <a:ext uri="{FF2B5EF4-FFF2-40B4-BE49-F238E27FC236}">
                    <a16:creationId xmlns:a16="http://schemas.microsoft.com/office/drawing/2014/main" id="{2D084B28-385B-4B01-B34E-2DEF0C7280D3}"/>
                  </a:ext>
                </a:extLst>
              </p:cNvPr>
              <p:cNvSpPr>
                <a:spLocks noChangeShapeType="1"/>
              </p:cNvSpPr>
              <p:nvPr/>
            </p:nvSpPr>
            <p:spPr bwMode="auto">
              <a:xfrm>
                <a:off x="1319"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71" name="Line 102">
              <a:extLst>
                <a:ext uri="{FF2B5EF4-FFF2-40B4-BE49-F238E27FC236}">
                  <a16:creationId xmlns:a16="http://schemas.microsoft.com/office/drawing/2014/main" id="{1055F7AB-2C0B-4045-84AB-6F2278D84BC3}"/>
                </a:ext>
              </a:extLst>
            </p:cNvPr>
            <p:cNvSpPr>
              <a:spLocks noChangeShapeType="1"/>
            </p:cNvSpPr>
            <p:nvPr/>
          </p:nvSpPr>
          <p:spPr bwMode="auto">
            <a:xfrm>
              <a:off x="1946"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79" name="Group 103">
            <a:extLst>
              <a:ext uri="{FF2B5EF4-FFF2-40B4-BE49-F238E27FC236}">
                <a16:creationId xmlns:a16="http://schemas.microsoft.com/office/drawing/2014/main" id="{6A4283F0-070B-46A2-8C9C-DD3506AF1AA6}"/>
              </a:ext>
            </a:extLst>
          </p:cNvPr>
          <p:cNvGrpSpPr>
            <a:grpSpLocks/>
          </p:cNvGrpSpPr>
          <p:nvPr/>
        </p:nvGrpSpPr>
        <p:grpSpPr bwMode="auto">
          <a:xfrm>
            <a:off x="5867225" y="3403199"/>
            <a:ext cx="558677" cy="757205"/>
            <a:chOff x="1317" y="3316"/>
            <a:chExt cx="639" cy="568"/>
          </a:xfrm>
        </p:grpSpPr>
        <p:grpSp>
          <p:nvGrpSpPr>
            <p:cNvPr id="280" name="Group 104">
              <a:extLst>
                <a:ext uri="{FF2B5EF4-FFF2-40B4-BE49-F238E27FC236}">
                  <a16:creationId xmlns:a16="http://schemas.microsoft.com/office/drawing/2014/main" id="{D4E010D3-A148-4719-9C24-FDB71CF56ED3}"/>
                </a:ext>
              </a:extLst>
            </p:cNvPr>
            <p:cNvGrpSpPr>
              <a:grpSpLocks/>
            </p:cNvGrpSpPr>
            <p:nvPr/>
          </p:nvGrpSpPr>
          <p:grpSpPr bwMode="auto">
            <a:xfrm>
              <a:off x="1317" y="3316"/>
              <a:ext cx="639" cy="568"/>
              <a:chOff x="1317" y="3316"/>
              <a:chExt cx="639" cy="568"/>
            </a:xfrm>
          </p:grpSpPr>
          <p:grpSp>
            <p:nvGrpSpPr>
              <p:cNvPr id="282" name="Group 105">
                <a:extLst>
                  <a:ext uri="{FF2B5EF4-FFF2-40B4-BE49-F238E27FC236}">
                    <a16:creationId xmlns:a16="http://schemas.microsoft.com/office/drawing/2014/main" id="{8ED07BE2-40E9-4F1F-AED6-B5346912AB8B}"/>
                  </a:ext>
                </a:extLst>
              </p:cNvPr>
              <p:cNvGrpSpPr>
                <a:grpSpLocks/>
              </p:cNvGrpSpPr>
              <p:nvPr/>
            </p:nvGrpSpPr>
            <p:grpSpPr bwMode="auto">
              <a:xfrm>
                <a:off x="1317" y="3316"/>
                <a:ext cx="639" cy="568"/>
                <a:chOff x="1317" y="3316"/>
                <a:chExt cx="639" cy="568"/>
              </a:xfrm>
            </p:grpSpPr>
            <p:sp>
              <p:nvSpPr>
                <p:cNvPr id="284" name="Oval 106">
                  <a:extLst>
                    <a:ext uri="{FF2B5EF4-FFF2-40B4-BE49-F238E27FC236}">
                      <a16:creationId xmlns:a16="http://schemas.microsoft.com/office/drawing/2014/main" id="{09323AF1-DC79-4F8B-9E9A-F8FDAF1108F1}"/>
                    </a:ext>
                  </a:extLst>
                </p:cNvPr>
                <p:cNvSpPr>
                  <a:spLocks noChangeArrowheads="1"/>
                </p:cNvSpPr>
                <p:nvPr/>
              </p:nvSpPr>
              <p:spPr bwMode="auto">
                <a:xfrm>
                  <a:off x="1321" y="3686"/>
                  <a:ext cx="621" cy="19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85" name="Rectangle 107">
                  <a:extLst>
                    <a:ext uri="{FF2B5EF4-FFF2-40B4-BE49-F238E27FC236}">
                      <a16:creationId xmlns:a16="http://schemas.microsoft.com/office/drawing/2014/main" id="{E709B9C1-7598-47BB-AF5B-63EF1B678FD7}"/>
                    </a:ext>
                  </a:extLst>
                </p:cNvPr>
                <p:cNvSpPr>
                  <a:spLocks noChangeArrowheads="1"/>
                </p:cNvSpPr>
                <p:nvPr/>
              </p:nvSpPr>
              <p:spPr bwMode="auto">
                <a:xfrm>
                  <a:off x="1317" y="3393"/>
                  <a:ext cx="639" cy="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286" name="Oval 108">
                  <a:extLst>
                    <a:ext uri="{FF2B5EF4-FFF2-40B4-BE49-F238E27FC236}">
                      <a16:creationId xmlns:a16="http://schemas.microsoft.com/office/drawing/2014/main" id="{CD0B0C83-454A-46FB-A376-30D03DB6E5EC}"/>
                    </a:ext>
                  </a:extLst>
                </p:cNvPr>
                <p:cNvSpPr>
                  <a:spLocks noChangeArrowheads="1"/>
                </p:cNvSpPr>
                <p:nvPr/>
              </p:nvSpPr>
              <p:spPr bwMode="auto">
                <a:xfrm>
                  <a:off x="1321" y="3316"/>
                  <a:ext cx="621" cy="12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87" name="Line 109">
                  <a:extLst>
                    <a:ext uri="{FF2B5EF4-FFF2-40B4-BE49-F238E27FC236}">
                      <a16:creationId xmlns:a16="http://schemas.microsoft.com/office/drawing/2014/main" id="{22A0468C-DBAE-4F3B-8273-A4BA1A94B0EE}"/>
                    </a:ext>
                  </a:extLst>
                </p:cNvPr>
                <p:cNvSpPr>
                  <a:spLocks noChangeShapeType="1"/>
                </p:cNvSpPr>
                <p:nvPr/>
              </p:nvSpPr>
              <p:spPr bwMode="auto">
                <a:xfrm>
                  <a:off x="1323" y="3399"/>
                  <a:ext cx="0" cy="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sp>
              <p:nvSpPr>
                <p:cNvPr id="288" name="Line 110">
                  <a:extLst>
                    <a:ext uri="{FF2B5EF4-FFF2-40B4-BE49-F238E27FC236}">
                      <a16:creationId xmlns:a16="http://schemas.microsoft.com/office/drawing/2014/main" id="{6A95EA3C-F95E-448F-948E-08478D198E9A}"/>
                    </a:ext>
                  </a:extLst>
                </p:cNvPr>
                <p:cNvSpPr>
                  <a:spLocks noChangeShapeType="1"/>
                </p:cNvSpPr>
                <p:nvPr/>
              </p:nvSpPr>
              <p:spPr bwMode="auto">
                <a:xfrm>
                  <a:off x="1952" y="3399"/>
                  <a:ext cx="0" cy="4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grpSp>
          <p:sp>
            <p:nvSpPr>
              <p:cNvPr id="283" name="Line 111">
                <a:extLst>
                  <a:ext uri="{FF2B5EF4-FFF2-40B4-BE49-F238E27FC236}">
                    <a16:creationId xmlns:a16="http://schemas.microsoft.com/office/drawing/2014/main" id="{7A728A56-45ED-4521-A578-60BD283F9A46}"/>
                  </a:ext>
                </a:extLst>
              </p:cNvPr>
              <p:cNvSpPr>
                <a:spLocks noChangeShapeType="1"/>
              </p:cNvSpPr>
              <p:nvPr/>
            </p:nvSpPr>
            <p:spPr bwMode="auto">
              <a:xfrm>
                <a:off x="1319"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81" name="Line 112">
              <a:extLst>
                <a:ext uri="{FF2B5EF4-FFF2-40B4-BE49-F238E27FC236}">
                  <a16:creationId xmlns:a16="http://schemas.microsoft.com/office/drawing/2014/main" id="{E0E3A1E8-E640-4F81-995B-F30F01E9C61D}"/>
                </a:ext>
              </a:extLst>
            </p:cNvPr>
            <p:cNvSpPr>
              <a:spLocks noChangeShapeType="1"/>
            </p:cNvSpPr>
            <p:nvPr/>
          </p:nvSpPr>
          <p:spPr bwMode="auto">
            <a:xfrm>
              <a:off x="1946"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89" name="AutoShape 113">
            <a:extLst>
              <a:ext uri="{FF2B5EF4-FFF2-40B4-BE49-F238E27FC236}">
                <a16:creationId xmlns:a16="http://schemas.microsoft.com/office/drawing/2014/main" id="{49D2A928-97FC-4BB6-A37B-41BB0644CF9F}"/>
              </a:ext>
            </a:extLst>
          </p:cNvPr>
          <p:cNvSpPr>
            <a:spLocks noChangeArrowheads="1"/>
          </p:cNvSpPr>
          <p:nvPr/>
        </p:nvSpPr>
        <p:spPr bwMode="auto">
          <a:xfrm>
            <a:off x="3970050" y="2783668"/>
            <a:ext cx="419008" cy="688368"/>
          </a:xfrm>
          <a:prstGeom prst="upArrow">
            <a:avLst>
              <a:gd name="adj1" fmla="val 50000"/>
              <a:gd name="adj2" fmla="val 41667"/>
            </a:avLst>
          </a:prstGeom>
          <a:solidFill>
            <a:srgbClr val="FF0000"/>
          </a:solidFill>
          <a:ln w="12700">
            <a:solidFill>
              <a:srgbClr val="FF0000"/>
            </a:solidFill>
            <a:miter lim="800000"/>
            <a:headEnd/>
            <a:tailEnd/>
          </a:ln>
        </p:spPr>
        <p:txBody>
          <a:bodyPr anchor="ctr">
            <a:spAutoFit/>
          </a:bodyPr>
          <a:lstStyle/>
          <a:p>
            <a:pPr algn="ctr"/>
            <a:endParaRPr lang="zh-CN" altLang="en-US"/>
          </a:p>
        </p:txBody>
      </p:sp>
      <p:sp>
        <p:nvSpPr>
          <p:cNvPr id="290" name="Text Box 114">
            <a:extLst>
              <a:ext uri="{FF2B5EF4-FFF2-40B4-BE49-F238E27FC236}">
                <a16:creationId xmlns:a16="http://schemas.microsoft.com/office/drawing/2014/main" id="{8E0F5547-686B-438A-BE5E-1BF5D2B867AF}"/>
              </a:ext>
            </a:extLst>
          </p:cNvPr>
          <p:cNvSpPr txBox="1">
            <a:spLocks noChangeArrowheads="1"/>
          </p:cNvSpPr>
          <p:nvPr/>
        </p:nvSpPr>
        <p:spPr bwMode="auto">
          <a:xfrm>
            <a:off x="1805174" y="3059015"/>
            <a:ext cx="4609089" cy="275347"/>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algn="ctr" eaLnBrk="1" hangingPunct="1">
              <a:spcBef>
                <a:spcPct val="50000"/>
              </a:spcBef>
              <a:buClr>
                <a:schemeClr val="accent2"/>
              </a:buClr>
              <a:buFont typeface="Wingdings" charset="0"/>
              <a:buNone/>
            </a:pPr>
            <a:r>
              <a:rPr lang="zh-CN" altLang="en-US" sz="1400" dirty="0">
                <a:latin typeface="Arial" charset="0"/>
              </a:rPr>
              <a:t>扫描线程 *</a:t>
            </a:r>
            <a:endParaRPr lang="en-US" altLang="zh-CN" sz="1400" dirty="0">
              <a:latin typeface="Arial" charset="0"/>
            </a:endParaRPr>
          </a:p>
        </p:txBody>
      </p:sp>
      <p:sp>
        <p:nvSpPr>
          <p:cNvPr id="291" name="Text Box 115">
            <a:extLst>
              <a:ext uri="{FF2B5EF4-FFF2-40B4-BE49-F238E27FC236}">
                <a16:creationId xmlns:a16="http://schemas.microsoft.com/office/drawing/2014/main" id="{58AA52B5-89A6-4E28-88CB-DC3A3A119B10}"/>
              </a:ext>
            </a:extLst>
          </p:cNvPr>
          <p:cNvSpPr txBox="1">
            <a:spLocks noChangeArrowheads="1"/>
          </p:cNvSpPr>
          <p:nvPr/>
        </p:nvSpPr>
        <p:spPr bwMode="auto">
          <a:xfrm>
            <a:off x="1956483" y="3678546"/>
            <a:ext cx="4329751" cy="331278"/>
          </a:xfrm>
          <a:prstGeom prst="rect">
            <a:avLst/>
          </a:prstGeom>
          <a:solidFill>
            <a:srgbClr val="9D6594"/>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algn="ctr" eaLnBrk="1" hangingPunct="1">
              <a:spcBef>
                <a:spcPct val="50000"/>
              </a:spcBef>
              <a:buClr>
                <a:schemeClr val="accent2"/>
              </a:buClr>
              <a:buFont typeface="Wingdings" charset="0"/>
              <a:buNone/>
            </a:pPr>
            <a:r>
              <a:rPr lang="zh-CN" altLang="en-US" sz="1800" dirty="0">
                <a:latin typeface="Arial" charset="0"/>
              </a:rPr>
              <a:t>分片</a:t>
            </a:r>
            <a:endParaRPr lang="en-US" altLang="zh-CN" sz="1800" dirty="0">
              <a:latin typeface="Arial" charset="0"/>
            </a:endParaRPr>
          </a:p>
        </p:txBody>
      </p:sp>
      <p:grpSp>
        <p:nvGrpSpPr>
          <p:cNvPr id="292" name="Group 116">
            <a:extLst>
              <a:ext uri="{FF2B5EF4-FFF2-40B4-BE49-F238E27FC236}">
                <a16:creationId xmlns:a16="http://schemas.microsoft.com/office/drawing/2014/main" id="{3BBEAF74-7D08-4A09-8C5D-A757B8BB2172}"/>
              </a:ext>
            </a:extLst>
          </p:cNvPr>
          <p:cNvGrpSpPr>
            <a:grpSpLocks/>
          </p:cNvGrpSpPr>
          <p:nvPr/>
        </p:nvGrpSpPr>
        <p:grpSpPr bwMode="auto">
          <a:xfrm>
            <a:off x="1886648" y="4986446"/>
            <a:ext cx="558677" cy="757205"/>
            <a:chOff x="1317" y="3316"/>
            <a:chExt cx="639" cy="568"/>
          </a:xfrm>
        </p:grpSpPr>
        <p:grpSp>
          <p:nvGrpSpPr>
            <p:cNvPr id="293" name="Group 117">
              <a:extLst>
                <a:ext uri="{FF2B5EF4-FFF2-40B4-BE49-F238E27FC236}">
                  <a16:creationId xmlns:a16="http://schemas.microsoft.com/office/drawing/2014/main" id="{75C77163-E2C6-4AD4-AC31-9BE985F02ED4}"/>
                </a:ext>
              </a:extLst>
            </p:cNvPr>
            <p:cNvGrpSpPr>
              <a:grpSpLocks/>
            </p:cNvGrpSpPr>
            <p:nvPr/>
          </p:nvGrpSpPr>
          <p:grpSpPr bwMode="auto">
            <a:xfrm>
              <a:off x="1317" y="3316"/>
              <a:ext cx="639" cy="568"/>
              <a:chOff x="1317" y="3316"/>
              <a:chExt cx="639" cy="568"/>
            </a:xfrm>
          </p:grpSpPr>
          <p:grpSp>
            <p:nvGrpSpPr>
              <p:cNvPr id="295" name="Group 118">
                <a:extLst>
                  <a:ext uri="{FF2B5EF4-FFF2-40B4-BE49-F238E27FC236}">
                    <a16:creationId xmlns:a16="http://schemas.microsoft.com/office/drawing/2014/main" id="{D96E9F65-C87B-48A7-AD8D-333875F8F26A}"/>
                  </a:ext>
                </a:extLst>
              </p:cNvPr>
              <p:cNvGrpSpPr>
                <a:grpSpLocks/>
              </p:cNvGrpSpPr>
              <p:nvPr/>
            </p:nvGrpSpPr>
            <p:grpSpPr bwMode="auto">
              <a:xfrm>
                <a:off x="1317" y="3316"/>
                <a:ext cx="639" cy="568"/>
                <a:chOff x="1317" y="3316"/>
                <a:chExt cx="639" cy="568"/>
              </a:xfrm>
            </p:grpSpPr>
            <p:sp>
              <p:nvSpPr>
                <p:cNvPr id="297" name="Oval 119">
                  <a:extLst>
                    <a:ext uri="{FF2B5EF4-FFF2-40B4-BE49-F238E27FC236}">
                      <a16:creationId xmlns:a16="http://schemas.microsoft.com/office/drawing/2014/main" id="{5D66A869-E167-4FF4-B97F-C249321D1785}"/>
                    </a:ext>
                  </a:extLst>
                </p:cNvPr>
                <p:cNvSpPr>
                  <a:spLocks noChangeArrowheads="1"/>
                </p:cNvSpPr>
                <p:nvPr/>
              </p:nvSpPr>
              <p:spPr bwMode="auto">
                <a:xfrm>
                  <a:off x="1321" y="3686"/>
                  <a:ext cx="621" cy="19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298" name="Rectangle 120">
                  <a:extLst>
                    <a:ext uri="{FF2B5EF4-FFF2-40B4-BE49-F238E27FC236}">
                      <a16:creationId xmlns:a16="http://schemas.microsoft.com/office/drawing/2014/main" id="{EAC7115D-2C77-4993-8046-E2AAB962991B}"/>
                    </a:ext>
                  </a:extLst>
                </p:cNvPr>
                <p:cNvSpPr>
                  <a:spLocks noChangeArrowheads="1"/>
                </p:cNvSpPr>
                <p:nvPr/>
              </p:nvSpPr>
              <p:spPr bwMode="auto">
                <a:xfrm>
                  <a:off x="1317" y="3393"/>
                  <a:ext cx="639" cy="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299" name="Oval 121">
                  <a:extLst>
                    <a:ext uri="{FF2B5EF4-FFF2-40B4-BE49-F238E27FC236}">
                      <a16:creationId xmlns:a16="http://schemas.microsoft.com/office/drawing/2014/main" id="{9DE63D97-C49D-482B-A4AF-5E07184F57B0}"/>
                    </a:ext>
                  </a:extLst>
                </p:cNvPr>
                <p:cNvSpPr>
                  <a:spLocks noChangeArrowheads="1"/>
                </p:cNvSpPr>
                <p:nvPr/>
              </p:nvSpPr>
              <p:spPr bwMode="auto">
                <a:xfrm>
                  <a:off x="1321" y="3316"/>
                  <a:ext cx="621" cy="12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300" name="Line 122">
                  <a:extLst>
                    <a:ext uri="{FF2B5EF4-FFF2-40B4-BE49-F238E27FC236}">
                      <a16:creationId xmlns:a16="http://schemas.microsoft.com/office/drawing/2014/main" id="{10828349-1C0F-4E31-B4F1-EDFE255515D5}"/>
                    </a:ext>
                  </a:extLst>
                </p:cNvPr>
                <p:cNvSpPr>
                  <a:spLocks noChangeShapeType="1"/>
                </p:cNvSpPr>
                <p:nvPr/>
              </p:nvSpPr>
              <p:spPr bwMode="auto">
                <a:xfrm>
                  <a:off x="1323" y="3399"/>
                  <a:ext cx="0" cy="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sp>
              <p:nvSpPr>
                <p:cNvPr id="301" name="Line 123">
                  <a:extLst>
                    <a:ext uri="{FF2B5EF4-FFF2-40B4-BE49-F238E27FC236}">
                      <a16:creationId xmlns:a16="http://schemas.microsoft.com/office/drawing/2014/main" id="{F9E44992-0BEB-416E-B660-ACD3FEBFA5B6}"/>
                    </a:ext>
                  </a:extLst>
                </p:cNvPr>
                <p:cNvSpPr>
                  <a:spLocks noChangeShapeType="1"/>
                </p:cNvSpPr>
                <p:nvPr/>
              </p:nvSpPr>
              <p:spPr bwMode="auto">
                <a:xfrm>
                  <a:off x="1952" y="3399"/>
                  <a:ext cx="0" cy="4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grpSp>
          <p:sp>
            <p:nvSpPr>
              <p:cNvPr id="296" name="Line 124">
                <a:extLst>
                  <a:ext uri="{FF2B5EF4-FFF2-40B4-BE49-F238E27FC236}">
                    <a16:creationId xmlns:a16="http://schemas.microsoft.com/office/drawing/2014/main" id="{C08C80D3-2584-413A-A90D-7670EE103484}"/>
                  </a:ext>
                </a:extLst>
              </p:cNvPr>
              <p:cNvSpPr>
                <a:spLocks noChangeShapeType="1"/>
              </p:cNvSpPr>
              <p:nvPr/>
            </p:nvSpPr>
            <p:spPr bwMode="auto">
              <a:xfrm>
                <a:off x="1319"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94" name="Line 125">
              <a:extLst>
                <a:ext uri="{FF2B5EF4-FFF2-40B4-BE49-F238E27FC236}">
                  <a16:creationId xmlns:a16="http://schemas.microsoft.com/office/drawing/2014/main" id="{32B945C8-E3A6-431B-BFDA-A23E86794116}"/>
                </a:ext>
              </a:extLst>
            </p:cNvPr>
            <p:cNvSpPr>
              <a:spLocks noChangeShapeType="1"/>
            </p:cNvSpPr>
            <p:nvPr/>
          </p:nvSpPr>
          <p:spPr bwMode="auto">
            <a:xfrm>
              <a:off x="1946"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02" name="Group 126">
            <a:extLst>
              <a:ext uri="{FF2B5EF4-FFF2-40B4-BE49-F238E27FC236}">
                <a16:creationId xmlns:a16="http://schemas.microsoft.com/office/drawing/2014/main" id="{E9FCF31E-3BAE-4A39-ABCE-3A74A53B8A9D}"/>
              </a:ext>
            </a:extLst>
          </p:cNvPr>
          <p:cNvGrpSpPr>
            <a:grpSpLocks/>
          </p:cNvGrpSpPr>
          <p:nvPr/>
        </p:nvGrpSpPr>
        <p:grpSpPr bwMode="auto">
          <a:xfrm>
            <a:off x="2881792" y="4986446"/>
            <a:ext cx="558677" cy="757205"/>
            <a:chOff x="1317" y="3316"/>
            <a:chExt cx="639" cy="568"/>
          </a:xfrm>
        </p:grpSpPr>
        <p:grpSp>
          <p:nvGrpSpPr>
            <p:cNvPr id="303" name="Group 127">
              <a:extLst>
                <a:ext uri="{FF2B5EF4-FFF2-40B4-BE49-F238E27FC236}">
                  <a16:creationId xmlns:a16="http://schemas.microsoft.com/office/drawing/2014/main" id="{97F893E1-092B-45D6-B4C8-59F39D9C811E}"/>
                </a:ext>
              </a:extLst>
            </p:cNvPr>
            <p:cNvGrpSpPr>
              <a:grpSpLocks/>
            </p:cNvGrpSpPr>
            <p:nvPr/>
          </p:nvGrpSpPr>
          <p:grpSpPr bwMode="auto">
            <a:xfrm>
              <a:off x="1317" y="3316"/>
              <a:ext cx="639" cy="568"/>
              <a:chOff x="1317" y="3316"/>
              <a:chExt cx="639" cy="568"/>
            </a:xfrm>
          </p:grpSpPr>
          <p:grpSp>
            <p:nvGrpSpPr>
              <p:cNvPr id="305" name="Group 128">
                <a:extLst>
                  <a:ext uri="{FF2B5EF4-FFF2-40B4-BE49-F238E27FC236}">
                    <a16:creationId xmlns:a16="http://schemas.microsoft.com/office/drawing/2014/main" id="{D4225577-7B19-4A16-B706-7273CE49EB31}"/>
                  </a:ext>
                </a:extLst>
              </p:cNvPr>
              <p:cNvGrpSpPr>
                <a:grpSpLocks/>
              </p:cNvGrpSpPr>
              <p:nvPr/>
            </p:nvGrpSpPr>
            <p:grpSpPr bwMode="auto">
              <a:xfrm>
                <a:off x="1317" y="3316"/>
                <a:ext cx="639" cy="568"/>
                <a:chOff x="1317" y="3316"/>
                <a:chExt cx="639" cy="568"/>
              </a:xfrm>
            </p:grpSpPr>
            <p:sp>
              <p:nvSpPr>
                <p:cNvPr id="307" name="Oval 129">
                  <a:extLst>
                    <a:ext uri="{FF2B5EF4-FFF2-40B4-BE49-F238E27FC236}">
                      <a16:creationId xmlns:a16="http://schemas.microsoft.com/office/drawing/2014/main" id="{9F97CF8C-7DC8-46D1-8B70-2F1BAE440D29}"/>
                    </a:ext>
                  </a:extLst>
                </p:cNvPr>
                <p:cNvSpPr>
                  <a:spLocks noChangeArrowheads="1"/>
                </p:cNvSpPr>
                <p:nvPr/>
              </p:nvSpPr>
              <p:spPr bwMode="auto">
                <a:xfrm>
                  <a:off x="1321" y="3686"/>
                  <a:ext cx="621" cy="19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308" name="Rectangle 130">
                  <a:extLst>
                    <a:ext uri="{FF2B5EF4-FFF2-40B4-BE49-F238E27FC236}">
                      <a16:creationId xmlns:a16="http://schemas.microsoft.com/office/drawing/2014/main" id="{7D6C2403-F2B4-4DAA-B589-BA4ED15CB9BF}"/>
                    </a:ext>
                  </a:extLst>
                </p:cNvPr>
                <p:cNvSpPr>
                  <a:spLocks noChangeArrowheads="1"/>
                </p:cNvSpPr>
                <p:nvPr/>
              </p:nvSpPr>
              <p:spPr bwMode="auto">
                <a:xfrm>
                  <a:off x="1317" y="3393"/>
                  <a:ext cx="639" cy="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309" name="Oval 131">
                  <a:extLst>
                    <a:ext uri="{FF2B5EF4-FFF2-40B4-BE49-F238E27FC236}">
                      <a16:creationId xmlns:a16="http://schemas.microsoft.com/office/drawing/2014/main" id="{A132F7BD-2082-4012-837D-46E564B20AE2}"/>
                    </a:ext>
                  </a:extLst>
                </p:cNvPr>
                <p:cNvSpPr>
                  <a:spLocks noChangeArrowheads="1"/>
                </p:cNvSpPr>
                <p:nvPr/>
              </p:nvSpPr>
              <p:spPr bwMode="auto">
                <a:xfrm>
                  <a:off x="1321" y="3316"/>
                  <a:ext cx="621" cy="12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310" name="Line 132">
                  <a:extLst>
                    <a:ext uri="{FF2B5EF4-FFF2-40B4-BE49-F238E27FC236}">
                      <a16:creationId xmlns:a16="http://schemas.microsoft.com/office/drawing/2014/main" id="{3E78BEAA-32B6-4C4A-B4C8-B9319F11D7EB}"/>
                    </a:ext>
                  </a:extLst>
                </p:cNvPr>
                <p:cNvSpPr>
                  <a:spLocks noChangeShapeType="1"/>
                </p:cNvSpPr>
                <p:nvPr/>
              </p:nvSpPr>
              <p:spPr bwMode="auto">
                <a:xfrm>
                  <a:off x="1323" y="3399"/>
                  <a:ext cx="0" cy="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sp>
              <p:nvSpPr>
                <p:cNvPr id="311" name="Line 133">
                  <a:extLst>
                    <a:ext uri="{FF2B5EF4-FFF2-40B4-BE49-F238E27FC236}">
                      <a16:creationId xmlns:a16="http://schemas.microsoft.com/office/drawing/2014/main" id="{6CD833C2-5255-4F2B-8CA7-F950FBF236F4}"/>
                    </a:ext>
                  </a:extLst>
                </p:cNvPr>
                <p:cNvSpPr>
                  <a:spLocks noChangeShapeType="1"/>
                </p:cNvSpPr>
                <p:nvPr/>
              </p:nvSpPr>
              <p:spPr bwMode="auto">
                <a:xfrm>
                  <a:off x="1952" y="3399"/>
                  <a:ext cx="0" cy="4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grpSp>
          <p:sp>
            <p:nvSpPr>
              <p:cNvPr id="306" name="Line 134">
                <a:extLst>
                  <a:ext uri="{FF2B5EF4-FFF2-40B4-BE49-F238E27FC236}">
                    <a16:creationId xmlns:a16="http://schemas.microsoft.com/office/drawing/2014/main" id="{F0A955E2-3650-4349-B82F-1DF401EEE6B3}"/>
                  </a:ext>
                </a:extLst>
              </p:cNvPr>
              <p:cNvSpPr>
                <a:spLocks noChangeShapeType="1"/>
              </p:cNvSpPr>
              <p:nvPr/>
            </p:nvSpPr>
            <p:spPr bwMode="auto">
              <a:xfrm>
                <a:off x="1319"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04" name="Line 135">
              <a:extLst>
                <a:ext uri="{FF2B5EF4-FFF2-40B4-BE49-F238E27FC236}">
                  <a16:creationId xmlns:a16="http://schemas.microsoft.com/office/drawing/2014/main" id="{F369FF1C-FA13-4A07-A224-98CF3536C41A}"/>
                </a:ext>
              </a:extLst>
            </p:cNvPr>
            <p:cNvSpPr>
              <a:spLocks noChangeShapeType="1"/>
            </p:cNvSpPr>
            <p:nvPr/>
          </p:nvSpPr>
          <p:spPr bwMode="auto">
            <a:xfrm>
              <a:off x="1946"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12" name="Group 136">
            <a:extLst>
              <a:ext uri="{FF2B5EF4-FFF2-40B4-BE49-F238E27FC236}">
                <a16:creationId xmlns:a16="http://schemas.microsoft.com/office/drawing/2014/main" id="{A4A32C33-476F-4519-9198-922DA84AC21A}"/>
              </a:ext>
            </a:extLst>
          </p:cNvPr>
          <p:cNvGrpSpPr>
            <a:grpSpLocks/>
          </p:cNvGrpSpPr>
          <p:nvPr/>
        </p:nvGrpSpPr>
        <p:grpSpPr bwMode="auto">
          <a:xfrm>
            <a:off x="3876937" y="4986446"/>
            <a:ext cx="558677" cy="757205"/>
            <a:chOff x="1317" y="3316"/>
            <a:chExt cx="639" cy="568"/>
          </a:xfrm>
        </p:grpSpPr>
        <p:grpSp>
          <p:nvGrpSpPr>
            <p:cNvPr id="313" name="Group 137">
              <a:extLst>
                <a:ext uri="{FF2B5EF4-FFF2-40B4-BE49-F238E27FC236}">
                  <a16:creationId xmlns:a16="http://schemas.microsoft.com/office/drawing/2014/main" id="{5AE354FD-D2D4-4431-8668-1A0DB77D5035}"/>
                </a:ext>
              </a:extLst>
            </p:cNvPr>
            <p:cNvGrpSpPr>
              <a:grpSpLocks/>
            </p:cNvGrpSpPr>
            <p:nvPr/>
          </p:nvGrpSpPr>
          <p:grpSpPr bwMode="auto">
            <a:xfrm>
              <a:off x="1317" y="3316"/>
              <a:ext cx="639" cy="568"/>
              <a:chOff x="1317" y="3316"/>
              <a:chExt cx="639" cy="568"/>
            </a:xfrm>
          </p:grpSpPr>
          <p:grpSp>
            <p:nvGrpSpPr>
              <p:cNvPr id="315" name="Group 138">
                <a:extLst>
                  <a:ext uri="{FF2B5EF4-FFF2-40B4-BE49-F238E27FC236}">
                    <a16:creationId xmlns:a16="http://schemas.microsoft.com/office/drawing/2014/main" id="{07E89CF6-054C-4B08-96A1-1598064202FB}"/>
                  </a:ext>
                </a:extLst>
              </p:cNvPr>
              <p:cNvGrpSpPr>
                <a:grpSpLocks/>
              </p:cNvGrpSpPr>
              <p:nvPr/>
            </p:nvGrpSpPr>
            <p:grpSpPr bwMode="auto">
              <a:xfrm>
                <a:off x="1317" y="3316"/>
                <a:ext cx="639" cy="568"/>
                <a:chOff x="1317" y="3316"/>
                <a:chExt cx="639" cy="568"/>
              </a:xfrm>
            </p:grpSpPr>
            <p:sp>
              <p:nvSpPr>
                <p:cNvPr id="317" name="Oval 139">
                  <a:extLst>
                    <a:ext uri="{FF2B5EF4-FFF2-40B4-BE49-F238E27FC236}">
                      <a16:creationId xmlns:a16="http://schemas.microsoft.com/office/drawing/2014/main" id="{F48C1F5E-4B5D-46E1-A4CD-5284D22C5906}"/>
                    </a:ext>
                  </a:extLst>
                </p:cNvPr>
                <p:cNvSpPr>
                  <a:spLocks noChangeArrowheads="1"/>
                </p:cNvSpPr>
                <p:nvPr/>
              </p:nvSpPr>
              <p:spPr bwMode="auto">
                <a:xfrm>
                  <a:off x="1321" y="3686"/>
                  <a:ext cx="621" cy="19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318" name="Rectangle 140">
                  <a:extLst>
                    <a:ext uri="{FF2B5EF4-FFF2-40B4-BE49-F238E27FC236}">
                      <a16:creationId xmlns:a16="http://schemas.microsoft.com/office/drawing/2014/main" id="{D46E6D78-6095-4D73-987B-179D1624BCBD}"/>
                    </a:ext>
                  </a:extLst>
                </p:cNvPr>
                <p:cNvSpPr>
                  <a:spLocks noChangeArrowheads="1"/>
                </p:cNvSpPr>
                <p:nvPr/>
              </p:nvSpPr>
              <p:spPr bwMode="auto">
                <a:xfrm>
                  <a:off x="1317" y="3393"/>
                  <a:ext cx="639" cy="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319" name="Oval 141">
                  <a:extLst>
                    <a:ext uri="{FF2B5EF4-FFF2-40B4-BE49-F238E27FC236}">
                      <a16:creationId xmlns:a16="http://schemas.microsoft.com/office/drawing/2014/main" id="{54C4E358-B94F-4CBA-B1F8-F8743341BA30}"/>
                    </a:ext>
                  </a:extLst>
                </p:cNvPr>
                <p:cNvSpPr>
                  <a:spLocks noChangeArrowheads="1"/>
                </p:cNvSpPr>
                <p:nvPr/>
              </p:nvSpPr>
              <p:spPr bwMode="auto">
                <a:xfrm>
                  <a:off x="1321" y="3316"/>
                  <a:ext cx="621" cy="12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320" name="Line 142">
                  <a:extLst>
                    <a:ext uri="{FF2B5EF4-FFF2-40B4-BE49-F238E27FC236}">
                      <a16:creationId xmlns:a16="http://schemas.microsoft.com/office/drawing/2014/main" id="{CAB5AF51-2D25-42FB-9367-316510DBB260}"/>
                    </a:ext>
                  </a:extLst>
                </p:cNvPr>
                <p:cNvSpPr>
                  <a:spLocks noChangeShapeType="1"/>
                </p:cNvSpPr>
                <p:nvPr/>
              </p:nvSpPr>
              <p:spPr bwMode="auto">
                <a:xfrm>
                  <a:off x="1323" y="3399"/>
                  <a:ext cx="0" cy="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sp>
              <p:nvSpPr>
                <p:cNvPr id="321" name="Line 143">
                  <a:extLst>
                    <a:ext uri="{FF2B5EF4-FFF2-40B4-BE49-F238E27FC236}">
                      <a16:creationId xmlns:a16="http://schemas.microsoft.com/office/drawing/2014/main" id="{8B2B3181-2571-4DEC-999A-776912CDEA79}"/>
                    </a:ext>
                  </a:extLst>
                </p:cNvPr>
                <p:cNvSpPr>
                  <a:spLocks noChangeShapeType="1"/>
                </p:cNvSpPr>
                <p:nvPr/>
              </p:nvSpPr>
              <p:spPr bwMode="auto">
                <a:xfrm>
                  <a:off x="1952" y="3399"/>
                  <a:ext cx="0" cy="4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grpSp>
          <p:sp>
            <p:nvSpPr>
              <p:cNvPr id="316" name="Line 144">
                <a:extLst>
                  <a:ext uri="{FF2B5EF4-FFF2-40B4-BE49-F238E27FC236}">
                    <a16:creationId xmlns:a16="http://schemas.microsoft.com/office/drawing/2014/main" id="{FDC1F3C7-E62B-4AB1-9F70-1FB09B317F30}"/>
                  </a:ext>
                </a:extLst>
              </p:cNvPr>
              <p:cNvSpPr>
                <a:spLocks noChangeShapeType="1"/>
              </p:cNvSpPr>
              <p:nvPr/>
            </p:nvSpPr>
            <p:spPr bwMode="auto">
              <a:xfrm>
                <a:off x="1319"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14" name="Line 145">
              <a:extLst>
                <a:ext uri="{FF2B5EF4-FFF2-40B4-BE49-F238E27FC236}">
                  <a16:creationId xmlns:a16="http://schemas.microsoft.com/office/drawing/2014/main" id="{B417C225-4D5F-4C07-82E7-C07EE8F57727}"/>
                </a:ext>
              </a:extLst>
            </p:cNvPr>
            <p:cNvSpPr>
              <a:spLocks noChangeShapeType="1"/>
            </p:cNvSpPr>
            <p:nvPr/>
          </p:nvSpPr>
          <p:spPr bwMode="auto">
            <a:xfrm>
              <a:off x="1946"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22" name="Group 146">
            <a:extLst>
              <a:ext uri="{FF2B5EF4-FFF2-40B4-BE49-F238E27FC236}">
                <a16:creationId xmlns:a16="http://schemas.microsoft.com/office/drawing/2014/main" id="{C5668FBA-D59B-404B-8683-F5B7997E4B16}"/>
              </a:ext>
            </a:extLst>
          </p:cNvPr>
          <p:cNvGrpSpPr>
            <a:grpSpLocks/>
          </p:cNvGrpSpPr>
          <p:nvPr/>
        </p:nvGrpSpPr>
        <p:grpSpPr bwMode="auto">
          <a:xfrm>
            <a:off x="4872081" y="4986446"/>
            <a:ext cx="558677" cy="757205"/>
            <a:chOff x="1317" y="3316"/>
            <a:chExt cx="639" cy="568"/>
          </a:xfrm>
        </p:grpSpPr>
        <p:grpSp>
          <p:nvGrpSpPr>
            <p:cNvPr id="323" name="Group 147">
              <a:extLst>
                <a:ext uri="{FF2B5EF4-FFF2-40B4-BE49-F238E27FC236}">
                  <a16:creationId xmlns:a16="http://schemas.microsoft.com/office/drawing/2014/main" id="{8FB94268-630D-4F0F-B8C8-477F50B731B9}"/>
                </a:ext>
              </a:extLst>
            </p:cNvPr>
            <p:cNvGrpSpPr>
              <a:grpSpLocks/>
            </p:cNvGrpSpPr>
            <p:nvPr/>
          </p:nvGrpSpPr>
          <p:grpSpPr bwMode="auto">
            <a:xfrm>
              <a:off x="1317" y="3316"/>
              <a:ext cx="639" cy="568"/>
              <a:chOff x="1317" y="3316"/>
              <a:chExt cx="639" cy="568"/>
            </a:xfrm>
          </p:grpSpPr>
          <p:grpSp>
            <p:nvGrpSpPr>
              <p:cNvPr id="325" name="Group 148">
                <a:extLst>
                  <a:ext uri="{FF2B5EF4-FFF2-40B4-BE49-F238E27FC236}">
                    <a16:creationId xmlns:a16="http://schemas.microsoft.com/office/drawing/2014/main" id="{752E51A5-F5D1-4518-8403-6DF51BD8A74D}"/>
                  </a:ext>
                </a:extLst>
              </p:cNvPr>
              <p:cNvGrpSpPr>
                <a:grpSpLocks/>
              </p:cNvGrpSpPr>
              <p:nvPr/>
            </p:nvGrpSpPr>
            <p:grpSpPr bwMode="auto">
              <a:xfrm>
                <a:off x="1317" y="3316"/>
                <a:ext cx="639" cy="568"/>
                <a:chOff x="1317" y="3316"/>
                <a:chExt cx="639" cy="568"/>
              </a:xfrm>
            </p:grpSpPr>
            <p:sp>
              <p:nvSpPr>
                <p:cNvPr id="327" name="Oval 149">
                  <a:extLst>
                    <a:ext uri="{FF2B5EF4-FFF2-40B4-BE49-F238E27FC236}">
                      <a16:creationId xmlns:a16="http://schemas.microsoft.com/office/drawing/2014/main" id="{BF355A2E-2FF5-4349-AD7A-37C8A27B241C}"/>
                    </a:ext>
                  </a:extLst>
                </p:cNvPr>
                <p:cNvSpPr>
                  <a:spLocks noChangeArrowheads="1"/>
                </p:cNvSpPr>
                <p:nvPr/>
              </p:nvSpPr>
              <p:spPr bwMode="auto">
                <a:xfrm>
                  <a:off x="1321" y="3686"/>
                  <a:ext cx="621" cy="19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328" name="Rectangle 150">
                  <a:extLst>
                    <a:ext uri="{FF2B5EF4-FFF2-40B4-BE49-F238E27FC236}">
                      <a16:creationId xmlns:a16="http://schemas.microsoft.com/office/drawing/2014/main" id="{C4698DE8-24EE-46C6-B282-959D7F186C93}"/>
                    </a:ext>
                  </a:extLst>
                </p:cNvPr>
                <p:cNvSpPr>
                  <a:spLocks noChangeArrowheads="1"/>
                </p:cNvSpPr>
                <p:nvPr/>
              </p:nvSpPr>
              <p:spPr bwMode="auto">
                <a:xfrm>
                  <a:off x="1317" y="3393"/>
                  <a:ext cx="639" cy="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329" name="Oval 151">
                  <a:extLst>
                    <a:ext uri="{FF2B5EF4-FFF2-40B4-BE49-F238E27FC236}">
                      <a16:creationId xmlns:a16="http://schemas.microsoft.com/office/drawing/2014/main" id="{8D63B1EF-02B6-4D35-8B48-78BEC87B704D}"/>
                    </a:ext>
                  </a:extLst>
                </p:cNvPr>
                <p:cNvSpPr>
                  <a:spLocks noChangeArrowheads="1"/>
                </p:cNvSpPr>
                <p:nvPr/>
              </p:nvSpPr>
              <p:spPr bwMode="auto">
                <a:xfrm>
                  <a:off x="1321" y="3316"/>
                  <a:ext cx="621" cy="12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330" name="Line 152">
                  <a:extLst>
                    <a:ext uri="{FF2B5EF4-FFF2-40B4-BE49-F238E27FC236}">
                      <a16:creationId xmlns:a16="http://schemas.microsoft.com/office/drawing/2014/main" id="{2B61BA11-502E-4F64-A876-4F14343FF36E}"/>
                    </a:ext>
                  </a:extLst>
                </p:cNvPr>
                <p:cNvSpPr>
                  <a:spLocks noChangeShapeType="1"/>
                </p:cNvSpPr>
                <p:nvPr/>
              </p:nvSpPr>
              <p:spPr bwMode="auto">
                <a:xfrm>
                  <a:off x="1323" y="3399"/>
                  <a:ext cx="0" cy="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sp>
              <p:nvSpPr>
                <p:cNvPr id="331" name="Line 153">
                  <a:extLst>
                    <a:ext uri="{FF2B5EF4-FFF2-40B4-BE49-F238E27FC236}">
                      <a16:creationId xmlns:a16="http://schemas.microsoft.com/office/drawing/2014/main" id="{21B1644F-7F95-47C0-9EA4-21A9CE2AE62B}"/>
                    </a:ext>
                  </a:extLst>
                </p:cNvPr>
                <p:cNvSpPr>
                  <a:spLocks noChangeShapeType="1"/>
                </p:cNvSpPr>
                <p:nvPr/>
              </p:nvSpPr>
              <p:spPr bwMode="auto">
                <a:xfrm>
                  <a:off x="1952" y="3399"/>
                  <a:ext cx="0" cy="4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grpSp>
          <p:sp>
            <p:nvSpPr>
              <p:cNvPr id="326" name="Line 154">
                <a:extLst>
                  <a:ext uri="{FF2B5EF4-FFF2-40B4-BE49-F238E27FC236}">
                    <a16:creationId xmlns:a16="http://schemas.microsoft.com/office/drawing/2014/main" id="{4C68D899-FC45-4249-B475-680C4B0D1805}"/>
                  </a:ext>
                </a:extLst>
              </p:cNvPr>
              <p:cNvSpPr>
                <a:spLocks noChangeShapeType="1"/>
              </p:cNvSpPr>
              <p:nvPr/>
            </p:nvSpPr>
            <p:spPr bwMode="auto">
              <a:xfrm>
                <a:off x="1319"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24" name="Line 155">
              <a:extLst>
                <a:ext uri="{FF2B5EF4-FFF2-40B4-BE49-F238E27FC236}">
                  <a16:creationId xmlns:a16="http://schemas.microsoft.com/office/drawing/2014/main" id="{15EC03E3-16DF-41C8-A521-2BDCBDBA1EF9}"/>
                </a:ext>
              </a:extLst>
            </p:cNvPr>
            <p:cNvSpPr>
              <a:spLocks noChangeShapeType="1"/>
            </p:cNvSpPr>
            <p:nvPr/>
          </p:nvSpPr>
          <p:spPr bwMode="auto">
            <a:xfrm>
              <a:off x="1946"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32" name="Group 156">
            <a:extLst>
              <a:ext uri="{FF2B5EF4-FFF2-40B4-BE49-F238E27FC236}">
                <a16:creationId xmlns:a16="http://schemas.microsoft.com/office/drawing/2014/main" id="{76FC5BF8-ECBB-4AA1-9F42-5ED72CB4D581}"/>
              </a:ext>
            </a:extLst>
          </p:cNvPr>
          <p:cNvGrpSpPr>
            <a:grpSpLocks/>
          </p:cNvGrpSpPr>
          <p:nvPr/>
        </p:nvGrpSpPr>
        <p:grpSpPr bwMode="auto">
          <a:xfrm>
            <a:off x="5867225" y="4986446"/>
            <a:ext cx="558677" cy="757205"/>
            <a:chOff x="1317" y="3316"/>
            <a:chExt cx="639" cy="568"/>
          </a:xfrm>
        </p:grpSpPr>
        <p:grpSp>
          <p:nvGrpSpPr>
            <p:cNvPr id="333" name="Group 157">
              <a:extLst>
                <a:ext uri="{FF2B5EF4-FFF2-40B4-BE49-F238E27FC236}">
                  <a16:creationId xmlns:a16="http://schemas.microsoft.com/office/drawing/2014/main" id="{2D307C4A-B09F-4BF5-A313-9FC8CF07CFA1}"/>
                </a:ext>
              </a:extLst>
            </p:cNvPr>
            <p:cNvGrpSpPr>
              <a:grpSpLocks/>
            </p:cNvGrpSpPr>
            <p:nvPr/>
          </p:nvGrpSpPr>
          <p:grpSpPr bwMode="auto">
            <a:xfrm>
              <a:off x="1317" y="3316"/>
              <a:ext cx="639" cy="568"/>
              <a:chOff x="1317" y="3316"/>
              <a:chExt cx="639" cy="568"/>
            </a:xfrm>
          </p:grpSpPr>
          <p:grpSp>
            <p:nvGrpSpPr>
              <p:cNvPr id="335" name="Group 158">
                <a:extLst>
                  <a:ext uri="{FF2B5EF4-FFF2-40B4-BE49-F238E27FC236}">
                    <a16:creationId xmlns:a16="http://schemas.microsoft.com/office/drawing/2014/main" id="{11C891A2-A975-449D-9770-2B7C0CB97B62}"/>
                  </a:ext>
                </a:extLst>
              </p:cNvPr>
              <p:cNvGrpSpPr>
                <a:grpSpLocks/>
              </p:cNvGrpSpPr>
              <p:nvPr/>
            </p:nvGrpSpPr>
            <p:grpSpPr bwMode="auto">
              <a:xfrm>
                <a:off x="1317" y="3316"/>
                <a:ext cx="639" cy="568"/>
                <a:chOff x="1317" y="3316"/>
                <a:chExt cx="639" cy="568"/>
              </a:xfrm>
            </p:grpSpPr>
            <p:sp>
              <p:nvSpPr>
                <p:cNvPr id="337" name="Oval 159">
                  <a:extLst>
                    <a:ext uri="{FF2B5EF4-FFF2-40B4-BE49-F238E27FC236}">
                      <a16:creationId xmlns:a16="http://schemas.microsoft.com/office/drawing/2014/main" id="{EF8BBA08-7DD5-4842-A949-10DCEE131EB7}"/>
                    </a:ext>
                  </a:extLst>
                </p:cNvPr>
                <p:cNvSpPr>
                  <a:spLocks noChangeArrowheads="1"/>
                </p:cNvSpPr>
                <p:nvPr/>
              </p:nvSpPr>
              <p:spPr bwMode="auto">
                <a:xfrm>
                  <a:off x="1321" y="3686"/>
                  <a:ext cx="621" cy="19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338" name="Rectangle 160">
                  <a:extLst>
                    <a:ext uri="{FF2B5EF4-FFF2-40B4-BE49-F238E27FC236}">
                      <a16:creationId xmlns:a16="http://schemas.microsoft.com/office/drawing/2014/main" id="{570FA43F-0B57-4BF8-BCE2-92ABEA3393EA}"/>
                    </a:ext>
                  </a:extLst>
                </p:cNvPr>
                <p:cNvSpPr>
                  <a:spLocks noChangeArrowheads="1"/>
                </p:cNvSpPr>
                <p:nvPr/>
              </p:nvSpPr>
              <p:spPr bwMode="auto">
                <a:xfrm>
                  <a:off x="1317" y="3393"/>
                  <a:ext cx="639" cy="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339" name="Oval 161">
                  <a:extLst>
                    <a:ext uri="{FF2B5EF4-FFF2-40B4-BE49-F238E27FC236}">
                      <a16:creationId xmlns:a16="http://schemas.microsoft.com/office/drawing/2014/main" id="{FB6955E3-A954-473F-8970-67C2526E023B}"/>
                    </a:ext>
                  </a:extLst>
                </p:cNvPr>
                <p:cNvSpPr>
                  <a:spLocks noChangeArrowheads="1"/>
                </p:cNvSpPr>
                <p:nvPr/>
              </p:nvSpPr>
              <p:spPr bwMode="auto">
                <a:xfrm>
                  <a:off x="1321" y="3316"/>
                  <a:ext cx="621" cy="128"/>
                </a:xfrm>
                <a:prstGeom prst="ellipse">
                  <a:avLst/>
                </a:prstGeom>
                <a:solidFill>
                  <a:srgbClr val="FFFF00"/>
                </a:solidFill>
                <a:ln w="12700">
                  <a:solidFill>
                    <a:schemeClr val="tx1"/>
                  </a:solidFill>
                  <a:round/>
                  <a:headEnd/>
                  <a:tailEnd/>
                </a:ln>
              </p:spPr>
              <p:txBody>
                <a:bodyPr wrap="none" anchor="ctr"/>
                <a:lstStyle/>
                <a:p>
                  <a:pPr algn="ctr"/>
                  <a:endParaRPr lang="zh-CN" altLang="en-US"/>
                </a:p>
              </p:txBody>
            </p:sp>
            <p:sp>
              <p:nvSpPr>
                <p:cNvPr id="340" name="Line 162">
                  <a:extLst>
                    <a:ext uri="{FF2B5EF4-FFF2-40B4-BE49-F238E27FC236}">
                      <a16:creationId xmlns:a16="http://schemas.microsoft.com/office/drawing/2014/main" id="{7042C112-410C-4287-9511-8FE09E4518AF}"/>
                    </a:ext>
                  </a:extLst>
                </p:cNvPr>
                <p:cNvSpPr>
                  <a:spLocks noChangeShapeType="1"/>
                </p:cNvSpPr>
                <p:nvPr/>
              </p:nvSpPr>
              <p:spPr bwMode="auto">
                <a:xfrm>
                  <a:off x="1323" y="3399"/>
                  <a:ext cx="0" cy="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sp>
              <p:nvSpPr>
                <p:cNvPr id="341" name="Line 163">
                  <a:extLst>
                    <a:ext uri="{FF2B5EF4-FFF2-40B4-BE49-F238E27FC236}">
                      <a16:creationId xmlns:a16="http://schemas.microsoft.com/office/drawing/2014/main" id="{E2410625-D67A-489C-8C74-EB8DF7027C1E}"/>
                    </a:ext>
                  </a:extLst>
                </p:cNvPr>
                <p:cNvSpPr>
                  <a:spLocks noChangeShapeType="1"/>
                </p:cNvSpPr>
                <p:nvPr/>
              </p:nvSpPr>
              <p:spPr bwMode="auto">
                <a:xfrm>
                  <a:off x="1952" y="3399"/>
                  <a:ext cx="0" cy="4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zh-CN" altLang="en-US"/>
                </a:p>
              </p:txBody>
            </p:sp>
          </p:grpSp>
          <p:sp>
            <p:nvSpPr>
              <p:cNvPr id="336" name="Line 164">
                <a:extLst>
                  <a:ext uri="{FF2B5EF4-FFF2-40B4-BE49-F238E27FC236}">
                    <a16:creationId xmlns:a16="http://schemas.microsoft.com/office/drawing/2014/main" id="{FAEABAAC-85EB-47D6-A9A1-EC0F87B148ED}"/>
                  </a:ext>
                </a:extLst>
              </p:cNvPr>
              <p:cNvSpPr>
                <a:spLocks noChangeShapeType="1"/>
              </p:cNvSpPr>
              <p:nvPr/>
            </p:nvSpPr>
            <p:spPr bwMode="auto">
              <a:xfrm>
                <a:off x="1319"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34" name="Line 165">
              <a:extLst>
                <a:ext uri="{FF2B5EF4-FFF2-40B4-BE49-F238E27FC236}">
                  <a16:creationId xmlns:a16="http://schemas.microsoft.com/office/drawing/2014/main" id="{5386B206-6C5A-4607-B625-21A76BEE5221}"/>
                </a:ext>
              </a:extLst>
            </p:cNvPr>
            <p:cNvSpPr>
              <a:spLocks noChangeShapeType="1"/>
            </p:cNvSpPr>
            <p:nvPr/>
          </p:nvSpPr>
          <p:spPr bwMode="auto">
            <a:xfrm>
              <a:off x="1946" y="3390"/>
              <a:ext cx="0" cy="4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42" name="AutoShape 166">
            <a:extLst>
              <a:ext uri="{FF2B5EF4-FFF2-40B4-BE49-F238E27FC236}">
                <a16:creationId xmlns:a16="http://schemas.microsoft.com/office/drawing/2014/main" id="{25D56010-B8A0-40C0-97D0-4A2B194D9D95}"/>
              </a:ext>
            </a:extLst>
          </p:cNvPr>
          <p:cNvSpPr>
            <a:spLocks noChangeArrowheads="1"/>
          </p:cNvSpPr>
          <p:nvPr/>
        </p:nvSpPr>
        <p:spPr bwMode="auto">
          <a:xfrm>
            <a:off x="1944844" y="4366915"/>
            <a:ext cx="419008" cy="688368"/>
          </a:xfrm>
          <a:prstGeom prst="upArrow">
            <a:avLst>
              <a:gd name="adj1" fmla="val 50000"/>
              <a:gd name="adj2" fmla="val 41667"/>
            </a:avLst>
          </a:prstGeom>
          <a:solidFill>
            <a:srgbClr val="FF0000"/>
          </a:solidFill>
          <a:ln w="12700">
            <a:solidFill>
              <a:srgbClr val="FF0000"/>
            </a:solidFill>
            <a:miter lim="800000"/>
            <a:headEnd/>
            <a:tailEnd/>
          </a:ln>
        </p:spPr>
        <p:txBody>
          <a:bodyPr anchor="ctr">
            <a:spAutoFit/>
          </a:bodyPr>
          <a:lstStyle/>
          <a:p>
            <a:pPr algn="ctr"/>
            <a:endParaRPr lang="zh-CN" altLang="en-US"/>
          </a:p>
        </p:txBody>
      </p:sp>
      <p:sp>
        <p:nvSpPr>
          <p:cNvPr id="343" name="AutoShape 167">
            <a:extLst>
              <a:ext uri="{FF2B5EF4-FFF2-40B4-BE49-F238E27FC236}">
                <a16:creationId xmlns:a16="http://schemas.microsoft.com/office/drawing/2014/main" id="{9D1A39A8-3664-4C6A-B9E0-A277333E56A5}"/>
              </a:ext>
            </a:extLst>
          </p:cNvPr>
          <p:cNvSpPr>
            <a:spLocks noChangeArrowheads="1"/>
          </p:cNvSpPr>
          <p:nvPr/>
        </p:nvSpPr>
        <p:spPr bwMode="auto">
          <a:xfrm>
            <a:off x="2922529" y="4366915"/>
            <a:ext cx="419008" cy="688368"/>
          </a:xfrm>
          <a:prstGeom prst="upArrow">
            <a:avLst>
              <a:gd name="adj1" fmla="val 50000"/>
              <a:gd name="adj2" fmla="val 41667"/>
            </a:avLst>
          </a:prstGeom>
          <a:solidFill>
            <a:srgbClr val="FF0000"/>
          </a:solidFill>
          <a:ln w="12700">
            <a:solidFill>
              <a:srgbClr val="FF0000"/>
            </a:solidFill>
            <a:miter lim="800000"/>
            <a:headEnd/>
            <a:tailEnd/>
          </a:ln>
        </p:spPr>
        <p:txBody>
          <a:bodyPr anchor="ctr">
            <a:spAutoFit/>
          </a:bodyPr>
          <a:lstStyle/>
          <a:p>
            <a:pPr algn="ctr"/>
            <a:endParaRPr lang="zh-CN" altLang="en-US"/>
          </a:p>
        </p:txBody>
      </p:sp>
      <p:sp>
        <p:nvSpPr>
          <p:cNvPr id="344" name="AutoShape 168">
            <a:extLst>
              <a:ext uri="{FF2B5EF4-FFF2-40B4-BE49-F238E27FC236}">
                <a16:creationId xmlns:a16="http://schemas.microsoft.com/office/drawing/2014/main" id="{83382475-8139-4884-BDA9-6A9C7099BF86}"/>
              </a:ext>
            </a:extLst>
          </p:cNvPr>
          <p:cNvSpPr>
            <a:spLocks noChangeArrowheads="1"/>
          </p:cNvSpPr>
          <p:nvPr/>
        </p:nvSpPr>
        <p:spPr bwMode="auto">
          <a:xfrm>
            <a:off x="3970050" y="4366915"/>
            <a:ext cx="419008" cy="688368"/>
          </a:xfrm>
          <a:prstGeom prst="upArrow">
            <a:avLst>
              <a:gd name="adj1" fmla="val 50000"/>
              <a:gd name="adj2" fmla="val 41667"/>
            </a:avLst>
          </a:prstGeom>
          <a:solidFill>
            <a:srgbClr val="FF0000"/>
          </a:solidFill>
          <a:ln w="12700">
            <a:solidFill>
              <a:srgbClr val="FF0000"/>
            </a:solidFill>
            <a:miter lim="800000"/>
            <a:headEnd/>
            <a:tailEnd/>
          </a:ln>
        </p:spPr>
        <p:txBody>
          <a:bodyPr anchor="ctr">
            <a:spAutoFit/>
          </a:bodyPr>
          <a:lstStyle/>
          <a:p>
            <a:pPr algn="ctr"/>
            <a:endParaRPr lang="zh-CN" altLang="en-US"/>
          </a:p>
        </p:txBody>
      </p:sp>
      <p:sp>
        <p:nvSpPr>
          <p:cNvPr id="345" name="Text Box 169">
            <a:extLst>
              <a:ext uri="{FF2B5EF4-FFF2-40B4-BE49-F238E27FC236}">
                <a16:creationId xmlns:a16="http://schemas.microsoft.com/office/drawing/2014/main" id="{A6752807-C4A3-4A94-8BF5-52AE1C4C17D7}"/>
              </a:ext>
            </a:extLst>
          </p:cNvPr>
          <p:cNvSpPr txBox="1">
            <a:spLocks noChangeArrowheads="1"/>
          </p:cNvSpPr>
          <p:nvPr/>
        </p:nvSpPr>
        <p:spPr bwMode="auto">
          <a:xfrm>
            <a:off x="1805174" y="4642262"/>
            <a:ext cx="4609089" cy="275347"/>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algn="ctr" eaLnBrk="1" hangingPunct="1">
              <a:spcBef>
                <a:spcPct val="50000"/>
              </a:spcBef>
              <a:buClr>
                <a:schemeClr val="accent2"/>
              </a:buClr>
              <a:buFont typeface="Wingdings" charset="0"/>
              <a:buNone/>
            </a:pPr>
            <a:r>
              <a:rPr lang="zh-CN" altLang="en-US" sz="1400" dirty="0">
                <a:latin typeface="Arial" charset="0"/>
              </a:rPr>
              <a:t>扫描线程</a:t>
            </a:r>
            <a:r>
              <a:rPr lang="en-US" altLang="zh-CN" sz="1400" dirty="0">
                <a:latin typeface="Arial" charset="0"/>
              </a:rPr>
              <a:t> *</a:t>
            </a:r>
          </a:p>
        </p:txBody>
      </p:sp>
      <p:sp>
        <p:nvSpPr>
          <p:cNvPr id="346" name="Text Box 170">
            <a:extLst>
              <a:ext uri="{FF2B5EF4-FFF2-40B4-BE49-F238E27FC236}">
                <a16:creationId xmlns:a16="http://schemas.microsoft.com/office/drawing/2014/main" id="{2F5174A2-887E-41FA-AB4F-D831E3490A13}"/>
              </a:ext>
            </a:extLst>
          </p:cNvPr>
          <p:cNvSpPr txBox="1">
            <a:spLocks noChangeArrowheads="1"/>
          </p:cNvSpPr>
          <p:nvPr/>
        </p:nvSpPr>
        <p:spPr bwMode="auto">
          <a:xfrm>
            <a:off x="1956483" y="5261793"/>
            <a:ext cx="4329751" cy="331278"/>
          </a:xfrm>
          <a:prstGeom prst="rect">
            <a:avLst/>
          </a:prstGeom>
          <a:solidFill>
            <a:srgbClr val="9D6594"/>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algn="ctr" eaLnBrk="1" hangingPunct="1">
              <a:spcBef>
                <a:spcPct val="50000"/>
              </a:spcBef>
              <a:buClr>
                <a:schemeClr val="accent2"/>
              </a:buClr>
              <a:buFont typeface="Wingdings" charset="0"/>
              <a:buNone/>
            </a:pPr>
            <a:r>
              <a:rPr lang="zh-CN" altLang="en-US" sz="1800" dirty="0">
                <a:latin typeface="Arial" charset="0"/>
              </a:rPr>
              <a:t>分片</a:t>
            </a:r>
            <a:endParaRPr lang="en-US" altLang="zh-CN" sz="1800" dirty="0">
              <a:latin typeface="Arial" charset="0"/>
            </a:endParaRPr>
          </a:p>
        </p:txBody>
      </p:sp>
      <p:sp>
        <p:nvSpPr>
          <p:cNvPr id="347" name="Text Box 171">
            <a:extLst>
              <a:ext uri="{FF2B5EF4-FFF2-40B4-BE49-F238E27FC236}">
                <a16:creationId xmlns:a16="http://schemas.microsoft.com/office/drawing/2014/main" id="{B0268789-4AFB-4064-B108-C28455FAC1B5}"/>
              </a:ext>
            </a:extLst>
          </p:cNvPr>
          <p:cNvSpPr txBox="1">
            <a:spLocks noChangeArrowheads="1"/>
          </p:cNvSpPr>
          <p:nvPr/>
        </p:nvSpPr>
        <p:spPr bwMode="auto">
          <a:xfrm>
            <a:off x="6553933" y="4774363"/>
            <a:ext cx="30028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algn="l" eaLnBrk="1" hangingPunct="1">
              <a:spcBef>
                <a:spcPct val="50000"/>
              </a:spcBef>
              <a:buClr>
                <a:schemeClr val="accent2"/>
              </a:buClr>
              <a:buFont typeface="Wingdings" charset="0"/>
              <a:buNone/>
            </a:pPr>
            <a:r>
              <a:rPr lang="zh-CN" altLang="en-US" sz="1600" b="1" dirty="0">
                <a:solidFill>
                  <a:srgbClr val="000000"/>
                </a:solidFill>
                <a:latin typeface="微软雅黑"/>
                <a:ea typeface="微软雅黑"/>
                <a:cs typeface="微软雅黑"/>
              </a:rPr>
              <a:t>分片忽略</a:t>
            </a:r>
            <a:r>
              <a:rPr lang="en-US" altLang="zh-CN" sz="1600" b="1" dirty="0">
                <a:solidFill>
                  <a:srgbClr val="000000"/>
                </a:solidFill>
                <a:latin typeface="微软雅黑"/>
                <a:ea typeface="微软雅黑"/>
                <a:cs typeface="微软雅黑"/>
              </a:rPr>
              <a:t>(Fragment Elimination) </a:t>
            </a:r>
            <a:r>
              <a:rPr lang="zh-CN" altLang="en-US" sz="1600" b="1" dirty="0">
                <a:solidFill>
                  <a:srgbClr val="000000"/>
                </a:solidFill>
                <a:latin typeface="微软雅黑"/>
                <a:ea typeface="微软雅黑"/>
                <a:cs typeface="微软雅黑"/>
              </a:rPr>
              <a:t>和并行</a:t>
            </a:r>
            <a:br>
              <a:rPr lang="zh-CN" altLang="en-US" sz="1600" b="1" dirty="0">
                <a:solidFill>
                  <a:srgbClr val="000000"/>
                </a:solidFill>
                <a:latin typeface="微软雅黑"/>
                <a:ea typeface="微软雅黑"/>
                <a:cs typeface="微软雅黑"/>
              </a:rPr>
            </a:br>
            <a:r>
              <a:rPr lang="zh-CN" altLang="en-US" sz="1600" b="1" dirty="0">
                <a:solidFill>
                  <a:srgbClr val="000000"/>
                </a:solidFill>
                <a:latin typeface="微软雅黑"/>
                <a:ea typeface="微软雅黑"/>
                <a:cs typeface="微软雅黑"/>
              </a:rPr>
              <a:t>可同时进行</a:t>
            </a:r>
            <a:endParaRPr lang="en-US" altLang="zh-CN" sz="1600" dirty="0">
              <a:solidFill>
                <a:srgbClr val="000000"/>
              </a:solidFill>
              <a:latin typeface="微软雅黑"/>
              <a:ea typeface="微软雅黑"/>
              <a:cs typeface="微软雅黑"/>
            </a:endParaRPr>
          </a:p>
        </p:txBody>
      </p:sp>
      <p:sp>
        <p:nvSpPr>
          <p:cNvPr id="348" name="Text Box 172">
            <a:extLst>
              <a:ext uri="{FF2B5EF4-FFF2-40B4-BE49-F238E27FC236}">
                <a16:creationId xmlns:a16="http://schemas.microsoft.com/office/drawing/2014/main" id="{AD7F4DA7-0FD0-4397-A362-2284875A16F1}"/>
              </a:ext>
            </a:extLst>
          </p:cNvPr>
          <p:cNvSpPr txBox="1">
            <a:spLocks noChangeArrowheads="1"/>
          </p:cNvSpPr>
          <p:nvPr/>
        </p:nvSpPr>
        <p:spPr bwMode="auto">
          <a:xfrm>
            <a:off x="5896323" y="3454827"/>
            <a:ext cx="510667" cy="68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algn="l" eaLnBrk="1" hangingPunct="1">
              <a:spcBef>
                <a:spcPct val="50000"/>
              </a:spcBef>
              <a:buClr>
                <a:schemeClr val="accent2"/>
              </a:buClr>
              <a:buFont typeface="Wingdings" charset="0"/>
              <a:buNone/>
            </a:pPr>
            <a:r>
              <a:rPr lang="en-US" altLang="zh-CN" sz="4400" b="1">
                <a:latin typeface="Arial" charset="0"/>
              </a:rPr>
              <a:t>X</a:t>
            </a:r>
          </a:p>
        </p:txBody>
      </p:sp>
      <p:sp>
        <p:nvSpPr>
          <p:cNvPr id="349" name="Text Box 173">
            <a:extLst>
              <a:ext uri="{FF2B5EF4-FFF2-40B4-BE49-F238E27FC236}">
                <a16:creationId xmlns:a16="http://schemas.microsoft.com/office/drawing/2014/main" id="{F422C129-B2A6-407A-AE75-FDE056ACE2DA}"/>
              </a:ext>
            </a:extLst>
          </p:cNvPr>
          <p:cNvSpPr txBox="1">
            <a:spLocks noChangeArrowheads="1"/>
          </p:cNvSpPr>
          <p:nvPr/>
        </p:nvSpPr>
        <p:spPr bwMode="auto">
          <a:xfrm>
            <a:off x="2900706" y="3469168"/>
            <a:ext cx="510666" cy="68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algn="l" eaLnBrk="1" hangingPunct="1">
              <a:spcBef>
                <a:spcPct val="50000"/>
              </a:spcBef>
              <a:buClr>
                <a:schemeClr val="accent2"/>
              </a:buClr>
              <a:buFont typeface="Wingdings" charset="0"/>
              <a:buNone/>
            </a:pPr>
            <a:r>
              <a:rPr lang="en-US" altLang="zh-CN" sz="4400" b="1">
                <a:latin typeface="Arial" charset="0"/>
              </a:rPr>
              <a:t>X</a:t>
            </a:r>
          </a:p>
        </p:txBody>
      </p:sp>
      <p:sp>
        <p:nvSpPr>
          <p:cNvPr id="350" name="Text Box 174">
            <a:extLst>
              <a:ext uri="{FF2B5EF4-FFF2-40B4-BE49-F238E27FC236}">
                <a16:creationId xmlns:a16="http://schemas.microsoft.com/office/drawing/2014/main" id="{A520863C-1061-4FDC-B874-F1C72F53E62C}"/>
              </a:ext>
            </a:extLst>
          </p:cNvPr>
          <p:cNvSpPr txBox="1">
            <a:spLocks noChangeArrowheads="1"/>
          </p:cNvSpPr>
          <p:nvPr/>
        </p:nvSpPr>
        <p:spPr bwMode="auto">
          <a:xfrm>
            <a:off x="4877901" y="3460563"/>
            <a:ext cx="510667" cy="68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algn="l" eaLnBrk="1" hangingPunct="1">
              <a:spcBef>
                <a:spcPct val="50000"/>
              </a:spcBef>
              <a:buClr>
                <a:schemeClr val="accent2"/>
              </a:buClr>
              <a:buFont typeface="Wingdings" charset="0"/>
              <a:buNone/>
            </a:pPr>
            <a:r>
              <a:rPr lang="en-US" altLang="zh-CN" sz="4400" b="1">
                <a:latin typeface="Arial" charset="0"/>
              </a:rPr>
              <a:t>X</a:t>
            </a:r>
          </a:p>
        </p:txBody>
      </p:sp>
      <p:sp>
        <p:nvSpPr>
          <p:cNvPr id="351" name="Text Box 175">
            <a:extLst>
              <a:ext uri="{FF2B5EF4-FFF2-40B4-BE49-F238E27FC236}">
                <a16:creationId xmlns:a16="http://schemas.microsoft.com/office/drawing/2014/main" id="{72D9FAF6-7B93-4EE6-ABB4-568A9CBE47E0}"/>
              </a:ext>
            </a:extLst>
          </p:cNvPr>
          <p:cNvSpPr txBox="1">
            <a:spLocks noChangeArrowheads="1"/>
          </p:cNvSpPr>
          <p:nvPr/>
        </p:nvSpPr>
        <p:spPr bwMode="auto">
          <a:xfrm>
            <a:off x="1918656" y="3472036"/>
            <a:ext cx="510667" cy="68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algn="l" eaLnBrk="1" hangingPunct="1">
              <a:spcBef>
                <a:spcPct val="50000"/>
              </a:spcBef>
              <a:buClr>
                <a:schemeClr val="accent2"/>
              </a:buClr>
              <a:buFont typeface="Wingdings" charset="0"/>
              <a:buNone/>
            </a:pPr>
            <a:r>
              <a:rPr lang="en-US" altLang="zh-CN" sz="4400" b="1">
                <a:latin typeface="Arial" charset="0"/>
              </a:rPr>
              <a:t>X</a:t>
            </a:r>
          </a:p>
        </p:txBody>
      </p:sp>
      <p:sp>
        <p:nvSpPr>
          <p:cNvPr id="352" name="Text Box 176">
            <a:extLst>
              <a:ext uri="{FF2B5EF4-FFF2-40B4-BE49-F238E27FC236}">
                <a16:creationId xmlns:a16="http://schemas.microsoft.com/office/drawing/2014/main" id="{E97DD2B2-8B73-4071-8CEC-A41C4AF84612}"/>
              </a:ext>
            </a:extLst>
          </p:cNvPr>
          <p:cNvSpPr txBox="1">
            <a:spLocks noChangeArrowheads="1"/>
          </p:cNvSpPr>
          <p:nvPr/>
        </p:nvSpPr>
        <p:spPr bwMode="auto">
          <a:xfrm>
            <a:off x="5903598" y="5055283"/>
            <a:ext cx="510666" cy="68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algn="l" eaLnBrk="1" hangingPunct="1">
              <a:spcBef>
                <a:spcPct val="50000"/>
              </a:spcBef>
              <a:buClr>
                <a:schemeClr val="accent2"/>
              </a:buClr>
              <a:buFont typeface="Wingdings" charset="0"/>
              <a:buNone/>
            </a:pPr>
            <a:r>
              <a:rPr lang="en-US" altLang="zh-CN" sz="4400" b="1">
                <a:latin typeface="Arial" charset="0"/>
              </a:rPr>
              <a:t>X</a:t>
            </a:r>
          </a:p>
        </p:txBody>
      </p:sp>
      <p:sp>
        <p:nvSpPr>
          <p:cNvPr id="353" name="Text Box 177">
            <a:extLst>
              <a:ext uri="{FF2B5EF4-FFF2-40B4-BE49-F238E27FC236}">
                <a16:creationId xmlns:a16="http://schemas.microsoft.com/office/drawing/2014/main" id="{E9D0FC84-7977-422E-9BC1-99EB0E78224C}"/>
              </a:ext>
            </a:extLst>
          </p:cNvPr>
          <p:cNvSpPr txBox="1">
            <a:spLocks noChangeArrowheads="1"/>
          </p:cNvSpPr>
          <p:nvPr/>
        </p:nvSpPr>
        <p:spPr bwMode="auto">
          <a:xfrm>
            <a:off x="4877901" y="5055283"/>
            <a:ext cx="510667" cy="68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bg1"/>
                </a:solidFill>
                <a:latin typeface="Times New Roman" charset="0"/>
                <a:ea typeface="宋体" charset="0"/>
                <a:cs typeface="宋体" charset="0"/>
              </a:defRPr>
            </a:lvl1pPr>
            <a:lvl2pPr marL="742950" indent="-285750" eaLnBrk="0" hangingPunct="0">
              <a:defRPr sz="2000">
                <a:solidFill>
                  <a:schemeClr val="bg1"/>
                </a:solidFill>
                <a:latin typeface="Times New Roman" charset="0"/>
                <a:ea typeface="宋体" charset="0"/>
              </a:defRPr>
            </a:lvl2pPr>
            <a:lvl3pPr marL="1143000" indent="-228600" eaLnBrk="0" hangingPunct="0">
              <a:defRPr sz="2000">
                <a:solidFill>
                  <a:schemeClr val="bg1"/>
                </a:solidFill>
                <a:latin typeface="Times New Roman" charset="0"/>
                <a:ea typeface="宋体" charset="0"/>
              </a:defRPr>
            </a:lvl3pPr>
            <a:lvl4pPr marL="1600200" indent="-228600" eaLnBrk="0" hangingPunct="0">
              <a:defRPr sz="2000">
                <a:solidFill>
                  <a:schemeClr val="bg1"/>
                </a:solidFill>
                <a:latin typeface="Times New Roman" charset="0"/>
                <a:ea typeface="宋体" charset="0"/>
              </a:defRPr>
            </a:lvl4pPr>
            <a:lvl5pPr marL="2057400" indent="-228600" eaLnBrk="0" hangingPunct="0">
              <a:defRPr sz="2000">
                <a:solidFill>
                  <a:schemeClr val="bg1"/>
                </a:solidFill>
                <a:latin typeface="Times New Roman" charset="0"/>
                <a:ea typeface="宋体" charset="0"/>
              </a:defRPr>
            </a:lvl5pPr>
            <a:lvl6pPr marL="2514600" indent="-228600" algn="r" eaLnBrk="0" fontAlgn="base" hangingPunct="0">
              <a:spcBef>
                <a:spcPct val="0"/>
              </a:spcBef>
              <a:spcAft>
                <a:spcPct val="0"/>
              </a:spcAft>
              <a:defRPr sz="2000">
                <a:solidFill>
                  <a:schemeClr val="bg1"/>
                </a:solidFill>
                <a:latin typeface="Times New Roman" charset="0"/>
                <a:ea typeface="宋体" charset="0"/>
              </a:defRPr>
            </a:lvl6pPr>
            <a:lvl7pPr marL="2971800" indent="-228600" algn="r" eaLnBrk="0" fontAlgn="base" hangingPunct="0">
              <a:spcBef>
                <a:spcPct val="0"/>
              </a:spcBef>
              <a:spcAft>
                <a:spcPct val="0"/>
              </a:spcAft>
              <a:defRPr sz="2000">
                <a:solidFill>
                  <a:schemeClr val="bg1"/>
                </a:solidFill>
                <a:latin typeface="Times New Roman" charset="0"/>
                <a:ea typeface="宋体" charset="0"/>
              </a:defRPr>
            </a:lvl7pPr>
            <a:lvl8pPr marL="3429000" indent="-228600" algn="r" eaLnBrk="0" fontAlgn="base" hangingPunct="0">
              <a:spcBef>
                <a:spcPct val="0"/>
              </a:spcBef>
              <a:spcAft>
                <a:spcPct val="0"/>
              </a:spcAft>
              <a:defRPr sz="2000">
                <a:solidFill>
                  <a:schemeClr val="bg1"/>
                </a:solidFill>
                <a:latin typeface="Times New Roman" charset="0"/>
                <a:ea typeface="宋体" charset="0"/>
              </a:defRPr>
            </a:lvl8pPr>
            <a:lvl9pPr marL="3886200" indent="-228600" algn="r" eaLnBrk="0" fontAlgn="base" hangingPunct="0">
              <a:spcBef>
                <a:spcPct val="0"/>
              </a:spcBef>
              <a:spcAft>
                <a:spcPct val="0"/>
              </a:spcAft>
              <a:defRPr sz="2000">
                <a:solidFill>
                  <a:schemeClr val="bg1"/>
                </a:solidFill>
                <a:latin typeface="Times New Roman" charset="0"/>
                <a:ea typeface="宋体" charset="0"/>
              </a:defRPr>
            </a:lvl9pPr>
          </a:lstStyle>
          <a:p>
            <a:pPr algn="l" eaLnBrk="1" hangingPunct="1">
              <a:spcBef>
                <a:spcPct val="50000"/>
              </a:spcBef>
              <a:buClr>
                <a:schemeClr val="accent2"/>
              </a:buClr>
              <a:buFont typeface="Wingdings" charset="0"/>
              <a:buNone/>
            </a:pPr>
            <a:r>
              <a:rPr lang="en-US" altLang="zh-CN" sz="4400" b="1">
                <a:latin typeface="Arial" charset="0"/>
              </a:rPr>
              <a:t>X</a:t>
            </a:r>
          </a:p>
        </p:txBody>
      </p:sp>
      <p:sp>
        <p:nvSpPr>
          <p:cNvPr id="354" name="Line 178">
            <a:extLst>
              <a:ext uri="{FF2B5EF4-FFF2-40B4-BE49-F238E27FC236}">
                <a16:creationId xmlns:a16="http://schemas.microsoft.com/office/drawing/2014/main" id="{1087CBE1-D208-469A-B501-3196CD8AF221}"/>
              </a:ext>
            </a:extLst>
          </p:cNvPr>
          <p:cNvSpPr>
            <a:spLocks noChangeShapeType="1"/>
          </p:cNvSpPr>
          <p:nvPr/>
        </p:nvSpPr>
        <p:spPr bwMode="auto">
          <a:xfrm>
            <a:off x="1735340" y="2941582"/>
            <a:ext cx="7821485"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55" name="Line 179">
            <a:extLst>
              <a:ext uri="{FF2B5EF4-FFF2-40B4-BE49-F238E27FC236}">
                <a16:creationId xmlns:a16="http://schemas.microsoft.com/office/drawing/2014/main" id="{EA5994B9-2BF1-4B55-8318-F604403962C3}"/>
              </a:ext>
            </a:extLst>
          </p:cNvPr>
          <p:cNvSpPr>
            <a:spLocks noChangeShapeType="1"/>
          </p:cNvSpPr>
          <p:nvPr/>
        </p:nvSpPr>
        <p:spPr bwMode="auto">
          <a:xfrm>
            <a:off x="1665505" y="4524829"/>
            <a:ext cx="7821485"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56" name="内容占位符 2">
            <a:extLst>
              <a:ext uri="{FF2B5EF4-FFF2-40B4-BE49-F238E27FC236}">
                <a16:creationId xmlns:a16="http://schemas.microsoft.com/office/drawing/2014/main" id="{A02F1C87-6073-4B73-9191-FD9F6798C23C}"/>
              </a:ext>
            </a:extLst>
          </p:cNvPr>
          <p:cNvSpPr txBox="1">
            <a:spLocks/>
          </p:cNvSpPr>
          <p:nvPr/>
        </p:nvSpPr>
        <p:spPr bwMode="auto">
          <a:xfrm>
            <a:off x="1735340" y="5919414"/>
            <a:ext cx="8054546" cy="416072"/>
          </a:xfrm>
          <a:prstGeom prst="rect">
            <a:avLst/>
          </a:prstGeom>
          <a:solidFill>
            <a:srgbClr val="FBE5D6"/>
          </a:solidFill>
          <a:ln w="3175">
            <a:solidFill>
              <a:srgbClr val="FF0000"/>
            </a:solidFill>
            <a:miter lim="800000"/>
            <a:headEnd/>
            <a:tailEnd/>
          </a:ln>
        </p:spPr>
        <p:txBody>
          <a:bodyPr vert="horz" wrap="square" lIns="0" tIns="0" rIns="0" bIns="0" numCol="1" anchor="t" anchorCtr="0" compatLnSpc="1">
            <a:prstTxWarp prst="textNoShape">
              <a:avLst/>
            </a:prstTxWarp>
            <a:normAutofit/>
          </a:bodyPr>
          <a:lstStyle>
            <a:lvl1pPr marL="227013" indent="-227013" algn="l" rtl="0" eaLnBrk="0" fontAlgn="base" hangingPunct="0">
              <a:spcBef>
                <a:spcPct val="20000"/>
              </a:spcBef>
              <a:spcAft>
                <a:spcPct val="0"/>
              </a:spcAft>
              <a:buClr>
                <a:schemeClr val="accent1"/>
              </a:buClr>
              <a:buChar char="•"/>
              <a:defRPr sz="2000">
                <a:solidFill>
                  <a:schemeClr val="tx1"/>
                </a:solidFill>
                <a:latin typeface="微软雅黑" pitchFamily="34" charset="-122"/>
                <a:ea typeface="微软雅黑" pitchFamily="34" charset="-122"/>
                <a:cs typeface="+mn-cs"/>
              </a:defRPr>
            </a:lvl1pPr>
            <a:lvl2pPr marL="569913" indent="-228600" algn="l" rtl="0" eaLnBrk="0" fontAlgn="base" hangingPunct="0">
              <a:spcBef>
                <a:spcPct val="20000"/>
              </a:spcBef>
              <a:spcAft>
                <a:spcPct val="0"/>
              </a:spcAft>
              <a:buClr>
                <a:schemeClr val="accent1"/>
              </a:buClr>
              <a:buChar char="•"/>
              <a:defRPr sz="1600">
                <a:solidFill>
                  <a:schemeClr val="tx1"/>
                </a:solidFill>
                <a:latin typeface="微软雅黑" pitchFamily="34" charset="-122"/>
                <a:ea typeface="微软雅黑" pitchFamily="34" charset="-122"/>
              </a:defRPr>
            </a:lvl2pPr>
            <a:lvl3pPr marL="914400" indent="-230188" algn="l" rtl="0" eaLnBrk="0" fontAlgn="base" hangingPunct="0">
              <a:spcBef>
                <a:spcPct val="20000"/>
              </a:spcBef>
              <a:spcAft>
                <a:spcPct val="0"/>
              </a:spcAft>
              <a:buClr>
                <a:schemeClr val="accent1"/>
              </a:buClr>
              <a:buChar char="•"/>
              <a:defRPr sz="1600">
                <a:solidFill>
                  <a:schemeClr val="tx1"/>
                </a:solidFill>
                <a:latin typeface="微软雅黑" pitchFamily="34" charset="-122"/>
                <a:ea typeface="微软雅黑" pitchFamily="34" charset="-122"/>
              </a:defRPr>
            </a:lvl3pPr>
            <a:lvl4pPr marL="1258888" indent="-230188" algn="l" rtl="0" eaLnBrk="0" fontAlgn="base" hangingPunct="0">
              <a:spcBef>
                <a:spcPct val="20000"/>
              </a:spcBef>
              <a:spcAft>
                <a:spcPct val="0"/>
              </a:spcAft>
              <a:buClr>
                <a:schemeClr val="accent1"/>
              </a:buClr>
              <a:buChar char="•"/>
              <a:defRPr sz="1600">
                <a:solidFill>
                  <a:schemeClr val="tx1"/>
                </a:solidFill>
                <a:latin typeface="微软雅黑" pitchFamily="34" charset="-122"/>
                <a:ea typeface="微软雅黑" pitchFamily="34" charset="-122"/>
              </a:defRPr>
            </a:lvl4pPr>
            <a:lvl5pPr marL="1601788" indent="-228600" algn="l" rtl="0" eaLnBrk="0" fontAlgn="base" hangingPunct="0">
              <a:spcBef>
                <a:spcPct val="20000"/>
              </a:spcBef>
              <a:spcAft>
                <a:spcPct val="0"/>
              </a:spcAft>
              <a:buClr>
                <a:schemeClr val="accent1"/>
              </a:buClr>
              <a:buChar char="•"/>
              <a:defRPr sz="1600">
                <a:solidFill>
                  <a:schemeClr val="tx1"/>
                </a:solidFill>
                <a:latin typeface="微软雅黑" pitchFamily="34" charset="-122"/>
                <a:ea typeface="微软雅黑" pitchFamily="34" charset="-122"/>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a:lstStyle>
          <a:p>
            <a:pPr lvl="1">
              <a:lnSpc>
                <a:spcPct val="150000"/>
              </a:lnSpc>
              <a:buNone/>
            </a:pPr>
            <a:r>
              <a:rPr lang="zh-CN" altLang="en-US" dirty="0">
                <a:latin typeface="Arial" charset="0"/>
              </a:rPr>
              <a:t>* </a:t>
            </a:r>
            <a:r>
              <a:rPr lang="en-US" altLang="zh-CN" dirty="0">
                <a:latin typeface="Arial" charset="0"/>
              </a:rPr>
              <a:t>INSERTs, UPDATEs, SELECTs  </a:t>
            </a:r>
            <a:r>
              <a:rPr lang="zh-CN" altLang="en-US" dirty="0">
                <a:latin typeface="Arial" charset="0"/>
              </a:rPr>
              <a:t>均可以并行处理</a:t>
            </a:r>
            <a:endParaRPr lang="en-US" altLang="zh-CN" dirty="0">
              <a:latin typeface="Arial" charset="0"/>
            </a:endParaRPr>
          </a:p>
        </p:txBody>
      </p:sp>
    </p:spTree>
    <p:extLst>
      <p:ext uri="{BB962C8B-B14F-4D97-AF65-F5344CB8AC3E}">
        <p14:creationId xmlns:p14="http://schemas.microsoft.com/office/powerpoint/2010/main" val="2465459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3B594B-19EE-4BF4-AA73-601DF786F2E4}"/>
              </a:ext>
            </a:extLst>
          </p:cNvPr>
          <p:cNvSpPr>
            <a:spLocks noGrp="1"/>
          </p:cNvSpPr>
          <p:nvPr>
            <p:ph type="title"/>
          </p:nvPr>
        </p:nvSpPr>
        <p:spPr/>
        <p:txBody>
          <a:bodyPr/>
          <a:lstStyle/>
          <a:p>
            <a:r>
              <a:rPr lang="zh-CN" altLang="en-US" dirty="0"/>
              <a:t>顺序扫描</a:t>
            </a:r>
          </a:p>
        </p:txBody>
      </p:sp>
      <p:sp>
        <p:nvSpPr>
          <p:cNvPr id="3" name="Rectangle 144">
            <a:extLst>
              <a:ext uri="{FF2B5EF4-FFF2-40B4-BE49-F238E27FC236}">
                <a16:creationId xmlns:a16="http://schemas.microsoft.com/office/drawing/2014/main" id="{25C60A16-5079-42BD-AF54-2892C16B33B0}"/>
              </a:ext>
            </a:extLst>
          </p:cNvPr>
          <p:cNvSpPr>
            <a:spLocks noChangeArrowheads="1"/>
          </p:cNvSpPr>
          <p:nvPr/>
        </p:nvSpPr>
        <p:spPr bwMode="auto">
          <a:xfrm>
            <a:off x="2755900" y="1143000"/>
            <a:ext cx="6477000" cy="381000"/>
          </a:xfrm>
          <a:prstGeom prst="rect">
            <a:avLst/>
          </a:prstGeom>
          <a:solidFill>
            <a:srgbClr val="FF0000"/>
          </a:solidFill>
          <a:ln>
            <a:noFill/>
          </a:ln>
          <a:effectLst>
            <a:prstShdw prst="shdw13" dist="53882" dir="13500000">
              <a:schemeClr val="bg2">
                <a:alpha val="50000"/>
              </a:schemeClr>
            </a:prstShdw>
          </a:effectLst>
        </p:spPr>
        <p:txBody>
          <a:bodyPr/>
          <a:lstStyle>
            <a:lvl1pPr marL="228600" indent="-228600">
              <a:spcBef>
                <a:spcPct val="20000"/>
              </a:spcBef>
              <a:buChar char="•"/>
              <a:defRPr sz="2000">
                <a:solidFill>
                  <a:schemeClr val="tx1"/>
                </a:solidFill>
                <a:latin typeface="Arial" panose="020B0604020202020204" pitchFamily="34" charset="0"/>
                <a:ea typeface="宋体" panose="02010600030101010101" pitchFamily="2" charset="-122"/>
              </a:defRPr>
            </a:lvl1pPr>
            <a:lvl2pPr marL="566738" indent="-223838">
              <a:spcBef>
                <a:spcPct val="20000"/>
              </a:spcBef>
              <a:buChar char="–"/>
              <a:defRPr>
                <a:solidFill>
                  <a:schemeClr val="tx1"/>
                </a:solidFill>
                <a:latin typeface="Arial" panose="020B0604020202020204" pitchFamily="34" charset="0"/>
                <a:ea typeface="宋体" panose="02010600030101010101" pitchFamily="2" charset="-122"/>
              </a:defRPr>
            </a:lvl2pPr>
            <a:lvl3pPr marL="863600" indent="-182563">
              <a:spcBef>
                <a:spcPct val="20000"/>
              </a:spcBef>
              <a:buChar char="•"/>
              <a:defRPr sz="1600">
                <a:solidFill>
                  <a:schemeClr val="tx1"/>
                </a:solidFill>
                <a:latin typeface="Arial" panose="020B0604020202020204" pitchFamily="34" charset="0"/>
                <a:ea typeface="宋体" panose="02010600030101010101" pitchFamily="2" charset="-122"/>
              </a:defRPr>
            </a:lvl3pPr>
            <a:lvl4pPr marL="1196975" indent="-219075">
              <a:spcBef>
                <a:spcPct val="20000"/>
              </a:spcBef>
              <a:buChar char="–"/>
              <a:defRPr sz="1400">
                <a:solidFill>
                  <a:schemeClr val="tx1"/>
                </a:solidFill>
                <a:latin typeface="Arial" panose="020B0604020202020204" pitchFamily="34" charset="0"/>
                <a:ea typeface="宋体" panose="02010600030101010101" pitchFamily="2" charset="-122"/>
              </a:defRPr>
            </a:lvl4pPr>
            <a:lvl5pPr marL="1481138" indent="-169863">
              <a:spcBef>
                <a:spcPct val="20000"/>
              </a:spcBef>
              <a:buChar char="»"/>
              <a:defRPr sz="1000">
                <a:solidFill>
                  <a:schemeClr val="tx1"/>
                </a:solidFill>
                <a:latin typeface="Arial" panose="020B0604020202020204" pitchFamily="34" charset="0"/>
                <a:ea typeface="宋体" panose="02010600030101010101" pitchFamily="2" charset="-122"/>
              </a:defRPr>
            </a:lvl5pPr>
            <a:lvl6pPr marL="19383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6pPr>
            <a:lvl7pPr marL="23955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7pPr>
            <a:lvl8pPr marL="28527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8pPr>
            <a:lvl9pPr marL="33099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9pPr>
          </a:lstStyle>
          <a:p>
            <a:r>
              <a:rPr lang="zh-CN" altLang="en-US" b="1">
                <a:solidFill>
                  <a:schemeClr val="bg1"/>
                </a:solidFill>
              </a:rPr>
              <a:t>顺序扫描 </a:t>
            </a:r>
            <a:r>
              <a:rPr lang="en-US" altLang="zh-CN" b="1">
                <a:solidFill>
                  <a:schemeClr val="bg1"/>
                </a:solidFill>
              </a:rPr>
              <a:t>&amp; </a:t>
            </a:r>
            <a:r>
              <a:rPr lang="zh-CN" altLang="en-US" b="1">
                <a:solidFill>
                  <a:schemeClr val="bg1"/>
                </a:solidFill>
              </a:rPr>
              <a:t>逻辑、物理读</a:t>
            </a:r>
          </a:p>
        </p:txBody>
      </p:sp>
      <p:sp>
        <p:nvSpPr>
          <p:cNvPr id="4" name="Rectangle 145">
            <a:extLst>
              <a:ext uri="{FF2B5EF4-FFF2-40B4-BE49-F238E27FC236}">
                <a16:creationId xmlns:a16="http://schemas.microsoft.com/office/drawing/2014/main" id="{3899A9A1-7B8D-4BBB-91D1-0250B91D3E33}"/>
              </a:ext>
            </a:extLst>
          </p:cNvPr>
          <p:cNvSpPr>
            <a:spLocks noChangeArrowheads="1"/>
          </p:cNvSpPr>
          <p:nvPr/>
        </p:nvSpPr>
        <p:spPr bwMode="auto">
          <a:xfrm>
            <a:off x="2755900" y="3657600"/>
            <a:ext cx="6477000" cy="381000"/>
          </a:xfrm>
          <a:prstGeom prst="rect">
            <a:avLst/>
          </a:prstGeom>
          <a:solidFill>
            <a:srgbClr val="FF0000"/>
          </a:solidFill>
          <a:ln>
            <a:noFill/>
          </a:ln>
          <a:effectLst>
            <a:prstShdw prst="shdw13" dist="53882" dir="13500000">
              <a:schemeClr val="bg2">
                <a:alpha val="50000"/>
              </a:schemeClr>
            </a:prstShdw>
          </a:effectLst>
        </p:spPr>
        <p:txBody>
          <a:bodyPr/>
          <a:lstStyle>
            <a:lvl1pPr marL="228600" indent="-228600">
              <a:spcBef>
                <a:spcPct val="20000"/>
              </a:spcBef>
              <a:buChar char="•"/>
              <a:defRPr sz="2000">
                <a:solidFill>
                  <a:schemeClr val="tx1"/>
                </a:solidFill>
                <a:latin typeface="Arial" panose="020B0604020202020204" pitchFamily="34" charset="0"/>
                <a:ea typeface="宋体" panose="02010600030101010101" pitchFamily="2" charset="-122"/>
              </a:defRPr>
            </a:lvl1pPr>
            <a:lvl2pPr marL="566738" indent="-223838">
              <a:spcBef>
                <a:spcPct val="20000"/>
              </a:spcBef>
              <a:buChar char="–"/>
              <a:defRPr>
                <a:solidFill>
                  <a:schemeClr val="tx1"/>
                </a:solidFill>
                <a:latin typeface="Arial" panose="020B0604020202020204" pitchFamily="34" charset="0"/>
                <a:ea typeface="宋体" panose="02010600030101010101" pitchFamily="2" charset="-122"/>
              </a:defRPr>
            </a:lvl2pPr>
            <a:lvl3pPr marL="863600" indent="-182563">
              <a:spcBef>
                <a:spcPct val="20000"/>
              </a:spcBef>
              <a:buChar char="•"/>
              <a:defRPr sz="1600">
                <a:solidFill>
                  <a:schemeClr val="tx1"/>
                </a:solidFill>
                <a:latin typeface="Arial" panose="020B0604020202020204" pitchFamily="34" charset="0"/>
                <a:ea typeface="宋体" panose="02010600030101010101" pitchFamily="2" charset="-122"/>
              </a:defRPr>
            </a:lvl3pPr>
            <a:lvl4pPr marL="1196975" indent="-219075">
              <a:spcBef>
                <a:spcPct val="20000"/>
              </a:spcBef>
              <a:buChar char="–"/>
              <a:defRPr sz="1400">
                <a:solidFill>
                  <a:schemeClr val="tx1"/>
                </a:solidFill>
                <a:latin typeface="Arial" panose="020B0604020202020204" pitchFamily="34" charset="0"/>
                <a:ea typeface="宋体" panose="02010600030101010101" pitchFamily="2" charset="-122"/>
              </a:defRPr>
            </a:lvl4pPr>
            <a:lvl5pPr marL="1481138" indent="-169863">
              <a:spcBef>
                <a:spcPct val="20000"/>
              </a:spcBef>
              <a:buChar char="»"/>
              <a:defRPr sz="1000">
                <a:solidFill>
                  <a:schemeClr val="tx1"/>
                </a:solidFill>
                <a:latin typeface="Arial" panose="020B0604020202020204" pitchFamily="34" charset="0"/>
                <a:ea typeface="宋体" panose="02010600030101010101" pitchFamily="2" charset="-122"/>
              </a:defRPr>
            </a:lvl5pPr>
            <a:lvl6pPr marL="19383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6pPr>
            <a:lvl7pPr marL="23955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7pPr>
            <a:lvl8pPr marL="28527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8pPr>
            <a:lvl9pPr marL="33099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9pPr>
          </a:lstStyle>
          <a:p>
            <a:r>
              <a:rPr lang="zh-CN" altLang="en-US" b="1">
                <a:solidFill>
                  <a:schemeClr val="bg1"/>
                </a:solidFill>
              </a:rPr>
              <a:t>顺序扫描 </a:t>
            </a:r>
            <a:r>
              <a:rPr lang="en-US" altLang="zh-CN" b="1">
                <a:solidFill>
                  <a:schemeClr val="bg1"/>
                </a:solidFill>
              </a:rPr>
              <a:t>&amp;  </a:t>
            </a:r>
            <a:r>
              <a:rPr lang="zh-CN" altLang="en-US" b="1">
                <a:solidFill>
                  <a:schemeClr val="bg1"/>
                </a:solidFill>
              </a:rPr>
              <a:t>内存占用</a:t>
            </a:r>
          </a:p>
        </p:txBody>
      </p:sp>
      <p:graphicFrame>
        <p:nvGraphicFramePr>
          <p:cNvPr id="5" name="Group 746">
            <a:extLst>
              <a:ext uri="{FF2B5EF4-FFF2-40B4-BE49-F238E27FC236}">
                <a16:creationId xmlns:a16="http://schemas.microsoft.com/office/drawing/2014/main" id="{E23A1923-2719-444D-AC89-E2A415104C46}"/>
              </a:ext>
            </a:extLst>
          </p:cNvPr>
          <p:cNvGraphicFramePr>
            <a:graphicFrameLocks/>
          </p:cNvGraphicFramePr>
          <p:nvPr>
            <p:extLst>
              <p:ext uri="{D42A27DB-BD31-4B8C-83A1-F6EECF244321}">
                <p14:modId xmlns:p14="http://schemas.microsoft.com/office/powerpoint/2010/main" val="2727023259"/>
              </p:ext>
            </p:extLst>
          </p:nvPr>
        </p:nvGraphicFramePr>
        <p:xfrm>
          <a:off x="2755900" y="1524000"/>
          <a:ext cx="6477000" cy="1920240"/>
        </p:xfrm>
        <a:graphic>
          <a:graphicData uri="http://schemas.openxmlformats.org/drawingml/2006/table">
            <a:tbl>
              <a:tblPr/>
              <a:tblGrid>
                <a:gridCol w="1346200">
                  <a:extLst>
                    <a:ext uri="{9D8B030D-6E8A-4147-A177-3AD203B41FA5}">
                      <a16:colId xmlns:a16="http://schemas.microsoft.com/office/drawing/2014/main" val="4278927612"/>
                    </a:ext>
                  </a:extLst>
                </a:gridCol>
                <a:gridCol w="812800">
                  <a:extLst>
                    <a:ext uri="{9D8B030D-6E8A-4147-A177-3AD203B41FA5}">
                      <a16:colId xmlns:a16="http://schemas.microsoft.com/office/drawing/2014/main" val="2060518166"/>
                    </a:ext>
                  </a:extLst>
                </a:gridCol>
                <a:gridCol w="847725">
                  <a:extLst>
                    <a:ext uri="{9D8B030D-6E8A-4147-A177-3AD203B41FA5}">
                      <a16:colId xmlns:a16="http://schemas.microsoft.com/office/drawing/2014/main" val="43423634"/>
                    </a:ext>
                  </a:extLst>
                </a:gridCol>
                <a:gridCol w="1311275">
                  <a:extLst>
                    <a:ext uri="{9D8B030D-6E8A-4147-A177-3AD203B41FA5}">
                      <a16:colId xmlns:a16="http://schemas.microsoft.com/office/drawing/2014/main" val="2433128711"/>
                    </a:ext>
                  </a:extLst>
                </a:gridCol>
                <a:gridCol w="1079500">
                  <a:extLst>
                    <a:ext uri="{9D8B030D-6E8A-4147-A177-3AD203B41FA5}">
                      <a16:colId xmlns:a16="http://schemas.microsoft.com/office/drawing/2014/main" val="3769253749"/>
                    </a:ext>
                  </a:extLst>
                </a:gridCol>
                <a:gridCol w="1079500">
                  <a:extLst>
                    <a:ext uri="{9D8B030D-6E8A-4147-A177-3AD203B41FA5}">
                      <a16:colId xmlns:a16="http://schemas.microsoft.com/office/drawing/2014/main" val="444671892"/>
                    </a:ext>
                  </a:extLst>
                </a:gridCol>
              </a:tblGrid>
              <a:tr h="177800">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Table Name</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Rows</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Used Size</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Sequential Scans</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Disk Read</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Buffer read</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718970482"/>
                  </a:ext>
                </a:extLst>
              </a:tr>
              <a:tr h="147638">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benf_mast</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903</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576 KB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80565</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2149</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66263156</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9384748"/>
                  </a:ext>
                </a:extLst>
              </a:tr>
              <a:tr h="149225">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wf_pa_suggest_dtl</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39632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7.04 MB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21586</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18093</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236957705</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831525"/>
                  </a:ext>
                </a:extLst>
              </a:tr>
              <a:tr h="147638">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wf_remind_dt</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14590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1.81 MB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12804</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5395</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53125762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518624"/>
                  </a:ext>
                </a:extLst>
              </a:tr>
              <a:tr h="177800">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bt_pol_pay_mast</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783412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220 MB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452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565622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275580856</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3325508"/>
                  </a:ext>
                </a:extLst>
              </a:tr>
              <a:tr h="147638">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cdb_address</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2224611</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879 MB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142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4229474</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197978259</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5388563"/>
                  </a:ext>
                </a:extLst>
              </a:tr>
              <a:tr h="149225">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acs_sched_mast</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2948652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567 MB</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72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2423277</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73217484</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5952028"/>
                  </a:ext>
                </a:extLst>
              </a:tr>
            </a:tbl>
          </a:graphicData>
        </a:graphic>
      </p:graphicFrame>
      <p:sp>
        <p:nvSpPr>
          <p:cNvPr id="6" name="Rectangle 734">
            <a:extLst>
              <a:ext uri="{FF2B5EF4-FFF2-40B4-BE49-F238E27FC236}">
                <a16:creationId xmlns:a16="http://schemas.microsoft.com/office/drawing/2014/main" id="{AD3ABA89-6A2E-4387-A10F-1E43509DE37F}"/>
              </a:ext>
            </a:extLst>
          </p:cNvPr>
          <p:cNvSpPr>
            <a:spLocks noChangeArrowheads="1"/>
          </p:cNvSpPr>
          <p:nvPr/>
        </p:nvSpPr>
        <p:spPr bwMode="black">
          <a:xfrm>
            <a:off x="2755900" y="4038600"/>
            <a:ext cx="6477000" cy="2425700"/>
          </a:xfrm>
          <a:prstGeom prst="rect">
            <a:avLst/>
          </a:prstGeom>
          <a:solidFill>
            <a:srgbClr val="00CCFF">
              <a:alpha val="14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lIns="92075" tIns="46038" rIns="92075" bIns="46038">
            <a:spAutoFit/>
          </a:bodyPr>
          <a:lstStyle/>
          <a:p>
            <a:pPr>
              <a:lnSpc>
                <a:spcPct val="50000"/>
              </a:lnSpc>
              <a:spcBef>
                <a:spcPct val="25000"/>
              </a:spcBef>
            </a:pPr>
            <a:endParaRPr lang="en-US" altLang="zh-CN" sz="1000" b="1" dirty="0">
              <a:latin typeface="Courier New" panose="02070309020205020404" pitchFamily="49" charset="0"/>
              <a:cs typeface="Courier New" panose="02070309020205020404" pitchFamily="49" charset="0"/>
            </a:endParaRPr>
          </a:p>
          <a:p>
            <a:pPr>
              <a:lnSpc>
                <a:spcPct val="50000"/>
              </a:lnSpc>
              <a:spcBef>
                <a:spcPct val="25000"/>
              </a:spcBef>
            </a:pPr>
            <a:r>
              <a:rPr lang="en-US" altLang="zh-CN" sz="1600" dirty="0" err="1"/>
              <a:t>onstat</a:t>
            </a:r>
            <a:r>
              <a:rPr lang="en-US" altLang="zh-CN" sz="1600" dirty="0"/>
              <a:t> -P |sort -n -k 4</a:t>
            </a:r>
          </a:p>
          <a:p>
            <a:endParaRPr lang="en-US" altLang="zh-CN" sz="800" dirty="0"/>
          </a:p>
          <a:p>
            <a:r>
              <a:rPr lang="en-US" altLang="zh-CN" sz="1000" dirty="0"/>
              <a:t>GBase Database Server Version 12.10.FC4G1 -- On-Line -- Up 2 days 08:01:05 -- 17514496 Kbytes</a:t>
            </a:r>
          </a:p>
          <a:p>
            <a:r>
              <a:rPr lang="en-US" altLang="zh-CN" sz="1000" dirty="0"/>
              <a:t>Buffer pool page size: 2048</a:t>
            </a:r>
          </a:p>
          <a:p>
            <a:r>
              <a:rPr lang="en-US" altLang="zh-CN" sz="1000" dirty="0" err="1"/>
              <a:t>partnum</a:t>
            </a:r>
            <a:r>
              <a:rPr lang="en-US" altLang="zh-CN" sz="1000" dirty="0"/>
              <a:t>  total    </a:t>
            </a:r>
            <a:r>
              <a:rPr lang="en-US" altLang="zh-CN" sz="1000" dirty="0" err="1"/>
              <a:t>btree</a:t>
            </a:r>
            <a:r>
              <a:rPr lang="en-US" altLang="zh-CN" sz="1000" dirty="0"/>
              <a:t>    data     other    dirty   </a:t>
            </a:r>
          </a:p>
          <a:p>
            <a:r>
              <a:rPr lang="en-US" altLang="zh-CN" sz="1000" dirty="0"/>
              <a:t>4195138  26818    0        26813    5        287      </a:t>
            </a:r>
          </a:p>
          <a:p>
            <a:r>
              <a:rPr lang="en-US" altLang="zh-CN" sz="1000" dirty="0"/>
              <a:t>4195871  42952    0        32919    33       1604     </a:t>
            </a:r>
          </a:p>
          <a:p>
            <a:r>
              <a:rPr lang="en-US" altLang="zh-CN" sz="1000" dirty="0"/>
              <a:t>4195039  88658    0        88649    9        1092    </a:t>
            </a:r>
          </a:p>
          <a:p>
            <a:r>
              <a:rPr lang="en-US" altLang="zh-CN" sz="1000" dirty="0"/>
              <a:t>4194930  119139   0        119109   30       118      </a:t>
            </a:r>
          </a:p>
          <a:p>
            <a:r>
              <a:rPr lang="en-US" altLang="zh-CN" sz="1000" dirty="0"/>
              <a:t>4195154  222781   0        222750   31       318      </a:t>
            </a:r>
          </a:p>
          <a:p>
            <a:r>
              <a:rPr lang="en-US" altLang="zh-CN" sz="1000" dirty="0"/>
              <a:t>4195135  224130   0        224099   31       275      </a:t>
            </a:r>
          </a:p>
          <a:p>
            <a:r>
              <a:rPr lang="en-US" altLang="zh-CN" sz="1000" dirty="0"/>
              <a:t>4195067  649399   04        69287   112      272      </a:t>
            </a:r>
          </a:p>
          <a:p>
            <a:r>
              <a:rPr lang="en-US" altLang="zh-CN" sz="1000" dirty="0"/>
              <a:t>4195107  934915   0        934915   0        0   </a:t>
            </a:r>
          </a:p>
          <a:p>
            <a:r>
              <a:rPr lang="en-US" altLang="zh-CN" sz="800" dirty="0"/>
              <a:t>     </a:t>
            </a:r>
          </a:p>
          <a:p>
            <a:r>
              <a:rPr lang="en-US" altLang="zh-CN" sz="1000" dirty="0"/>
              <a:t>Totals:  4000000  990230   2201635  808135   149467 </a:t>
            </a:r>
            <a:r>
              <a:rPr lang="en-US" altLang="zh-CN" sz="1000" dirty="0">
                <a:latin typeface="Courier New" panose="02070309020205020404" pitchFamily="49" charset="0"/>
                <a:cs typeface="Courier New" panose="02070309020205020404" pitchFamily="49" charset="0"/>
              </a:rPr>
              <a:t> 	</a:t>
            </a:r>
            <a:r>
              <a:rPr lang="en-US" altLang="zh-CN" sz="1000" b="1" dirty="0">
                <a:latin typeface="Courier New" panose="02070309020205020404" pitchFamily="49" charset="0"/>
                <a:cs typeface="Courier New" panose="02070309020205020404" pitchFamily="49" charset="0"/>
              </a:rPr>
              <a:t>	</a:t>
            </a:r>
          </a:p>
        </p:txBody>
      </p:sp>
      <p:sp>
        <p:nvSpPr>
          <p:cNvPr id="7" name="Rectangle 738">
            <a:extLst>
              <a:ext uri="{FF2B5EF4-FFF2-40B4-BE49-F238E27FC236}">
                <a16:creationId xmlns:a16="http://schemas.microsoft.com/office/drawing/2014/main" id="{76D46AE6-1E5A-47A2-BFE1-D620CD313363}"/>
              </a:ext>
            </a:extLst>
          </p:cNvPr>
          <p:cNvSpPr>
            <a:spLocks noChangeArrowheads="1"/>
          </p:cNvSpPr>
          <p:nvPr/>
        </p:nvSpPr>
        <p:spPr bwMode="auto">
          <a:xfrm>
            <a:off x="3289300" y="6248400"/>
            <a:ext cx="533400" cy="152400"/>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739">
            <a:extLst>
              <a:ext uri="{FF2B5EF4-FFF2-40B4-BE49-F238E27FC236}">
                <a16:creationId xmlns:a16="http://schemas.microsoft.com/office/drawing/2014/main" id="{B41A7CE6-C8B2-4AA6-B7FB-6AA54B1220C4}"/>
              </a:ext>
            </a:extLst>
          </p:cNvPr>
          <p:cNvSpPr>
            <a:spLocks noChangeArrowheads="1"/>
          </p:cNvSpPr>
          <p:nvPr/>
        </p:nvSpPr>
        <p:spPr bwMode="auto">
          <a:xfrm>
            <a:off x="2832100" y="5410200"/>
            <a:ext cx="990600" cy="762000"/>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AutoShape 741">
            <a:extLst>
              <a:ext uri="{FF2B5EF4-FFF2-40B4-BE49-F238E27FC236}">
                <a16:creationId xmlns:a16="http://schemas.microsoft.com/office/drawing/2014/main" id="{64F7440D-E936-4405-8519-44CC3132239A}"/>
              </a:ext>
            </a:extLst>
          </p:cNvPr>
          <p:cNvSpPr>
            <a:spLocks noChangeArrowheads="1"/>
          </p:cNvSpPr>
          <p:nvPr/>
        </p:nvSpPr>
        <p:spPr bwMode="auto">
          <a:xfrm>
            <a:off x="6489700" y="5715000"/>
            <a:ext cx="1828800" cy="533400"/>
          </a:xfrm>
          <a:prstGeom prst="roundRect">
            <a:avLst>
              <a:gd name="adj" fmla="val 16667"/>
            </a:avLst>
          </a:prstGeom>
          <a:solidFill>
            <a:schemeClr val="bg1">
              <a:lumMod val="50000"/>
            </a:schemeClr>
          </a:solidFill>
          <a:ln>
            <a:noFill/>
          </a:ln>
          <a:effectLst/>
        </p:spPr>
        <p:txBody>
          <a:bodyPr wrap="none" anchor="ctr"/>
          <a:lstStyle/>
          <a:p>
            <a:r>
              <a:rPr lang="en-US" altLang="zh-CN" sz="1400" b="1">
                <a:solidFill>
                  <a:schemeClr val="bg1"/>
                </a:solidFill>
              </a:rPr>
              <a:t>Bufferpool</a:t>
            </a:r>
            <a:r>
              <a:rPr lang="zh-CN" altLang="en-US" sz="1400" b="1">
                <a:solidFill>
                  <a:schemeClr val="bg1"/>
                </a:solidFill>
              </a:rPr>
              <a:t>总大小：</a:t>
            </a:r>
          </a:p>
          <a:p>
            <a:r>
              <a:rPr lang="en-US" altLang="zh-CN" sz="1400" b="1">
                <a:solidFill>
                  <a:schemeClr val="bg1"/>
                </a:solidFill>
              </a:rPr>
              <a:t>4000000*2k=8 G</a:t>
            </a:r>
            <a:endParaRPr lang="en-US" altLang="zh-CN" sz="1400" b="1"/>
          </a:p>
        </p:txBody>
      </p:sp>
      <p:sp>
        <p:nvSpPr>
          <p:cNvPr id="10" name="Line 742">
            <a:extLst>
              <a:ext uri="{FF2B5EF4-FFF2-40B4-BE49-F238E27FC236}">
                <a16:creationId xmlns:a16="http://schemas.microsoft.com/office/drawing/2014/main" id="{2823469F-DCB7-4622-82D1-CC6FAE6689F7}"/>
              </a:ext>
            </a:extLst>
          </p:cNvPr>
          <p:cNvSpPr>
            <a:spLocks noChangeShapeType="1"/>
          </p:cNvSpPr>
          <p:nvPr/>
        </p:nvSpPr>
        <p:spPr bwMode="auto">
          <a:xfrm flipH="1">
            <a:off x="3822700" y="6019800"/>
            <a:ext cx="2667000" cy="228600"/>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AutoShape 743">
            <a:extLst>
              <a:ext uri="{FF2B5EF4-FFF2-40B4-BE49-F238E27FC236}">
                <a16:creationId xmlns:a16="http://schemas.microsoft.com/office/drawing/2014/main" id="{3B822E8F-E367-4BC9-B291-F53F8A95AE96}"/>
              </a:ext>
            </a:extLst>
          </p:cNvPr>
          <p:cNvSpPr>
            <a:spLocks noChangeArrowheads="1"/>
          </p:cNvSpPr>
          <p:nvPr/>
        </p:nvSpPr>
        <p:spPr bwMode="auto">
          <a:xfrm>
            <a:off x="6337300" y="4800600"/>
            <a:ext cx="2209800" cy="533400"/>
          </a:xfrm>
          <a:prstGeom prst="roundRect">
            <a:avLst>
              <a:gd name="adj" fmla="val 16667"/>
            </a:avLst>
          </a:prstGeom>
          <a:solidFill>
            <a:schemeClr val="bg1">
              <a:lumMod val="50000"/>
            </a:schemeClr>
          </a:solidFill>
          <a:ln>
            <a:noFill/>
          </a:ln>
          <a:effectLst/>
        </p:spPr>
        <p:txBody>
          <a:bodyPr wrap="none" anchor="ctr"/>
          <a:lstStyle/>
          <a:p>
            <a:r>
              <a:rPr lang="en-US" altLang="zh-CN" sz="1400" b="1">
                <a:solidFill>
                  <a:schemeClr val="bg1"/>
                </a:solidFill>
              </a:rPr>
              <a:t>5</a:t>
            </a:r>
            <a:r>
              <a:rPr lang="zh-CN" altLang="en-US" sz="1400" b="1">
                <a:solidFill>
                  <a:schemeClr val="bg1"/>
                </a:solidFill>
              </a:rPr>
              <a:t>个顺序扫描表占用了：</a:t>
            </a:r>
          </a:p>
          <a:p>
            <a:r>
              <a:rPr lang="en-US" altLang="zh-CN" sz="1400" b="1">
                <a:solidFill>
                  <a:schemeClr val="bg1"/>
                </a:solidFill>
              </a:rPr>
              <a:t>2150364/4000000=54%</a:t>
            </a:r>
            <a:endParaRPr lang="en-US" altLang="zh-CN" sz="1400" b="1"/>
          </a:p>
        </p:txBody>
      </p:sp>
      <p:sp>
        <p:nvSpPr>
          <p:cNvPr id="12" name="Line 744">
            <a:extLst>
              <a:ext uri="{FF2B5EF4-FFF2-40B4-BE49-F238E27FC236}">
                <a16:creationId xmlns:a16="http://schemas.microsoft.com/office/drawing/2014/main" id="{ABDABDEA-BBC0-4F7D-A3C3-67CAF2AC6E7E}"/>
              </a:ext>
            </a:extLst>
          </p:cNvPr>
          <p:cNvSpPr>
            <a:spLocks noChangeShapeType="1"/>
          </p:cNvSpPr>
          <p:nvPr/>
        </p:nvSpPr>
        <p:spPr bwMode="auto">
          <a:xfrm flipH="1">
            <a:off x="3822700" y="4953000"/>
            <a:ext cx="2514600" cy="533400"/>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3692607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0BB7F5-257F-46DD-BE8C-1888B98B1C02}"/>
              </a:ext>
            </a:extLst>
          </p:cNvPr>
          <p:cNvSpPr>
            <a:spLocks noGrp="1"/>
          </p:cNvSpPr>
          <p:nvPr>
            <p:ph type="title"/>
          </p:nvPr>
        </p:nvSpPr>
        <p:spPr/>
        <p:txBody>
          <a:bodyPr/>
          <a:lstStyle/>
          <a:p>
            <a:r>
              <a:rPr lang="zh-CN" altLang="en-US" dirty="0"/>
              <a:t>设计不规范</a:t>
            </a:r>
          </a:p>
        </p:txBody>
      </p:sp>
      <p:sp>
        <p:nvSpPr>
          <p:cNvPr id="17" name="Rectangle 4">
            <a:extLst>
              <a:ext uri="{FF2B5EF4-FFF2-40B4-BE49-F238E27FC236}">
                <a16:creationId xmlns:a16="http://schemas.microsoft.com/office/drawing/2014/main" id="{758307D2-D3AF-49C4-972C-65F67320BDD1}"/>
              </a:ext>
            </a:extLst>
          </p:cNvPr>
          <p:cNvSpPr>
            <a:spLocks noChangeArrowheads="1"/>
          </p:cNvSpPr>
          <p:nvPr/>
        </p:nvSpPr>
        <p:spPr bwMode="auto">
          <a:xfrm>
            <a:off x="1651000" y="1219200"/>
            <a:ext cx="6477000" cy="381000"/>
          </a:xfrm>
          <a:prstGeom prst="rect">
            <a:avLst/>
          </a:prstGeom>
          <a:solidFill>
            <a:srgbClr val="FF0000"/>
          </a:solidFill>
          <a:ln w="9525">
            <a:solidFill>
              <a:schemeClr val="tx1"/>
            </a:solidFill>
            <a:miter lim="800000"/>
            <a:headEnd/>
            <a:tailEnd/>
          </a:ln>
          <a:effectLst>
            <a:prstShdw prst="shdw13" dist="53882" dir="13500000">
              <a:schemeClr val="bg2">
                <a:alpha val="50000"/>
              </a:schemeClr>
            </a:prstShdw>
          </a:effectLst>
        </p:spPr>
        <p:txBody>
          <a:bodyPr/>
          <a:lstStyle>
            <a:lvl1pPr marL="228600" indent="-228600">
              <a:spcBef>
                <a:spcPct val="20000"/>
              </a:spcBef>
              <a:buChar char="•"/>
              <a:defRPr sz="2000">
                <a:solidFill>
                  <a:schemeClr val="tx1"/>
                </a:solidFill>
                <a:latin typeface="Arial" panose="020B0604020202020204" pitchFamily="34" charset="0"/>
                <a:ea typeface="宋体" panose="02010600030101010101" pitchFamily="2" charset="-122"/>
              </a:defRPr>
            </a:lvl1pPr>
            <a:lvl2pPr marL="566738" indent="-223838">
              <a:spcBef>
                <a:spcPct val="20000"/>
              </a:spcBef>
              <a:buChar char="–"/>
              <a:defRPr>
                <a:solidFill>
                  <a:schemeClr val="tx1"/>
                </a:solidFill>
                <a:latin typeface="Arial" panose="020B0604020202020204" pitchFamily="34" charset="0"/>
                <a:ea typeface="宋体" panose="02010600030101010101" pitchFamily="2" charset="-122"/>
              </a:defRPr>
            </a:lvl2pPr>
            <a:lvl3pPr marL="863600" indent="-182563">
              <a:spcBef>
                <a:spcPct val="20000"/>
              </a:spcBef>
              <a:buChar char="•"/>
              <a:defRPr sz="1600">
                <a:solidFill>
                  <a:schemeClr val="tx1"/>
                </a:solidFill>
                <a:latin typeface="Arial" panose="020B0604020202020204" pitchFamily="34" charset="0"/>
                <a:ea typeface="宋体" panose="02010600030101010101" pitchFamily="2" charset="-122"/>
              </a:defRPr>
            </a:lvl3pPr>
            <a:lvl4pPr marL="1196975" indent="-219075">
              <a:spcBef>
                <a:spcPct val="20000"/>
              </a:spcBef>
              <a:buChar char="–"/>
              <a:defRPr sz="1400">
                <a:solidFill>
                  <a:schemeClr val="tx1"/>
                </a:solidFill>
                <a:latin typeface="Arial" panose="020B0604020202020204" pitchFamily="34" charset="0"/>
                <a:ea typeface="宋体" panose="02010600030101010101" pitchFamily="2" charset="-122"/>
              </a:defRPr>
            </a:lvl4pPr>
            <a:lvl5pPr marL="1481138" indent="-169863">
              <a:spcBef>
                <a:spcPct val="20000"/>
              </a:spcBef>
              <a:buChar char="»"/>
              <a:defRPr sz="1000">
                <a:solidFill>
                  <a:schemeClr val="tx1"/>
                </a:solidFill>
                <a:latin typeface="Arial" panose="020B0604020202020204" pitchFamily="34" charset="0"/>
                <a:ea typeface="宋体" panose="02010600030101010101" pitchFamily="2" charset="-122"/>
              </a:defRPr>
            </a:lvl5pPr>
            <a:lvl6pPr marL="19383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6pPr>
            <a:lvl7pPr marL="23955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7pPr>
            <a:lvl8pPr marL="28527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8pPr>
            <a:lvl9pPr marL="33099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9pPr>
          </a:lstStyle>
          <a:p>
            <a:r>
              <a:rPr lang="en-US" altLang="zh-CN" b="1">
                <a:solidFill>
                  <a:schemeClr val="bg1"/>
                </a:solidFill>
              </a:rPr>
              <a:t>Table with bad data type</a:t>
            </a:r>
          </a:p>
        </p:txBody>
      </p:sp>
      <p:sp>
        <p:nvSpPr>
          <p:cNvPr id="18" name="Rectangle 5">
            <a:extLst>
              <a:ext uri="{FF2B5EF4-FFF2-40B4-BE49-F238E27FC236}">
                <a16:creationId xmlns:a16="http://schemas.microsoft.com/office/drawing/2014/main" id="{74ACE48E-6B1B-4545-BB96-3D5A35896901}"/>
              </a:ext>
            </a:extLst>
          </p:cNvPr>
          <p:cNvSpPr>
            <a:spLocks noChangeArrowheads="1"/>
          </p:cNvSpPr>
          <p:nvPr/>
        </p:nvSpPr>
        <p:spPr bwMode="black">
          <a:xfrm>
            <a:off x="1651000" y="1600200"/>
            <a:ext cx="6477000" cy="2046288"/>
          </a:xfrm>
          <a:prstGeom prst="rect">
            <a:avLst/>
          </a:prstGeom>
          <a:solidFill>
            <a:srgbClr val="00CCFF">
              <a:alpha val="14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lIns="92075" tIns="46038" rIns="92075" bIns="46038">
            <a:spAutoFit/>
          </a:bodyPr>
          <a:lstStyle/>
          <a:p>
            <a:pPr>
              <a:lnSpc>
                <a:spcPct val="50000"/>
              </a:lnSpc>
              <a:spcBef>
                <a:spcPct val="25000"/>
              </a:spcBef>
            </a:pPr>
            <a:endParaRPr lang="en-US" altLang="zh-CN" sz="800" b="1">
              <a:latin typeface="Courier New" panose="02070309020205020404" pitchFamily="49" charset="0"/>
              <a:cs typeface="Courier New" panose="02070309020205020404" pitchFamily="49" charset="0"/>
            </a:endParaRPr>
          </a:p>
          <a:p>
            <a:endParaRPr lang="en-US" altLang="zh-CN" sz="800"/>
          </a:p>
          <a:p>
            <a:r>
              <a:rPr lang="en-US" altLang="zh-CN" sz="800"/>
              <a:t>create table lfin_accitemtrace </a:t>
            </a:r>
          </a:p>
          <a:p>
            <a:r>
              <a:rPr lang="en-US" altLang="zh-CN" sz="800"/>
              <a:t>  (</a:t>
            </a:r>
          </a:p>
          <a:p>
            <a:r>
              <a:rPr lang="en-US" altLang="zh-CN" sz="800"/>
              <a:t>    serialno char(30) not null ,    grpcontno char(20) not null ,    accitemcode1 char(4) not null ,</a:t>
            </a:r>
          </a:p>
          <a:p>
            <a:r>
              <a:rPr lang="en-US" altLang="zh-CN" sz="800"/>
              <a:t>    accitemcode2 char(4) not null ,    accitemcode3 char(4) not null ,  </a:t>
            </a:r>
          </a:p>
          <a:p>
            <a:r>
              <a:rPr lang="en-US" altLang="zh-CN" sz="800"/>
              <a:t>    </a:t>
            </a:r>
            <a:r>
              <a:rPr lang="en-US" altLang="zh-CN" sz="1200" b="1">
                <a:solidFill>
                  <a:srgbClr val="FF0000"/>
                </a:solidFill>
              </a:rPr>
              <a:t>accitemname char(200),</a:t>
            </a:r>
          </a:p>
          <a:p>
            <a:r>
              <a:rPr lang="en-US" altLang="zh-CN" sz="800"/>
              <a:t>    transserialno char(30) not null ,    transtype char(20) not null ,</a:t>
            </a:r>
          </a:p>
          <a:p>
            <a:r>
              <a:rPr lang="en-US" altLang="zh-CN" sz="1200" b="1"/>
              <a:t>    </a:t>
            </a:r>
            <a:r>
              <a:rPr lang="en-US" altLang="zh-CN" sz="1200" b="1">
                <a:solidFill>
                  <a:srgbClr val="FF0000"/>
                </a:solidFill>
              </a:rPr>
              <a:t>transname char(200),</a:t>
            </a:r>
          </a:p>
          <a:p>
            <a:r>
              <a:rPr lang="en-US" altLang="zh-CN" sz="800"/>
              <a:t>    d_c char(2),    datavalue decimal(18,6),    keydatavalue char(30),</a:t>
            </a:r>
          </a:p>
          <a:p>
            <a:r>
              <a:rPr lang="en-US" altLang="zh-CN" sz="800"/>
              <a:t>    otherno char(30),    othernotype char(2),    standby1 char(30),</a:t>
            </a:r>
          </a:p>
          <a:p>
            <a:r>
              <a:rPr lang="en-US" altLang="zh-CN" sz="800"/>
              <a:t>    standby2 char(30),     operator char(10) not null ,    makedate date not null ,</a:t>
            </a:r>
          </a:p>
          <a:p>
            <a:r>
              <a:rPr lang="en-US" altLang="zh-CN" sz="800"/>
              <a:t>    maketime datetime hour to second not null ,    modifydate date not null ,    modifytime datetime hour to second not null ,</a:t>
            </a:r>
          </a:p>
          <a:p>
            <a:r>
              <a:rPr lang="en-US" altLang="zh-CN" sz="1200" b="1"/>
              <a:t>    </a:t>
            </a:r>
            <a:r>
              <a:rPr lang="en-US" altLang="zh-CN" sz="1200" b="1">
                <a:solidFill>
                  <a:srgbClr val="FF0000"/>
                </a:solidFill>
              </a:rPr>
              <a:t>remark char(200)</a:t>
            </a:r>
          </a:p>
          <a:p>
            <a:r>
              <a:rPr lang="en-US" altLang="zh-CN" sz="800"/>
              <a:t>  )</a:t>
            </a:r>
            <a:r>
              <a:rPr lang="en-US" altLang="zh-CN" sz="800">
                <a:latin typeface="Courier New" panose="02070309020205020404" pitchFamily="49" charset="0"/>
                <a:cs typeface="Courier New" panose="02070309020205020404" pitchFamily="49" charset="0"/>
              </a:rPr>
              <a:t>	</a:t>
            </a:r>
            <a:r>
              <a:rPr lang="en-US" altLang="zh-CN" sz="800" b="1">
                <a:latin typeface="Courier New" panose="02070309020205020404" pitchFamily="49" charset="0"/>
                <a:cs typeface="Courier New" panose="02070309020205020404" pitchFamily="49" charset="0"/>
              </a:rPr>
              <a:t>	</a:t>
            </a:r>
          </a:p>
        </p:txBody>
      </p:sp>
      <p:sp>
        <p:nvSpPr>
          <p:cNvPr id="19" name="AutoShape 8">
            <a:extLst>
              <a:ext uri="{FF2B5EF4-FFF2-40B4-BE49-F238E27FC236}">
                <a16:creationId xmlns:a16="http://schemas.microsoft.com/office/drawing/2014/main" id="{8E95A5EA-6E5F-42BE-AD8F-AA8A776B2D8D}"/>
              </a:ext>
            </a:extLst>
          </p:cNvPr>
          <p:cNvSpPr>
            <a:spLocks noChangeArrowheads="1"/>
          </p:cNvSpPr>
          <p:nvPr/>
        </p:nvSpPr>
        <p:spPr bwMode="auto">
          <a:xfrm>
            <a:off x="6146800" y="1828800"/>
            <a:ext cx="3886200" cy="1828800"/>
          </a:xfrm>
          <a:prstGeom prst="roundRect">
            <a:avLst>
              <a:gd name="adj" fmla="val 16667"/>
            </a:avLst>
          </a:prstGeom>
          <a:solidFill>
            <a:schemeClr val="bg1">
              <a:lumMod val="50000"/>
            </a:schemeClr>
          </a:solidFill>
          <a:ln>
            <a:noFill/>
          </a:ln>
          <a:effectLst/>
        </p:spPr>
        <p:txBody>
          <a:bodyPr wrap="none" anchor="ctr"/>
          <a:lstStyle/>
          <a:p>
            <a:r>
              <a:rPr lang="en-US" altLang="zh-CN" b="1" dirty="0">
                <a:solidFill>
                  <a:schemeClr val="bg1"/>
                </a:solidFill>
              </a:rPr>
              <a:t>char(n) VS varchar(n)</a:t>
            </a:r>
          </a:p>
          <a:p>
            <a:pPr>
              <a:buFontTx/>
              <a:buChar char="•"/>
            </a:pPr>
            <a:r>
              <a:rPr lang="en-US" altLang="zh-CN" sz="1400" b="1" dirty="0">
                <a:solidFill>
                  <a:schemeClr val="bg1"/>
                </a:solidFill>
              </a:rPr>
              <a:t>Char(1) </a:t>
            </a:r>
            <a:r>
              <a:rPr lang="zh-CN" altLang="en-US" sz="1400" b="1" dirty="0">
                <a:solidFill>
                  <a:schemeClr val="bg1"/>
                </a:solidFill>
              </a:rPr>
              <a:t>占用</a:t>
            </a:r>
            <a:r>
              <a:rPr lang="en-US" altLang="zh-CN" sz="1400" b="1" dirty="0">
                <a:solidFill>
                  <a:schemeClr val="bg1"/>
                </a:solidFill>
              </a:rPr>
              <a:t>1</a:t>
            </a:r>
            <a:r>
              <a:rPr lang="zh-CN" altLang="en-US" sz="1400" b="1" dirty="0">
                <a:solidFill>
                  <a:schemeClr val="bg1"/>
                </a:solidFill>
              </a:rPr>
              <a:t>字节</a:t>
            </a:r>
          </a:p>
          <a:p>
            <a:pPr>
              <a:buFontTx/>
              <a:buChar char="•"/>
            </a:pPr>
            <a:r>
              <a:rPr lang="en-US" altLang="zh-CN" sz="1400" b="1" dirty="0">
                <a:solidFill>
                  <a:schemeClr val="bg1"/>
                </a:solidFill>
              </a:rPr>
              <a:t>Varchar(1)  </a:t>
            </a:r>
            <a:r>
              <a:rPr lang="zh-CN" altLang="en-US" sz="1400" b="1" dirty="0">
                <a:solidFill>
                  <a:schemeClr val="bg1"/>
                </a:solidFill>
              </a:rPr>
              <a:t>占用</a:t>
            </a:r>
            <a:r>
              <a:rPr lang="en-US" altLang="zh-CN" sz="1400" b="1" dirty="0">
                <a:solidFill>
                  <a:schemeClr val="bg1"/>
                </a:solidFill>
              </a:rPr>
              <a:t>2</a:t>
            </a:r>
            <a:r>
              <a:rPr lang="zh-CN" altLang="en-US" sz="1400" b="1" dirty="0">
                <a:solidFill>
                  <a:schemeClr val="bg1"/>
                </a:solidFill>
              </a:rPr>
              <a:t>字节</a:t>
            </a:r>
          </a:p>
          <a:p>
            <a:pPr>
              <a:buFontTx/>
              <a:buChar char="•"/>
            </a:pPr>
            <a:r>
              <a:rPr lang="zh-CN" altLang="en-US" sz="1400" b="1" dirty="0">
                <a:solidFill>
                  <a:schemeClr val="bg1"/>
                </a:solidFill>
              </a:rPr>
              <a:t>固定长度选择</a:t>
            </a:r>
            <a:r>
              <a:rPr lang="en-US" altLang="zh-CN" sz="1400" b="1" dirty="0">
                <a:solidFill>
                  <a:schemeClr val="bg1"/>
                </a:solidFill>
              </a:rPr>
              <a:t>char</a:t>
            </a:r>
          </a:p>
          <a:p>
            <a:pPr>
              <a:buFontTx/>
              <a:buChar char="•"/>
            </a:pPr>
            <a:r>
              <a:rPr lang="en-US" altLang="zh-CN" sz="1400" b="1" dirty="0">
                <a:solidFill>
                  <a:schemeClr val="bg1"/>
                </a:solidFill>
              </a:rPr>
              <a:t>N&lt;20 </a:t>
            </a:r>
            <a:r>
              <a:rPr lang="zh-CN" altLang="en-US" sz="1400" b="1" dirty="0">
                <a:solidFill>
                  <a:schemeClr val="bg1"/>
                </a:solidFill>
              </a:rPr>
              <a:t>且变化不大情况，选择</a:t>
            </a:r>
            <a:r>
              <a:rPr lang="en-US" altLang="zh-CN" sz="1400" b="1" dirty="0">
                <a:solidFill>
                  <a:schemeClr val="bg1"/>
                </a:solidFill>
              </a:rPr>
              <a:t>char</a:t>
            </a:r>
          </a:p>
          <a:p>
            <a:pPr>
              <a:buFontTx/>
              <a:buChar char="•"/>
            </a:pPr>
            <a:r>
              <a:rPr lang="zh-CN" altLang="en-US" sz="1400" b="1" dirty="0">
                <a:solidFill>
                  <a:schemeClr val="bg1"/>
                </a:solidFill>
              </a:rPr>
              <a:t>特别是需要创建</a:t>
            </a:r>
            <a:r>
              <a:rPr lang="en-US" altLang="zh-CN" sz="1400" b="1" dirty="0">
                <a:solidFill>
                  <a:schemeClr val="bg1"/>
                </a:solidFill>
              </a:rPr>
              <a:t>index</a:t>
            </a:r>
            <a:r>
              <a:rPr lang="zh-CN" altLang="en-US" sz="1400" b="1" dirty="0">
                <a:solidFill>
                  <a:schemeClr val="bg1"/>
                </a:solidFill>
              </a:rPr>
              <a:t>的字段，应该选择</a:t>
            </a:r>
            <a:r>
              <a:rPr lang="en-US" altLang="zh-CN" sz="1400" b="1" dirty="0">
                <a:solidFill>
                  <a:schemeClr val="bg1"/>
                </a:solidFill>
              </a:rPr>
              <a:t>char</a:t>
            </a:r>
            <a:r>
              <a:rPr lang="zh-CN" altLang="en-US" sz="1400" b="1" dirty="0">
                <a:solidFill>
                  <a:schemeClr val="bg1"/>
                </a:solidFill>
              </a:rPr>
              <a:t>，</a:t>
            </a:r>
          </a:p>
          <a:p>
            <a:r>
              <a:rPr lang="zh-CN" altLang="en-US" sz="1400" b="1" dirty="0">
                <a:solidFill>
                  <a:schemeClr val="bg1"/>
                </a:solidFill>
              </a:rPr>
              <a:t> 而非</a:t>
            </a:r>
            <a:r>
              <a:rPr lang="en-US" altLang="zh-CN" sz="1400" b="1" dirty="0">
                <a:solidFill>
                  <a:schemeClr val="bg1"/>
                </a:solidFill>
              </a:rPr>
              <a:t>varchar</a:t>
            </a:r>
          </a:p>
        </p:txBody>
      </p:sp>
      <p:sp>
        <p:nvSpPr>
          <p:cNvPr id="20" name="Rectangle 12">
            <a:extLst>
              <a:ext uri="{FF2B5EF4-FFF2-40B4-BE49-F238E27FC236}">
                <a16:creationId xmlns:a16="http://schemas.microsoft.com/office/drawing/2014/main" id="{CDF3CF97-3E37-4122-9FAC-68BDCA36DBFE}"/>
              </a:ext>
            </a:extLst>
          </p:cNvPr>
          <p:cNvSpPr>
            <a:spLocks noChangeArrowheads="1"/>
          </p:cNvSpPr>
          <p:nvPr/>
        </p:nvSpPr>
        <p:spPr bwMode="auto">
          <a:xfrm>
            <a:off x="1803400" y="2286000"/>
            <a:ext cx="1752600" cy="533400"/>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Rectangle 13">
            <a:extLst>
              <a:ext uri="{FF2B5EF4-FFF2-40B4-BE49-F238E27FC236}">
                <a16:creationId xmlns:a16="http://schemas.microsoft.com/office/drawing/2014/main" id="{8C8D8B7D-E0F4-4971-A223-263C1206FAB9}"/>
              </a:ext>
            </a:extLst>
          </p:cNvPr>
          <p:cNvSpPr>
            <a:spLocks noChangeArrowheads="1"/>
          </p:cNvSpPr>
          <p:nvPr/>
        </p:nvSpPr>
        <p:spPr bwMode="auto">
          <a:xfrm>
            <a:off x="1803400" y="3200400"/>
            <a:ext cx="1447800" cy="304800"/>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Line 14">
            <a:extLst>
              <a:ext uri="{FF2B5EF4-FFF2-40B4-BE49-F238E27FC236}">
                <a16:creationId xmlns:a16="http://schemas.microsoft.com/office/drawing/2014/main" id="{CD854DC8-596E-49A8-BABE-93155A3AF50B}"/>
              </a:ext>
            </a:extLst>
          </p:cNvPr>
          <p:cNvSpPr>
            <a:spLocks noChangeShapeType="1"/>
          </p:cNvSpPr>
          <p:nvPr/>
        </p:nvSpPr>
        <p:spPr bwMode="auto">
          <a:xfrm flipH="1" flipV="1">
            <a:off x="3556000" y="2743200"/>
            <a:ext cx="2590800" cy="228600"/>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15">
            <a:extLst>
              <a:ext uri="{FF2B5EF4-FFF2-40B4-BE49-F238E27FC236}">
                <a16:creationId xmlns:a16="http://schemas.microsoft.com/office/drawing/2014/main" id="{86019A5F-4E9F-4D57-B270-A97350110203}"/>
              </a:ext>
            </a:extLst>
          </p:cNvPr>
          <p:cNvSpPr>
            <a:spLocks noChangeShapeType="1"/>
          </p:cNvSpPr>
          <p:nvPr/>
        </p:nvSpPr>
        <p:spPr bwMode="auto">
          <a:xfrm flipH="1">
            <a:off x="3251200" y="3352800"/>
            <a:ext cx="2895600" cy="0"/>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Rectangle 16">
            <a:extLst>
              <a:ext uri="{FF2B5EF4-FFF2-40B4-BE49-F238E27FC236}">
                <a16:creationId xmlns:a16="http://schemas.microsoft.com/office/drawing/2014/main" id="{ADA5D157-4439-497C-A2C4-5EE0A3BA70F0}"/>
              </a:ext>
            </a:extLst>
          </p:cNvPr>
          <p:cNvSpPr>
            <a:spLocks noChangeArrowheads="1"/>
          </p:cNvSpPr>
          <p:nvPr/>
        </p:nvSpPr>
        <p:spPr bwMode="auto">
          <a:xfrm>
            <a:off x="1651000" y="3733800"/>
            <a:ext cx="6477000" cy="381000"/>
          </a:xfrm>
          <a:prstGeom prst="rect">
            <a:avLst/>
          </a:prstGeom>
          <a:solidFill>
            <a:srgbClr val="FF0000"/>
          </a:solidFill>
          <a:ln>
            <a:noFill/>
          </a:ln>
          <a:effectLst>
            <a:prstShdw prst="shdw13" dist="53882" dir="13500000">
              <a:schemeClr val="bg2">
                <a:alpha val="50000"/>
              </a:schemeClr>
            </a:prstShdw>
          </a:effectLst>
        </p:spPr>
        <p:txBody>
          <a:bodyPr/>
          <a:lstStyle>
            <a:lvl1pPr marL="228600" indent="-228600">
              <a:spcBef>
                <a:spcPct val="20000"/>
              </a:spcBef>
              <a:buChar char="•"/>
              <a:defRPr sz="2000">
                <a:solidFill>
                  <a:schemeClr val="tx1"/>
                </a:solidFill>
                <a:latin typeface="Arial" panose="020B0604020202020204" pitchFamily="34" charset="0"/>
                <a:ea typeface="宋体" panose="02010600030101010101" pitchFamily="2" charset="-122"/>
              </a:defRPr>
            </a:lvl1pPr>
            <a:lvl2pPr marL="566738" indent="-223838">
              <a:spcBef>
                <a:spcPct val="20000"/>
              </a:spcBef>
              <a:buChar char="–"/>
              <a:defRPr>
                <a:solidFill>
                  <a:schemeClr val="tx1"/>
                </a:solidFill>
                <a:latin typeface="Arial" panose="020B0604020202020204" pitchFamily="34" charset="0"/>
                <a:ea typeface="宋体" panose="02010600030101010101" pitchFamily="2" charset="-122"/>
              </a:defRPr>
            </a:lvl2pPr>
            <a:lvl3pPr marL="863600" indent="-182563">
              <a:spcBef>
                <a:spcPct val="20000"/>
              </a:spcBef>
              <a:buChar char="•"/>
              <a:defRPr sz="1600">
                <a:solidFill>
                  <a:schemeClr val="tx1"/>
                </a:solidFill>
                <a:latin typeface="Arial" panose="020B0604020202020204" pitchFamily="34" charset="0"/>
                <a:ea typeface="宋体" panose="02010600030101010101" pitchFamily="2" charset="-122"/>
              </a:defRPr>
            </a:lvl3pPr>
            <a:lvl4pPr marL="1196975" indent="-219075">
              <a:spcBef>
                <a:spcPct val="20000"/>
              </a:spcBef>
              <a:buChar char="–"/>
              <a:defRPr sz="1400">
                <a:solidFill>
                  <a:schemeClr val="tx1"/>
                </a:solidFill>
                <a:latin typeface="Arial" panose="020B0604020202020204" pitchFamily="34" charset="0"/>
                <a:ea typeface="宋体" panose="02010600030101010101" pitchFamily="2" charset="-122"/>
              </a:defRPr>
            </a:lvl4pPr>
            <a:lvl5pPr marL="1481138" indent="-169863">
              <a:spcBef>
                <a:spcPct val="20000"/>
              </a:spcBef>
              <a:buChar char="»"/>
              <a:defRPr sz="1000">
                <a:solidFill>
                  <a:schemeClr val="tx1"/>
                </a:solidFill>
                <a:latin typeface="Arial" panose="020B0604020202020204" pitchFamily="34" charset="0"/>
                <a:ea typeface="宋体" panose="02010600030101010101" pitchFamily="2" charset="-122"/>
              </a:defRPr>
            </a:lvl5pPr>
            <a:lvl6pPr marL="19383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6pPr>
            <a:lvl7pPr marL="23955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7pPr>
            <a:lvl8pPr marL="28527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8pPr>
            <a:lvl9pPr marL="3309938" indent="-169863" fontAlgn="base">
              <a:spcBef>
                <a:spcPct val="20000"/>
              </a:spcBef>
              <a:spcAft>
                <a:spcPct val="0"/>
              </a:spcAft>
              <a:buChar char="»"/>
              <a:defRPr sz="1000">
                <a:solidFill>
                  <a:schemeClr val="tx1"/>
                </a:solidFill>
                <a:latin typeface="Arial" panose="020B0604020202020204" pitchFamily="34" charset="0"/>
                <a:ea typeface="宋体" panose="02010600030101010101" pitchFamily="2" charset="-122"/>
              </a:defRPr>
            </a:lvl9pPr>
          </a:lstStyle>
          <a:p>
            <a:r>
              <a:rPr lang="en-US" altLang="zh-CN" b="1">
                <a:solidFill>
                  <a:schemeClr val="bg1"/>
                </a:solidFill>
              </a:rPr>
              <a:t>Bad Index</a:t>
            </a:r>
          </a:p>
        </p:txBody>
      </p:sp>
      <p:sp>
        <p:nvSpPr>
          <p:cNvPr id="25" name="Rectangle 17">
            <a:extLst>
              <a:ext uri="{FF2B5EF4-FFF2-40B4-BE49-F238E27FC236}">
                <a16:creationId xmlns:a16="http://schemas.microsoft.com/office/drawing/2014/main" id="{CCAD3774-B318-45A4-81E0-4AA065B391C2}"/>
              </a:ext>
            </a:extLst>
          </p:cNvPr>
          <p:cNvSpPr>
            <a:spLocks noChangeArrowheads="1"/>
          </p:cNvSpPr>
          <p:nvPr/>
        </p:nvSpPr>
        <p:spPr bwMode="black">
          <a:xfrm>
            <a:off x="1651000" y="4114800"/>
            <a:ext cx="6477000" cy="2349500"/>
          </a:xfrm>
          <a:prstGeom prst="rect">
            <a:avLst/>
          </a:prstGeom>
          <a:solidFill>
            <a:srgbClr val="00CCFF">
              <a:alpha val="14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lIns="92075" tIns="46038" rIns="92075" bIns="46038">
            <a:spAutoFit/>
          </a:bodyPr>
          <a:lstStyle/>
          <a:p>
            <a:pPr>
              <a:lnSpc>
                <a:spcPct val="50000"/>
              </a:lnSpc>
              <a:spcBef>
                <a:spcPct val="25000"/>
              </a:spcBef>
            </a:pPr>
            <a:endParaRPr lang="en-US" altLang="zh-CN" sz="800" b="1">
              <a:latin typeface="Courier New" panose="02070309020205020404" pitchFamily="49" charset="0"/>
              <a:cs typeface="Courier New" panose="02070309020205020404" pitchFamily="49" charset="0"/>
            </a:endParaRPr>
          </a:p>
          <a:p>
            <a:r>
              <a:rPr lang="en-US" altLang="zh-CN" sz="800"/>
              <a:t>create table  wf_transfer_item </a:t>
            </a:r>
          </a:p>
          <a:p>
            <a:r>
              <a:rPr lang="en-US" altLang="zh-CN" sz="800"/>
              <a:t>  (    transfer_key char(12), original_owner char(8), transfer_to char(8), dist_chan char(50),</a:t>
            </a:r>
          </a:p>
          <a:p>
            <a:r>
              <a:rPr lang="en-US" altLang="zh-CN" sz="1200" b="1"/>
              <a:t>   </a:t>
            </a:r>
            <a:r>
              <a:rPr lang="en-US" altLang="zh-CN" sz="1200" b="1">
                <a:solidFill>
                  <a:srgbClr val="FF0000"/>
                </a:solidFill>
              </a:rPr>
              <a:t>category char(50), </a:t>
            </a:r>
          </a:p>
          <a:p>
            <a:r>
              <a:rPr lang="en-US" altLang="zh-CN" sz="1200" b="1"/>
              <a:t>   </a:t>
            </a:r>
            <a:r>
              <a:rPr lang="en-US" altLang="zh-CN" sz="800" b="1"/>
              <a:t>client_cd char(8),</a:t>
            </a:r>
          </a:p>
          <a:p>
            <a:r>
              <a:rPr lang="en-US" altLang="zh-CN" sz="1200" b="1"/>
              <a:t>   </a:t>
            </a:r>
            <a:r>
              <a:rPr lang="en-US" altLang="zh-CN" sz="1200" b="1">
                <a:solidFill>
                  <a:srgbClr val="FF0000"/>
                </a:solidFill>
              </a:rPr>
              <a:t>process_name char(100),  </a:t>
            </a:r>
          </a:p>
          <a:p>
            <a:r>
              <a:rPr lang="en-US" altLang="zh-CN" sz="1200" b="1">
                <a:solidFill>
                  <a:srgbClr val="FF0000"/>
                </a:solidFill>
              </a:rPr>
              <a:t>   act_desc char(100),</a:t>
            </a:r>
            <a:r>
              <a:rPr lang="en-US" altLang="zh-CN" sz="800"/>
              <a:t>  </a:t>
            </a:r>
          </a:p>
          <a:p>
            <a:r>
              <a:rPr lang="en-US" altLang="zh-CN" sz="800"/>
              <a:t>    wf_sta char(15), create_date datetime year to second,</a:t>
            </a:r>
          </a:p>
          <a:p>
            <a:r>
              <a:rPr lang="en-US" altLang="zh-CN" sz="800"/>
              <a:t>    transfer_date datetime year to second, dept_cd char(2),</a:t>
            </a:r>
          </a:p>
          <a:p>
            <a:r>
              <a:rPr lang="en-US" altLang="zh-CN" sz="800"/>
              <a:t>    last_upd_dt datetime year to second, last_upd_usr char(8)</a:t>
            </a:r>
          </a:p>
          <a:p>
            <a:r>
              <a:rPr lang="en-US" altLang="zh-CN" sz="800"/>
              <a:t>  ) extent size 1280 next size 800 lock mode row;</a:t>
            </a:r>
          </a:p>
          <a:p>
            <a:endParaRPr lang="en-US" altLang="zh-CN" sz="800"/>
          </a:p>
          <a:p>
            <a:r>
              <a:rPr lang="en-US" altLang="zh-CN" sz="800"/>
              <a:t>create index  wf_trans_item_idx2 on wf_transfer_item  </a:t>
            </a:r>
          </a:p>
          <a:p>
            <a:r>
              <a:rPr lang="en-US" altLang="zh-CN" sz="800"/>
              <a:t>       </a:t>
            </a:r>
            <a:r>
              <a:rPr lang="en-US" altLang="zh-CN" sz="1000"/>
              <a:t>(dept_cd,transfer_to,transfer_date,        </a:t>
            </a:r>
            <a:r>
              <a:rPr lang="en-US" altLang="zh-CN" sz="1200">
                <a:solidFill>
                  <a:srgbClr val="FF0000"/>
                </a:solidFill>
              </a:rPr>
              <a:t>process_name,act_desc)</a:t>
            </a:r>
            <a:r>
              <a:rPr lang="en-US" altLang="zh-CN" sz="1200"/>
              <a:t> ;</a:t>
            </a:r>
          </a:p>
          <a:p>
            <a:r>
              <a:rPr lang="en-US" altLang="zh-CN" sz="800"/>
              <a:t>create index  wf_trans_item_idx3 on wf_transfer_item   </a:t>
            </a:r>
          </a:p>
          <a:p>
            <a:r>
              <a:rPr lang="en-US" altLang="zh-CN" sz="800"/>
              <a:t>      </a:t>
            </a:r>
            <a:r>
              <a:rPr lang="en-US" altLang="zh-CN" sz="1000"/>
              <a:t>(dept_cd,original_owner,transfer_date, </a:t>
            </a:r>
            <a:r>
              <a:rPr lang="en-US" altLang="zh-CN" sz="1200">
                <a:solidFill>
                  <a:srgbClr val="FF0000"/>
                </a:solidFill>
              </a:rPr>
              <a:t>process_name,act_desc</a:t>
            </a:r>
            <a:r>
              <a:rPr lang="en-US" altLang="zh-CN" sz="1200"/>
              <a:t>)</a:t>
            </a:r>
            <a:r>
              <a:rPr lang="en-US" altLang="zh-CN" sz="1000"/>
              <a:t> ;</a:t>
            </a:r>
            <a:r>
              <a:rPr lang="en-US" altLang="zh-CN" sz="800">
                <a:latin typeface="Courier New" panose="02070309020205020404" pitchFamily="49" charset="0"/>
                <a:cs typeface="Courier New" panose="02070309020205020404" pitchFamily="49" charset="0"/>
              </a:rPr>
              <a:t>	</a:t>
            </a:r>
            <a:r>
              <a:rPr lang="en-US" altLang="zh-CN" sz="800" b="1">
                <a:latin typeface="Courier New" panose="02070309020205020404" pitchFamily="49" charset="0"/>
                <a:cs typeface="Courier New" panose="02070309020205020404" pitchFamily="49" charset="0"/>
              </a:rPr>
              <a:t>	</a:t>
            </a:r>
          </a:p>
        </p:txBody>
      </p:sp>
      <p:sp>
        <p:nvSpPr>
          <p:cNvPr id="26" name="Rectangle 18">
            <a:extLst>
              <a:ext uri="{FF2B5EF4-FFF2-40B4-BE49-F238E27FC236}">
                <a16:creationId xmlns:a16="http://schemas.microsoft.com/office/drawing/2014/main" id="{08108205-F984-425D-B1E8-436E3B84C939}"/>
              </a:ext>
            </a:extLst>
          </p:cNvPr>
          <p:cNvSpPr>
            <a:spLocks noChangeArrowheads="1"/>
          </p:cNvSpPr>
          <p:nvPr/>
        </p:nvSpPr>
        <p:spPr bwMode="auto">
          <a:xfrm>
            <a:off x="1803400" y="4419600"/>
            <a:ext cx="1981200" cy="762000"/>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Line 19">
            <a:extLst>
              <a:ext uri="{FF2B5EF4-FFF2-40B4-BE49-F238E27FC236}">
                <a16:creationId xmlns:a16="http://schemas.microsoft.com/office/drawing/2014/main" id="{4FA69169-43D4-405C-98E5-3853ED13F8BA}"/>
              </a:ext>
            </a:extLst>
          </p:cNvPr>
          <p:cNvSpPr>
            <a:spLocks noChangeShapeType="1"/>
          </p:cNvSpPr>
          <p:nvPr/>
        </p:nvSpPr>
        <p:spPr bwMode="auto">
          <a:xfrm flipH="1">
            <a:off x="3784600" y="3657600"/>
            <a:ext cx="2438400" cy="990600"/>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Rectangle 21">
            <a:extLst>
              <a:ext uri="{FF2B5EF4-FFF2-40B4-BE49-F238E27FC236}">
                <a16:creationId xmlns:a16="http://schemas.microsoft.com/office/drawing/2014/main" id="{6B2C07CD-2EF2-45C0-A397-7A201E8FDFF6}"/>
              </a:ext>
            </a:extLst>
          </p:cNvPr>
          <p:cNvSpPr>
            <a:spLocks noChangeArrowheads="1"/>
          </p:cNvSpPr>
          <p:nvPr/>
        </p:nvSpPr>
        <p:spPr bwMode="auto">
          <a:xfrm>
            <a:off x="4089400" y="5791200"/>
            <a:ext cx="1905000" cy="685800"/>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Line 23">
            <a:extLst>
              <a:ext uri="{FF2B5EF4-FFF2-40B4-BE49-F238E27FC236}">
                <a16:creationId xmlns:a16="http://schemas.microsoft.com/office/drawing/2014/main" id="{732C95C4-FA19-4D39-B0AD-A41D5DC3D781}"/>
              </a:ext>
            </a:extLst>
          </p:cNvPr>
          <p:cNvSpPr>
            <a:spLocks noChangeShapeType="1"/>
          </p:cNvSpPr>
          <p:nvPr/>
        </p:nvSpPr>
        <p:spPr bwMode="auto">
          <a:xfrm flipH="1">
            <a:off x="6070600" y="5562600"/>
            <a:ext cx="609600" cy="228600"/>
          </a:xfrm>
          <a:prstGeom prst="line">
            <a:avLst/>
          </a:prstGeom>
          <a:noFill/>
          <a:ln w="22225">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AutoShape 26">
            <a:extLst>
              <a:ext uri="{FF2B5EF4-FFF2-40B4-BE49-F238E27FC236}">
                <a16:creationId xmlns:a16="http://schemas.microsoft.com/office/drawing/2014/main" id="{6501E6AE-B5F0-4F56-BC39-DA4EF88260E9}"/>
              </a:ext>
            </a:extLst>
          </p:cNvPr>
          <p:cNvSpPr>
            <a:spLocks noChangeArrowheads="1"/>
          </p:cNvSpPr>
          <p:nvPr/>
        </p:nvSpPr>
        <p:spPr bwMode="auto">
          <a:xfrm>
            <a:off x="6680200" y="4800600"/>
            <a:ext cx="2895600" cy="1295400"/>
          </a:xfrm>
          <a:prstGeom prst="roundRect">
            <a:avLst>
              <a:gd name="adj" fmla="val 16667"/>
            </a:avLst>
          </a:prstGeom>
          <a:solidFill>
            <a:schemeClr val="bg1">
              <a:lumMod val="50000"/>
            </a:schemeClr>
          </a:solidFill>
          <a:ln>
            <a:noFill/>
          </a:ln>
          <a:effectLst/>
        </p:spPr>
        <p:txBody>
          <a:bodyPr wrap="none" anchor="ctr"/>
          <a:lstStyle/>
          <a:p>
            <a:pPr>
              <a:buFontTx/>
              <a:buChar char="•"/>
            </a:pPr>
            <a:r>
              <a:rPr lang="zh-CN" altLang="en-US" sz="1600" b="1">
                <a:solidFill>
                  <a:schemeClr val="bg1"/>
                </a:solidFill>
              </a:rPr>
              <a:t>重复的索引</a:t>
            </a:r>
          </a:p>
          <a:p>
            <a:pPr>
              <a:buFontTx/>
              <a:buChar char="•"/>
            </a:pPr>
            <a:r>
              <a:rPr lang="zh-CN" altLang="en-US" sz="1600" b="1">
                <a:solidFill>
                  <a:schemeClr val="bg1"/>
                </a:solidFill>
              </a:rPr>
              <a:t>复合索引包含过多的索引列</a:t>
            </a:r>
          </a:p>
          <a:p>
            <a:pPr>
              <a:buFontTx/>
              <a:buChar char="•"/>
            </a:pPr>
            <a:r>
              <a:rPr lang="zh-CN" altLang="en-US" sz="1600" b="1">
                <a:solidFill>
                  <a:schemeClr val="bg1"/>
                </a:solidFill>
              </a:rPr>
              <a:t>索引包含大数据列</a:t>
            </a:r>
          </a:p>
        </p:txBody>
      </p:sp>
    </p:spTree>
    <p:extLst>
      <p:ext uri="{BB962C8B-B14F-4D97-AF65-F5344CB8AC3E}">
        <p14:creationId xmlns:p14="http://schemas.microsoft.com/office/powerpoint/2010/main" val="2395731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08460" y="1273375"/>
            <a:ext cx="7833370" cy="5184576"/>
          </a:xfrm>
        </p:spPr>
        <p:txBody>
          <a:bodyPr/>
          <a:lstStyle/>
          <a:p>
            <a:pPr eaLnBrk="1" hangingPunct="1">
              <a:lnSpc>
                <a:spcPct val="125000"/>
              </a:lnSpc>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索引好处</a:t>
            </a:r>
          </a:p>
          <a:p>
            <a:pPr lvl="1" eaLnBrk="1" hangingPunct="1">
              <a:lnSpc>
                <a:spcPct val="125000"/>
              </a:lnSpc>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保证唯一性，先将索引加载到内存，锁定有效的数据页。</a:t>
            </a:r>
          </a:p>
          <a:p>
            <a:pPr lvl="1" eaLnBrk="1" hangingPunct="1">
              <a:lnSpc>
                <a:spcPct val="125000"/>
              </a:lnSpc>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加速查询，避免浪费资源的</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 </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循序读取。</a:t>
            </a:r>
          </a:p>
          <a:p>
            <a:pPr eaLnBrk="1" hangingPunct="1">
              <a:lnSpc>
                <a:spcPct val="125000"/>
              </a:lnSpc>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代价</a:t>
            </a:r>
          </a:p>
          <a:p>
            <a:pPr lvl="1" eaLnBrk="1" hangingPunct="1">
              <a:lnSpc>
                <a:spcPct val="125000"/>
              </a:lnSpc>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在插入、更新、删除操作时维护索引</a:t>
            </a:r>
          </a:p>
          <a:p>
            <a:pPr lvl="1" eaLnBrk="1" hangingPunct="1">
              <a:lnSpc>
                <a:spcPct val="125000"/>
              </a:lnSpc>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将索引加载到内存</a:t>
            </a:r>
          </a:p>
          <a:p>
            <a:pPr lvl="1" eaLnBrk="1" hangingPunct="1">
              <a:lnSpc>
                <a:spcPct val="125000"/>
              </a:lnSpc>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间接搜索</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a:t>
            </a:r>
            <a:r>
              <a:rPr lang="en-US" altLang="zh-TW" sz="2000" dirty="0">
                <a:latin typeface="微软雅黑" panose="020B0503020204020204" pitchFamily="34" charset="-122"/>
                <a:ea typeface="微软雅黑" panose="020B0503020204020204" pitchFamily="34" charset="-122"/>
                <a:cs typeface="宋体" panose="02010600030101010101" pitchFamily="2" charset="-122"/>
              </a:rPr>
              <a:t>Indirect Search</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a:t>
            </a:r>
            <a:endParaRPr kumimoji="1" lang="zh-CN" altLang="en-US" sz="2000" dirty="0">
              <a:latin typeface="微软雅黑" panose="020B0503020204020204" pitchFamily="34" charset="-122"/>
              <a:ea typeface="微软雅黑" panose="020B0503020204020204" pitchFamily="34" charset="-122"/>
            </a:endParaRPr>
          </a:p>
          <a:p>
            <a:r>
              <a:rPr kumimoji="1" lang="zh-CN" altLang="en-US" sz="2000" dirty="0">
                <a:latin typeface="微软雅黑" panose="020B0503020204020204" pitchFamily="34" charset="-122"/>
                <a:ea typeface="微软雅黑" panose="020B0503020204020204" pitchFamily="34" charset="-122"/>
              </a:rPr>
              <a:t>常见的错误</a:t>
            </a:r>
          </a:p>
          <a:p>
            <a:pPr lvl="1"/>
            <a:r>
              <a:rPr kumimoji="1" lang="zh-CN" altLang="en-US" sz="2000" dirty="0">
                <a:solidFill>
                  <a:srgbClr val="0000FF"/>
                </a:solidFill>
                <a:latin typeface="微软雅黑" panose="020B0503020204020204" pitchFamily="34" charset="-122"/>
                <a:ea typeface="微软雅黑" panose="020B0503020204020204" pitchFamily="34" charset="-122"/>
              </a:rPr>
              <a:t>一个表格上有，</a:t>
            </a:r>
            <a:r>
              <a:rPr kumimoji="1" lang="en-US" altLang="zh-CN" sz="2000" dirty="0">
                <a:solidFill>
                  <a:srgbClr val="0000FF"/>
                </a:solidFill>
                <a:latin typeface="微软雅黑" panose="020B0503020204020204" pitchFamily="34" charset="-122"/>
                <a:ea typeface="微软雅黑" panose="020B0503020204020204" pitchFamily="34" charset="-122"/>
              </a:rPr>
              <a:t>5</a:t>
            </a:r>
            <a:r>
              <a:rPr kumimoji="1" lang="zh-CN" altLang="en-US" sz="2000" dirty="0">
                <a:solidFill>
                  <a:srgbClr val="0000FF"/>
                </a:solidFill>
                <a:latin typeface="微软雅黑" panose="020B0503020204020204" pitchFamily="34" charset="-122"/>
                <a:ea typeface="微软雅黑" panose="020B0503020204020204" pitchFamily="34" charset="-122"/>
              </a:rPr>
              <a:t>个以上的索引</a:t>
            </a:r>
            <a:r>
              <a:rPr kumimoji="1" lang="zh-CN" altLang="en-US" sz="2000" dirty="0">
                <a:latin typeface="微软雅黑" panose="020B0503020204020204" pitchFamily="34" charset="-122"/>
                <a:ea typeface="微软雅黑" panose="020B0503020204020204" pitchFamily="34" charset="-122"/>
              </a:rPr>
              <a:t>，在</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插入、更新时付出很大的代价。</a:t>
            </a:r>
          </a:p>
          <a:p>
            <a:pPr lvl="1"/>
            <a:r>
              <a:rPr lang="zh-CN" altLang="en-US" sz="2000" dirty="0">
                <a:latin typeface="微软雅黑" panose="020B0503020204020204" pitchFamily="34" charset="-122"/>
                <a:ea typeface="微软雅黑" panose="020B0503020204020204" pitchFamily="34" charset="-122"/>
                <a:cs typeface="宋体" panose="02010600030101010101" pitchFamily="2" charset="-122"/>
              </a:rPr>
              <a:t>类似而重复的索引，浪费资源维护相同／类似的索引。</a:t>
            </a:r>
          </a:p>
          <a:p>
            <a:pPr lvl="1"/>
            <a:endParaRPr kumimoji="1" lang="zh-CN" altLang="en-US" sz="1600" b="1" dirty="0"/>
          </a:p>
        </p:txBody>
      </p:sp>
      <p:sp>
        <p:nvSpPr>
          <p:cNvPr id="4" name="幻灯片编号占位符 3"/>
          <p:cNvSpPr>
            <a:spLocks noGrp="1"/>
          </p:cNvSpPr>
          <p:nvPr>
            <p:ph type="sldNum" sz="quarter" idx="4"/>
          </p:nvPr>
        </p:nvSpPr>
        <p:spPr/>
        <p:txBody>
          <a:bodyPr/>
          <a:lstStyle/>
          <a:p>
            <a:fld id="{84CFB1C9-13D2-4FCA-8E43-5D048D3AC9EF}" type="slidenum">
              <a:rPr kumimoji="1" lang="zh-CN" altLang="en-US" smtClean="0"/>
              <a:pPr/>
              <a:t>28</a:t>
            </a:fld>
            <a:endParaRPr kumimoji="1" lang="zh-CN" altLang="en-US" dirty="0"/>
          </a:p>
        </p:txBody>
      </p:sp>
      <p:sp>
        <p:nvSpPr>
          <p:cNvPr id="7" name="标题 1">
            <a:extLst>
              <a:ext uri="{FF2B5EF4-FFF2-40B4-BE49-F238E27FC236}">
                <a16:creationId xmlns:a16="http://schemas.microsoft.com/office/drawing/2014/main" id="{B50A7B86-8B96-494F-A783-2A77BBBE7DE9}"/>
              </a:ext>
            </a:extLst>
          </p:cNvPr>
          <p:cNvSpPr>
            <a:spLocks noGrp="1"/>
          </p:cNvSpPr>
          <p:nvPr>
            <p:ph type="title"/>
          </p:nvPr>
        </p:nvSpPr>
        <p:spPr>
          <a:xfrm>
            <a:off x="275495" y="538407"/>
            <a:ext cx="11207263" cy="481500"/>
          </a:xfrm>
        </p:spPr>
        <p:txBody>
          <a:bodyPr/>
          <a:lstStyle/>
          <a:p>
            <a:r>
              <a:rPr lang="zh-CN" altLang="en-US" sz="3100" b="1" spc="100" dirty="0">
                <a:latin typeface="微软雅黑" panose="020B0503020204020204" pitchFamily="34" charset="-122"/>
                <a:ea typeface="微软雅黑" panose="020B0503020204020204" pitchFamily="34" charset="-122"/>
              </a:rPr>
              <a:t>索引规范</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3200" dirty="0">
                <a:cs typeface="宋体" charset="0"/>
              </a:rPr>
              <a:t>影响性能的因素</a:t>
            </a:r>
            <a:endParaRPr lang="zh-CN" altLang="en-US" dirty="0"/>
          </a:p>
        </p:txBody>
      </p:sp>
      <p:sp>
        <p:nvSpPr>
          <p:cNvPr id="5" name="Rectangle 3"/>
          <p:cNvSpPr txBox="1">
            <a:spLocks noChangeArrowheads="1"/>
          </p:cNvSpPr>
          <p:nvPr/>
        </p:nvSpPr>
        <p:spPr>
          <a:xfrm>
            <a:off x="685800" y="980728"/>
            <a:ext cx="8978900" cy="5242272"/>
          </a:xfrm>
          <a:prstGeom prst="rect">
            <a:avLst/>
          </a:prstGeom>
        </p:spPr>
        <p:txBody>
          <a:bodyPr>
            <a:normAutofit fontScale="47500" lnSpcReduction="2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lnSpc>
                <a:spcPct val="150000"/>
              </a:lnSpc>
              <a:spcBef>
                <a:spcPct val="35000"/>
              </a:spcBef>
              <a:buNone/>
            </a:pPr>
            <a:endParaRPr lang="en-US" altLang="zh-CN" sz="5700" b="1" dirty="0">
              <a:cs typeface="宋体" charset="0"/>
            </a:endParaRPr>
          </a:p>
          <a:p>
            <a:pPr marL="342900" indent="-342900">
              <a:lnSpc>
                <a:spcPct val="150000"/>
              </a:lnSpc>
              <a:spcBef>
                <a:spcPct val="35000"/>
              </a:spcBef>
            </a:pPr>
            <a:r>
              <a:rPr lang="zh-CN" altLang="en-US" sz="5100" b="1" dirty="0">
                <a:cs typeface="宋体" charset="0"/>
              </a:rPr>
              <a:t>应用程序的速度</a:t>
            </a:r>
          </a:p>
          <a:p>
            <a:pPr marL="342900" indent="-342900">
              <a:lnSpc>
                <a:spcPct val="150000"/>
              </a:lnSpc>
              <a:spcBef>
                <a:spcPct val="35000"/>
              </a:spcBef>
            </a:pPr>
            <a:r>
              <a:rPr lang="zh-CN" altLang="en-US" sz="5100" b="1" dirty="0">
                <a:cs typeface="宋体" charset="0"/>
              </a:rPr>
              <a:t>网络的速度</a:t>
            </a:r>
          </a:p>
          <a:p>
            <a:pPr marL="342900" indent="-342900">
              <a:lnSpc>
                <a:spcPct val="150000"/>
              </a:lnSpc>
              <a:spcBef>
                <a:spcPct val="35000"/>
              </a:spcBef>
            </a:pPr>
            <a:r>
              <a:rPr lang="zh-CN" altLang="en-US" sz="5100" b="1" dirty="0">
                <a:cs typeface="宋体" charset="0"/>
              </a:rPr>
              <a:t>数据库的速度</a:t>
            </a:r>
          </a:p>
          <a:p>
            <a:pPr marL="342900" indent="-342900">
              <a:lnSpc>
                <a:spcPct val="150000"/>
              </a:lnSpc>
              <a:spcBef>
                <a:spcPct val="35000"/>
              </a:spcBef>
            </a:pPr>
            <a:r>
              <a:rPr lang="zh-CN" altLang="en-US" sz="5100" b="1" dirty="0">
                <a:cs typeface="宋体" charset="0"/>
              </a:rPr>
              <a:t>硬件的配置和速度</a:t>
            </a:r>
          </a:p>
          <a:p>
            <a:pPr marL="342900" indent="-342900">
              <a:lnSpc>
                <a:spcPct val="150000"/>
              </a:lnSpc>
              <a:spcBef>
                <a:spcPct val="35000"/>
              </a:spcBef>
            </a:pPr>
            <a:r>
              <a:rPr lang="zh-CN" altLang="en-US" sz="5100" b="1" dirty="0">
                <a:cs typeface="宋体" charset="0"/>
              </a:rPr>
              <a:t>应用的类型</a:t>
            </a:r>
          </a:p>
          <a:p>
            <a:pPr marL="342900" indent="-342900">
              <a:lnSpc>
                <a:spcPct val="150000"/>
              </a:lnSpc>
              <a:spcBef>
                <a:spcPct val="35000"/>
              </a:spcBef>
            </a:pPr>
            <a:r>
              <a:rPr lang="zh-CN" altLang="en-US" sz="5100" b="1" dirty="0">
                <a:cs typeface="宋体" charset="0"/>
              </a:rPr>
              <a:t>用户的体验要求</a:t>
            </a:r>
          </a:p>
          <a:p>
            <a:pPr marL="342900" indent="-342900">
              <a:lnSpc>
                <a:spcPct val="150000"/>
              </a:lnSpc>
              <a:spcBef>
                <a:spcPct val="35000"/>
              </a:spcBef>
            </a:pPr>
            <a:r>
              <a:rPr lang="zh-CN" altLang="en-US" sz="5100" b="1" dirty="0">
                <a:solidFill>
                  <a:srgbClr val="3366FF"/>
                </a:solidFill>
                <a:cs typeface="宋体" charset="0"/>
              </a:rPr>
              <a:t>性能总是相对的！</a:t>
            </a:r>
            <a:endParaRPr lang="zh-CN" altLang="en-US" sz="5100" b="1" dirty="0">
              <a:solidFill>
                <a:srgbClr val="3366FF"/>
              </a:solidFill>
            </a:endParaRPr>
          </a:p>
        </p:txBody>
      </p:sp>
      <p:pic>
        <p:nvPicPr>
          <p:cNvPr id="6" name="Picture 7" descr="thumbnail"/>
          <p:cNvPicPr>
            <a:picLocks noChangeAspect="1" noChangeArrowheads="1"/>
          </p:cNvPicPr>
          <p:nvPr/>
        </p:nvPicPr>
        <p:blipFill>
          <a:blip r:embed="rId2" cstate="print">
            <a:lum contrast="36000"/>
            <a:extLst>
              <a:ext uri="{28A0092B-C50C-407E-A947-70E740481C1C}">
                <a14:useLocalDpi xmlns:a14="http://schemas.microsoft.com/office/drawing/2010/main" val="0"/>
              </a:ext>
            </a:extLst>
          </a:blip>
          <a:srcRect/>
          <a:stretch>
            <a:fillRect/>
          </a:stretch>
        </p:blipFill>
        <p:spPr bwMode="auto">
          <a:xfrm>
            <a:off x="6579430" y="1645349"/>
            <a:ext cx="3994299" cy="395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07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7" end="7"/>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2BCEB0-D503-49D9-80C4-049976C7EA5B}"/>
              </a:ext>
            </a:extLst>
          </p:cNvPr>
          <p:cNvSpPr>
            <a:spLocks noGrp="1"/>
          </p:cNvSpPr>
          <p:nvPr>
            <p:ph type="title"/>
          </p:nvPr>
        </p:nvSpPr>
        <p:spPr/>
        <p:txBody>
          <a:bodyPr/>
          <a:lstStyle/>
          <a:p>
            <a:r>
              <a:rPr lang="zh-CN" altLang="en-US" dirty="0"/>
              <a:t>慢查询</a:t>
            </a:r>
          </a:p>
        </p:txBody>
      </p:sp>
      <p:sp>
        <p:nvSpPr>
          <p:cNvPr id="6" name="矩形 5">
            <a:extLst>
              <a:ext uri="{FF2B5EF4-FFF2-40B4-BE49-F238E27FC236}">
                <a16:creationId xmlns:a16="http://schemas.microsoft.com/office/drawing/2014/main" id="{FF9DA58F-5910-4F6B-B74E-A81A79556FBA}"/>
              </a:ext>
            </a:extLst>
          </p:cNvPr>
          <p:cNvSpPr/>
          <p:nvPr/>
        </p:nvSpPr>
        <p:spPr>
          <a:xfrm>
            <a:off x="850900" y="1730376"/>
            <a:ext cx="7886700" cy="980525"/>
          </a:xfrm>
          <a:prstGeom prst="rect">
            <a:avLst/>
          </a:prstGeom>
        </p:spPr>
        <p:txBody>
          <a:bodyPr wrap="square">
            <a:spAutoFit/>
          </a:bodyPr>
          <a:lstStyle/>
          <a:p>
            <a:pPr marL="800100" marR="0" lvl="1" indent="-457200" defTabSz="914400" eaLnBrk="1" fontAlgn="auto" latinLnBrk="0" hangingPunct="1">
              <a:lnSpc>
                <a:spcPct val="125000"/>
              </a:lnSpc>
              <a:spcBef>
                <a:spcPct val="50000"/>
              </a:spcBef>
              <a:spcAft>
                <a:spcPts val="0"/>
              </a:spcAft>
              <a:buClr>
                <a:srgbClr val="FD0000"/>
              </a:buClr>
              <a:buSzTx/>
              <a:buFontTx/>
              <a:buChar char="•"/>
              <a:tabLst/>
              <a:defRPr/>
            </a:pPr>
            <a:r>
              <a:rPr lang="zh-CN" altLang="en-US" sz="2000" kern="0" dirty="0">
                <a:solidFill>
                  <a:srgbClr val="000000"/>
                </a:solidFill>
                <a:latin typeface="微软雅黑" pitchFamily="34" charset="-122"/>
                <a:ea typeface="微软雅黑" pitchFamily="34" charset="-122"/>
                <a:cs typeface="宋体" charset="0"/>
              </a:rPr>
              <a:t>整个业务流程下来耗时偏高</a:t>
            </a:r>
          </a:p>
          <a:p>
            <a:pPr marL="800100" marR="0" lvl="1" indent="-457200" defTabSz="914400" eaLnBrk="1" fontAlgn="auto" latinLnBrk="0" hangingPunct="1">
              <a:lnSpc>
                <a:spcPct val="125000"/>
              </a:lnSpc>
              <a:spcBef>
                <a:spcPct val="50000"/>
              </a:spcBef>
              <a:spcAft>
                <a:spcPts val="0"/>
              </a:spcAft>
              <a:buClr>
                <a:srgbClr val="FD0000"/>
              </a:buClr>
              <a:buSzTx/>
              <a:buFontTx/>
              <a:buChar char="•"/>
              <a:tabLst/>
              <a:defRPr/>
            </a:pPr>
            <a:r>
              <a:rPr lang="zh-CN" altLang="en-US" sz="2000" kern="0" dirty="0">
                <a:solidFill>
                  <a:srgbClr val="000000"/>
                </a:solidFill>
                <a:latin typeface="微软雅黑" pitchFamily="34" charset="-122"/>
                <a:ea typeface="微软雅黑" pitchFamily="34" charset="-122"/>
                <a:cs typeface="宋体" charset="0"/>
              </a:rPr>
              <a:t>运行一段时间后明显查询性能变慢</a:t>
            </a:r>
            <a:endParaRPr lang="en-US" altLang="zh-CN" sz="2000" kern="0" dirty="0">
              <a:solidFill>
                <a:srgbClr val="000000"/>
              </a:solidFill>
              <a:latin typeface="微软雅黑" pitchFamily="34" charset="-122"/>
              <a:ea typeface="微软雅黑" pitchFamily="34" charset="-122"/>
              <a:cs typeface="宋体" charset="0"/>
            </a:endParaRPr>
          </a:p>
        </p:txBody>
      </p:sp>
    </p:spTree>
    <p:extLst>
      <p:ext uri="{BB962C8B-B14F-4D97-AF65-F5344CB8AC3E}">
        <p14:creationId xmlns:p14="http://schemas.microsoft.com/office/powerpoint/2010/main" val="2678446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8070E0-4734-48F8-80A9-6301ADB9A9C4}"/>
              </a:ext>
            </a:extLst>
          </p:cNvPr>
          <p:cNvSpPr>
            <a:spLocks noGrp="1"/>
          </p:cNvSpPr>
          <p:nvPr>
            <p:ph type="title"/>
          </p:nvPr>
        </p:nvSpPr>
        <p:spPr/>
        <p:txBody>
          <a:bodyPr/>
          <a:lstStyle/>
          <a:p>
            <a:r>
              <a:rPr lang="en-US" altLang="zh-CN" dirty="0"/>
              <a:t>SQL</a:t>
            </a:r>
            <a:r>
              <a:rPr lang="zh-CN" altLang="en-US" dirty="0"/>
              <a:t>跟踪</a:t>
            </a:r>
          </a:p>
        </p:txBody>
      </p:sp>
      <p:sp>
        <p:nvSpPr>
          <p:cNvPr id="4" name="矩形 3">
            <a:extLst>
              <a:ext uri="{FF2B5EF4-FFF2-40B4-BE49-F238E27FC236}">
                <a16:creationId xmlns:a16="http://schemas.microsoft.com/office/drawing/2014/main" id="{08BE581B-B833-49DF-BC4D-8BEFDB8969C8}"/>
              </a:ext>
            </a:extLst>
          </p:cNvPr>
          <p:cNvSpPr/>
          <p:nvPr/>
        </p:nvSpPr>
        <p:spPr>
          <a:xfrm>
            <a:off x="825500" y="1551114"/>
            <a:ext cx="8724900" cy="3755772"/>
          </a:xfrm>
          <a:prstGeom prst="rect">
            <a:avLst/>
          </a:prstGeom>
        </p:spPr>
        <p:txBody>
          <a:bodyPr wrap="square">
            <a:spAutoFit/>
          </a:bodyPr>
          <a:lstStyle/>
          <a:p>
            <a:pPr marL="457200" marR="0" lvl="0" indent="-457200" defTabSz="914400" eaLnBrk="1" fontAlgn="auto" latinLnBrk="0" hangingPunct="1">
              <a:lnSpc>
                <a:spcPct val="125000"/>
              </a:lnSpc>
              <a:spcBef>
                <a:spcPct val="50000"/>
              </a:spcBef>
              <a:spcAft>
                <a:spcPts val="0"/>
              </a:spcAft>
              <a:buClr>
                <a:srgbClr val="FD0000"/>
              </a:buClr>
              <a:buSzTx/>
              <a:buFontTx/>
              <a:buChar char="•"/>
              <a:tabLst/>
              <a:defRPr/>
            </a:pPr>
            <a:r>
              <a:rPr kumimoji="0" lang="en-US" altLang="zh-CN" sz="2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SQL</a:t>
            </a:r>
            <a:r>
              <a:rPr kumimoji="0" lang="zh-CN" altLang="en-US" sz="2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跟踪</a:t>
            </a:r>
            <a:r>
              <a:rPr kumimoji="0" lang="en-US" altLang="zh-CN" sz="2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 </a:t>
            </a:r>
            <a:r>
              <a:rPr kumimoji="0" lang="zh-CN" altLang="en-US" sz="2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是</a:t>
            </a:r>
            <a:r>
              <a:rPr kumimoji="0" lang="en-US" altLang="zh-CN" sz="2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 GBase 8s</a:t>
            </a:r>
            <a:r>
              <a:rPr kumimoji="0" lang="zh-CN" altLang="en-US" sz="2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的一项</a:t>
            </a:r>
            <a:r>
              <a:rPr kumimoji="0" lang="en-US" altLang="zh-CN" sz="2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 SQL</a:t>
            </a:r>
            <a:r>
              <a:rPr kumimoji="0" lang="zh-CN" altLang="en-US" sz="2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指令</a:t>
            </a:r>
            <a:r>
              <a:rPr kumimoji="0" lang="en-US" altLang="zh-CN" sz="2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 </a:t>
            </a:r>
            <a:r>
              <a:rPr kumimoji="0" lang="zh-CN" altLang="en-US" sz="2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性能监控功能。</a:t>
            </a:r>
          </a:p>
          <a:p>
            <a:pPr marL="800100" marR="0" lvl="1" indent="-457200" defTabSz="914400" eaLnBrk="1" fontAlgn="auto" latinLnBrk="0" hangingPunct="1">
              <a:lnSpc>
                <a:spcPct val="125000"/>
              </a:lnSpc>
              <a:spcBef>
                <a:spcPct val="50000"/>
              </a:spcBef>
              <a:spcAft>
                <a:spcPts val="0"/>
              </a:spcAft>
              <a:buClr>
                <a:srgbClr val="FD0000"/>
              </a:buClr>
              <a:buSzTx/>
              <a:buFontTx/>
              <a:buChar char="•"/>
              <a:tabLst/>
              <a:defRPr/>
            </a:pPr>
            <a:r>
              <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通过配置</a:t>
            </a:r>
            <a:r>
              <a:rPr kumimoji="0" lang="en-US" altLang="zh-CN"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SQL</a:t>
            </a:r>
            <a:r>
              <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语句跟踪参数监控最近执行的</a:t>
            </a:r>
            <a:r>
              <a:rPr kumimoji="0" lang="en-US" altLang="zh-CN"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SQL</a:t>
            </a:r>
            <a:r>
              <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语句的性能</a:t>
            </a:r>
          </a:p>
          <a:p>
            <a:pPr marL="800100" marR="0" lvl="1" indent="-457200" defTabSz="914400" eaLnBrk="1" fontAlgn="auto" latinLnBrk="0" hangingPunct="1">
              <a:lnSpc>
                <a:spcPct val="125000"/>
              </a:lnSpc>
              <a:spcBef>
                <a:spcPct val="50000"/>
              </a:spcBef>
              <a:spcAft>
                <a:spcPts val="0"/>
              </a:spcAft>
              <a:buClr>
                <a:srgbClr val="FD0000"/>
              </a:buClr>
              <a:buSzTx/>
              <a:buFontTx/>
              <a:buChar char="•"/>
              <a:tabLst/>
              <a:defRPr/>
            </a:pPr>
            <a:r>
              <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提供系统里执行的每一条</a:t>
            </a:r>
            <a:r>
              <a:rPr kumimoji="0" lang="en-US" altLang="zh-CN"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SQL</a:t>
            </a:r>
            <a:r>
              <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语句的统计信息</a:t>
            </a:r>
            <a:endParaRPr kumimoji="0" lang="en-US" altLang="zh-CN"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endParaRPr>
          </a:p>
          <a:p>
            <a:pPr marL="800100" marR="0" lvl="1" indent="-457200" defTabSz="914400" eaLnBrk="1" fontAlgn="auto" latinLnBrk="0" hangingPunct="1">
              <a:lnSpc>
                <a:spcPct val="125000"/>
              </a:lnSpc>
              <a:spcBef>
                <a:spcPct val="50000"/>
              </a:spcBef>
              <a:spcAft>
                <a:spcPts val="0"/>
              </a:spcAft>
              <a:buClr>
                <a:srgbClr val="FD0000"/>
              </a:buClr>
              <a:buSzTx/>
              <a:buFontTx/>
              <a:buChar char="•"/>
              <a:tabLst/>
              <a:defRPr/>
            </a:pPr>
            <a:r>
              <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统计信息存储在可配置的环形缓冲区里</a:t>
            </a:r>
            <a:endParaRPr kumimoji="0" lang="en-US" altLang="zh-CN"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endParaRPr>
          </a:p>
          <a:p>
            <a:pPr marL="800100" marR="0" lvl="1" indent="-457200" defTabSz="914400" eaLnBrk="1" fontAlgn="auto" latinLnBrk="0" hangingPunct="1">
              <a:lnSpc>
                <a:spcPct val="125000"/>
              </a:lnSpc>
              <a:spcBef>
                <a:spcPct val="50000"/>
              </a:spcBef>
              <a:spcAft>
                <a:spcPts val="0"/>
              </a:spcAft>
              <a:buClr>
                <a:srgbClr val="FD0000"/>
              </a:buClr>
              <a:buSzTx/>
              <a:buFontTx/>
              <a:buChar char="•"/>
              <a:tabLst/>
              <a:defRPr/>
            </a:pPr>
            <a:r>
              <a:rPr kumimoji="0" lang="zh-CN" altLang="en-US" sz="2000" b="0" i="0" u="none" strike="noStrike" kern="0" cap="none" spc="0" normalizeH="0" baseline="0" noProof="0" dirty="0">
                <a:ln>
                  <a:noFill/>
                </a:ln>
                <a:solidFill>
                  <a:srgbClr val="FD0000"/>
                </a:solidFill>
                <a:effectLst/>
                <a:uLnTx/>
                <a:uFillTx/>
                <a:latin typeface="微软雅黑" pitchFamily="34" charset="-122"/>
                <a:ea typeface="微软雅黑" pitchFamily="34" charset="-122"/>
                <a:cs typeface="宋体" charset="0"/>
              </a:rPr>
              <a:t>缺省</a:t>
            </a:r>
            <a:r>
              <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情况下，这个特性是</a:t>
            </a:r>
            <a:r>
              <a:rPr kumimoji="0" lang="zh-CN" altLang="en-US" sz="2000" b="0" i="0" u="none" strike="noStrike" kern="0" cap="none" spc="0" normalizeH="0" baseline="0" noProof="0" dirty="0">
                <a:ln>
                  <a:noFill/>
                </a:ln>
                <a:solidFill>
                  <a:srgbClr val="FD0000"/>
                </a:solidFill>
                <a:effectLst/>
                <a:uLnTx/>
                <a:uFillTx/>
                <a:latin typeface="微软雅黑" pitchFamily="34" charset="-122"/>
                <a:ea typeface="微软雅黑" pitchFamily="34" charset="-122"/>
                <a:cs typeface="宋体" charset="0"/>
              </a:rPr>
              <a:t>关闭</a:t>
            </a:r>
            <a:r>
              <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的</a:t>
            </a:r>
            <a:endParaRPr kumimoji="0" lang="en-US" altLang="zh-CN"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endParaRPr>
          </a:p>
          <a:p>
            <a:pPr marL="800100" marR="0" lvl="1" indent="-457200" defTabSz="914400" eaLnBrk="1" fontAlgn="auto" latinLnBrk="0" hangingPunct="1">
              <a:lnSpc>
                <a:spcPct val="125000"/>
              </a:lnSpc>
              <a:spcBef>
                <a:spcPct val="50000"/>
              </a:spcBef>
              <a:spcAft>
                <a:spcPts val="0"/>
              </a:spcAft>
              <a:buClr>
                <a:srgbClr val="FD0000"/>
              </a:buClr>
              <a:buSzTx/>
              <a:buFontTx/>
              <a:buChar char="•"/>
              <a:tabLst/>
              <a:defRPr/>
            </a:pPr>
            <a:r>
              <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可以有选择的将某些用户设置为使用这个特性</a:t>
            </a:r>
            <a:endParaRPr kumimoji="0" lang="en-US" altLang="zh-CN"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endParaRPr>
          </a:p>
          <a:p>
            <a:pPr marL="800100" marR="0" lvl="1" indent="-457200" defTabSz="914400" eaLnBrk="1" fontAlgn="auto" latinLnBrk="0" hangingPunct="1">
              <a:lnSpc>
                <a:spcPct val="125000"/>
              </a:lnSpc>
              <a:spcBef>
                <a:spcPct val="50000"/>
              </a:spcBef>
              <a:spcAft>
                <a:spcPts val="0"/>
              </a:spcAft>
              <a:buClr>
                <a:srgbClr val="FD0000"/>
              </a:buClr>
              <a:buSzTx/>
              <a:buFontTx/>
              <a:buChar char="•"/>
              <a:tabLst/>
              <a:defRPr/>
            </a:pPr>
            <a:r>
              <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可更方便的分析</a:t>
            </a:r>
            <a:r>
              <a:rPr kumimoji="0" lang="en-US" altLang="zh-CN"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SQL</a:t>
            </a:r>
            <a:r>
              <a:rPr kumimoji="0" lang="zh-CN" altLang="en-US" sz="2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0"/>
              </a:rPr>
              <a:t>语句从而更好的进行性能调优</a:t>
            </a:r>
            <a:endParaRPr kumimoji="0" lang="zh-CN"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48271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5A2D4B-3132-4AF9-AC91-A91E309B3011}"/>
              </a:ext>
            </a:extLst>
          </p:cNvPr>
          <p:cNvSpPr>
            <a:spLocks noGrp="1"/>
          </p:cNvSpPr>
          <p:nvPr>
            <p:ph type="title"/>
          </p:nvPr>
        </p:nvSpPr>
        <p:spPr/>
        <p:txBody>
          <a:bodyPr/>
          <a:lstStyle/>
          <a:p>
            <a:r>
              <a:rPr lang="en-US" altLang="zh-CN" dirty="0"/>
              <a:t>SQL</a:t>
            </a:r>
            <a:r>
              <a:rPr lang="zh-CN" altLang="en-US" dirty="0"/>
              <a:t>跟踪</a:t>
            </a:r>
          </a:p>
        </p:txBody>
      </p:sp>
      <p:sp>
        <p:nvSpPr>
          <p:cNvPr id="8" name="Rectangle 4">
            <a:extLst>
              <a:ext uri="{FF2B5EF4-FFF2-40B4-BE49-F238E27FC236}">
                <a16:creationId xmlns:a16="http://schemas.microsoft.com/office/drawing/2014/main" id="{717ADC38-613C-4C1E-BF00-39D9AECCA33D}"/>
              </a:ext>
            </a:extLst>
          </p:cNvPr>
          <p:cNvSpPr>
            <a:spLocks noChangeArrowheads="1"/>
          </p:cNvSpPr>
          <p:nvPr/>
        </p:nvSpPr>
        <p:spPr bwMode="auto">
          <a:xfrm>
            <a:off x="1666875" y="1243013"/>
            <a:ext cx="6931025" cy="2641600"/>
          </a:xfrm>
          <a:prstGeom prst="rect">
            <a:avLst/>
          </a:prstGeom>
          <a:noFill/>
          <a:ln>
            <a:noFill/>
          </a:ln>
        </p:spPr>
        <p:txBody>
          <a:bodyPr lIns="92075" tIns="46038" rIns="92075" bIns="46038"/>
          <a:lstStyle/>
          <a:p>
            <a:pPr marL="228600" indent="-228600">
              <a:spcBef>
                <a:spcPct val="40000"/>
              </a:spcBef>
              <a:buClr>
                <a:schemeClr val="accent2"/>
              </a:buClr>
              <a:buFont typeface="Wingdings" panose="05000000000000000000" charset="0"/>
              <a:buChar char="§"/>
            </a:pPr>
            <a:endParaRPr lang="en-US" altLang="zh-CN" dirty="0">
              <a:ea typeface="宋体" panose="02010600030101010101" pitchFamily="2" charset="-122"/>
              <a:cs typeface="宋体" panose="02010600030101010101" pitchFamily="2" charset="-122"/>
            </a:endParaRPr>
          </a:p>
        </p:txBody>
      </p:sp>
      <p:sp>
        <p:nvSpPr>
          <p:cNvPr id="9" name="TextBox 4">
            <a:extLst>
              <a:ext uri="{FF2B5EF4-FFF2-40B4-BE49-F238E27FC236}">
                <a16:creationId xmlns:a16="http://schemas.microsoft.com/office/drawing/2014/main" id="{9EA80FB9-DF48-4F77-B3C2-34906718D7A3}"/>
              </a:ext>
            </a:extLst>
          </p:cNvPr>
          <p:cNvSpPr txBox="1">
            <a:spLocks noChangeArrowheads="1"/>
          </p:cNvSpPr>
          <p:nvPr/>
        </p:nvSpPr>
        <p:spPr bwMode="auto">
          <a:xfrm>
            <a:off x="1966268" y="3852540"/>
            <a:ext cx="7285037" cy="415925"/>
          </a:xfrm>
          <a:prstGeom prst="rect">
            <a:avLst/>
          </a:prstGeom>
          <a:solidFill>
            <a:schemeClr val="accent3">
              <a:lumMod val="85000"/>
            </a:schemeClr>
          </a:solidFill>
          <a:ln w="19050">
            <a:solidFill>
              <a:srgbClr val="009391"/>
            </a:solidFill>
            <a:miter lim="800000"/>
          </a:ln>
        </p:spPr>
        <p:txBody>
          <a:bodyPr>
            <a:spAutoFit/>
          </a:bodyPr>
          <a:lstStyle>
            <a:lvl1pPr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buClrTx/>
              <a:buFontTx/>
              <a:buNone/>
            </a:pP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level=low, </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ntraces</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=10000,size=10,mode= global</a:t>
            </a:r>
          </a:p>
        </p:txBody>
      </p:sp>
      <p:sp>
        <p:nvSpPr>
          <p:cNvPr id="10" name="TextBox 5">
            <a:extLst>
              <a:ext uri="{FF2B5EF4-FFF2-40B4-BE49-F238E27FC236}">
                <a16:creationId xmlns:a16="http://schemas.microsoft.com/office/drawing/2014/main" id="{DD16F83A-D68D-4200-917C-F76FA3CD17A6}"/>
              </a:ext>
            </a:extLst>
          </p:cNvPr>
          <p:cNvSpPr txBox="1">
            <a:spLocks noChangeArrowheads="1"/>
          </p:cNvSpPr>
          <p:nvPr/>
        </p:nvSpPr>
        <p:spPr bwMode="auto">
          <a:xfrm>
            <a:off x="2038276" y="5508724"/>
            <a:ext cx="7285037" cy="660400"/>
          </a:xfrm>
          <a:prstGeom prst="rect">
            <a:avLst/>
          </a:prstGeom>
          <a:solidFill>
            <a:srgbClr val="D9D9D9"/>
          </a:solidFill>
          <a:ln w="19050">
            <a:solidFill>
              <a:srgbClr val="009391"/>
            </a:solidFill>
            <a:miter lim="800000"/>
          </a:ln>
        </p:spPr>
        <p:txBody>
          <a:bodyPr>
            <a:spAutoFit/>
          </a:bodyPr>
          <a:lstStyle>
            <a:lvl1pPr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buClrTx/>
              <a:buFontTx/>
              <a:buNone/>
            </a:pP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EXECUTE FUNCTION task(’ SET SQL TRACING OFF');</a:t>
            </a:r>
          </a:p>
          <a:p>
            <a:pPr eaLnBrk="1" hangingPunct="1">
              <a:buClrTx/>
              <a:buFontTx/>
              <a:buNone/>
            </a:pP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EXECUTE FUNCTION task(’ SET SQL TRACING ON');</a:t>
            </a:r>
          </a:p>
        </p:txBody>
      </p:sp>
      <p:sp>
        <p:nvSpPr>
          <p:cNvPr id="11" name="Rectangle 4">
            <a:extLst>
              <a:ext uri="{FF2B5EF4-FFF2-40B4-BE49-F238E27FC236}">
                <a16:creationId xmlns:a16="http://schemas.microsoft.com/office/drawing/2014/main" id="{BB463323-A1B0-4967-817C-B7D7C0A8E141}"/>
              </a:ext>
            </a:extLst>
          </p:cNvPr>
          <p:cNvSpPr>
            <a:spLocks noChangeArrowheads="1"/>
          </p:cNvSpPr>
          <p:nvPr/>
        </p:nvSpPr>
        <p:spPr bwMode="auto">
          <a:xfrm>
            <a:off x="1657350" y="4659313"/>
            <a:ext cx="6931025" cy="508000"/>
          </a:xfrm>
          <a:prstGeom prst="rect">
            <a:avLst/>
          </a:prstGeom>
          <a:noFill/>
          <a:ln>
            <a:noFill/>
          </a:ln>
        </p:spPr>
        <p:txBody>
          <a:bodyPr lIns="92075" tIns="46038" rIns="92075" bIns="46038"/>
          <a:lstStyle/>
          <a:p>
            <a:pPr marL="228600" indent="-228600">
              <a:spcBef>
                <a:spcPct val="40000"/>
              </a:spcBef>
              <a:buClr>
                <a:schemeClr val="accent2"/>
              </a:buClr>
              <a:buFont typeface="Wingdings" panose="05000000000000000000" charset="0"/>
              <a:buChar char="§"/>
            </a:pPr>
            <a:endParaRPr lang="en-US" altLang="zh-CN" dirty="0">
              <a:latin typeface="Times New Roman" panose="02020603050405020304" charset="0"/>
              <a:ea typeface="宋体" panose="02010600030101010101" pitchFamily="2" charset="-122"/>
              <a:cs typeface="宋体" panose="02010600030101010101" pitchFamily="2" charset="-122"/>
            </a:endParaRPr>
          </a:p>
        </p:txBody>
      </p:sp>
      <p:sp>
        <p:nvSpPr>
          <p:cNvPr id="12" name="内容占位符 8">
            <a:extLst>
              <a:ext uri="{FF2B5EF4-FFF2-40B4-BE49-F238E27FC236}">
                <a16:creationId xmlns:a16="http://schemas.microsoft.com/office/drawing/2014/main" id="{44267683-C4AB-4213-8C0E-8AF1EFF689FB}"/>
              </a:ext>
            </a:extLst>
          </p:cNvPr>
          <p:cNvSpPr txBox="1">
            <a:spLocks/>
          </p:cNvSpPr>
          <p:nvPr/>
        </p:nvSpPr>
        <p:spPr>
          <a:xfrm>
            <a:off x="1037158" y="1044228"/>
            <a:ext cx="7537450" cy="2520280"/>
          </a:xfrm>
          <a:prstGeom prst="rect">
            <a:avLst/>
          </a:prstGeom>
          <a:noFill/>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ct val="40000"/>
              </a:spcBef>
            </a:pPr>
            <a:r>
              <a:rPr kumimoji="1" lang="en-US" altLang="zh-CN" sz="2000" dirty="0">
                <a:cs typeface="微软雅黑" panose="020B0503020204020204" pitchFamily="34" charset="-122"/>
              </a:rPr>
              <a:t>SQL</a:t>
            </a:r>
            <a:r>
              <a:rPr lang="zh-CN" altLang="en-US" sz="2000" dirty="0">
                <a:cs typeface="微软雅黑" panose="020B0503020204020204" pitchFamily="34" charset="-122"/>
              </a:rPr>
              <a:t>跟踪</a:t>
            </a:r>
            <a:r>
              <a:rPr lang="en-US" altLang="zh-CN" sz="2000" dirty="0">
                <a:cs typeface="微软雅黑" panose="020B0503020204020204" pitchFamily="34" charset="-122"/>
              </a:rPr>
              <a:t> </a:t>
            </a:r>
            <a:r>
              <a:rPr lang="zh-CN" altLang="en-US" sz="2000" dirty="0">
                <a:cs typeface="微软雅黑" panose="020B0503020204020204" pitchFamily="34" charset="-122"/>
              </a:rPr>
              <a:t>可以手动设定，再从</a:t>
            </a:r>
            <a:r>
              <a:rPr lang="en-US" altLang="zh-CN" sz="2000" dirty="0">
                <a:cs typeface="微软雅黑" panose="020B0503020204020204" pitchFamily="34" charset="-122"/>
              </a:rPr>
              <a:t> OAT </a:t>
            </a:r>
            <a:r>
              <a:rPr lang="zh-CN" altLang="en-US" sz="2000" dirty="0">
                <a:cs typeface="微软雅黑" panose="020B0503020204020204" pitchFamily="34" charset="-122"/>
              </a:rPr>
              <a:t>更新</a:t>
            </a:r>
            <a:endParaRPr kumimoji="1" lang="en-US" altLang="zh-CN" sz="2000" dirty="0">
              <a:cs typeface="微软雅黑" panose="020B0503020204020204" pitchFamily="34" charset="-122"/>
            </a:endParaRPr>
          </a:p>
          <a:p>
            <a:pPr>
              <a:spcBef>
                <a:spcPct val="40000"/>
              </a:spcBef>
            </a:pPr>
            <a:r>
              <a:rPr kumimoji="1" lang="en-US" altLang="zh-CN" sz="2000" dirty="0">
                <a:cs typeface="微软雅黑" panose="020B0503020204020204" pitchFamily="34" charset="-122"/>
              </a:rPr>
              <a:t>SQL</a:t>
            </a:r>
            <a:r>
              <a:rPr lang="zh-CN" altLang="en-US" sz="2000" dirty="0">
                <a:cs typeface="微软雅黑" panose="020B0503020204020204" pitchFamily="34" charset="-122"/>
              </a:rPr>
              <a:t>跟踪在</a:t>
            </a:r>
            <a:r>
              <a:rPr lang="en-US" altLang="zh-CN" sz="2000" dirty="0">
                <a:cs typeface="微软雅黑" panose="020B0503020204020204" pitchFamily="34" charset="-122"/>
              </a:rPr>
              <a:t> </a:t>
            </a:r>
            <a:r>
              <a:rPr lang="en-US" altLang="zh-CN" sz="2000" dirty="0" err="1">
                <a:cs typeface="宋体" panose="02010600030101010101" pitchFamily="2" charset="-122"/>
              </a:rPr>
              <a:t>ONCONFIG</a:t>
            </a:r>
            <a:r>
              <a:rPr lang="zh-CN" altLang="en-US" sz="2000" dirty="0">
                <a:cs typeface="宋体" panose="02010600030101010101" pitchFamily="2" charset="-122"/>
              </a:rPr>
              <a:t>参数</a:t>
            </a:r>
            <a:r>
              <a:rPr lang="en-US" altLang="zh-CN" sz="2000" dirty="0">
                <a:cs typeface="宋体" panose="02010600030101010101" pitchFamily="2" charset="-122"/>
              </a:rPr>
              <a:t>: </a:t>
            </a:r>
            <a:r>
              <a:rPr lang="en-US" altLang="zh-CN" sz="2000" dirty="0" err="1">
                <a:cs typeface="宋体" panose="02010600030101010101" pitchFamily="2" charset="-122"/>
              </a:rPr>
              <a:t>SQLTRACE</a:t>
            </a:r>
            <a:endParaRPr lang="en-US" altLang="zh-CN" sz="2000" dirty="0">
              <a:cs typeface="宋体" panose="02010600030101010101" pitchFamily="2" charset="-122"/>
            </a:endParaRPr>
          </a:p>
          <a:p>
            <a:pPr lvl="1">
              <a:spcBef>
                <a:spcPct val="40000"/>
              </a:spcBef>
            </a:pPr>
            <a:r>
              <a:rPr lang="en-US" altLang="zh-CN" sz="1800" dirty="0">
                <a:cs typeface="宋体" panose="02010600030101010101" pitchFamily="2" charset="-122"/>
              </a:rPr>
              <a:t>level = [off, low, med, high]</a:t>
            </a:r>
          </a:p>
          <a:p>
            <a:pPr lvl="1">
              <a:spcBef>
                <a:spcPct val="40000"/>
              </a:spcBef>
            </a:pPr>
            <a:r>
              <a:rPr lang="en-US" altLang="zh-CN" sz="1800" dirty="0" err="1">
                <a:cs typeface="宋体" panose="02010600030101010101" pitchFamily="2" charset="-122"/>
              </a:rPr>
              <a:t>ntraces</a:t>
            </a:r>
            <a:r>
              <a:rPr lang="en-US" altLang="zh-CN" sz="1800" dirty="0">
                <a:cs typeface="宋体" panose="02010600030101010101" pitchFamily="2" charset="-122"/>
              </a:rPr>
              <a:t> = [</a:t>
            </a:r>
            <a:r>
              <a:rPr lang="zh-CN" altLang="en-US" sz="1800" dirty="0">
                <a:cs typeface="宋体" panose="02010600030101010101" pitchFamily="2" charset="-122"/>
              </a:rPr>
              <a:t>跟踪的</a:t>
            </a:r>
            <a:r>
              <a:rPr lang="en-US" altLang="zh-CN" sz="1800" dirty="0">
                <a:cs typeface="宋体" panose="02010600030101010101" pitchFamily="2" charset="-122"/>
              </a:rPr>
              <a:t>SQL</a:t>
            </a:r>
            <a:r>
              <a:rPr lang="zh-CN" altLang="en-US" sz="1800" dirty="0">
                <a:cs typeface="宋体" panose="02010600030101010101" pitchFamily="2" charset="-122"/>
              </a:rPr>
              <a:t>语句的数量</a:t>
            </a:r>
            <a:r>
              <a:rPr lang="en-US" altLang="zh-CN" sz="1800" dirty="0">
                <a:cs typeface="宋体" panose="02010600030101010101" pitchFamily="2" charset="-122"/>
              </a:rPr>
              <a:t>]</a:t>
            </a:r>
          </a:p>
          <a:p>
            <a:pPr lvl="1">
              <a:spcBef>
                <a:spcPct val="40000"/>
              </a:spcBef>
            </a:pPr>
            <a:r>
              <a:rPr lang="en-US" altLang="zh-CN" sz="1800" dirty="0">
                <a:cs typeface="宋体" panose="02010600030101010101" pitchFamily="2" charset="-122"/>
              </a:rPr>
              <a:t>size = [</a:t>
            </a:r>
            <a:r>
              <a:rPr lang="zh-CN" altLang="en-US" sz="1800" dirty="0">
                <a:cs typeface="宋体" panose="02010600030101010101" pitchFamily="2" charset="-122"/>
              </a:rPr>
              <a:t>每个跟踪缓冲区的大小，以</a:t>
            </a:r>
            <a:r>
              <a:rPr lang="en-US" altLang="zh-CN" sz="1800" dirty="0">
                <a:cs typeface="宋体" panose="02010600030101010101" pitchFamily="2" charset="-122"/>
              </a:rPr>
              <a:t>KB</a:t>
            </a:r>
            <a:r>
              <a:rPr lang="zh-CN" altLang="en-US" sz="1800" dirty="0">
                <a:cs typeface="宋体" panose="02010600030101010101" pitchFamily="2" charset="-122"/>
              </a:rPr>
              <a:t>为单位</a:t>
            </a:r>
            <a:r>
              <a:rPr lang="en-US" altLang="zh-CN" sz="1800" dirty="0">
                <a:cs typeface="宋体" panose="02010600030101010101" pitchFamily="2" charset="-122"/>
              </a:rPr>
              <a:t>]</a:t>
            </a:r>
          </a:p>
          <a:p>
            <a:pPr lvl="1">
              <a:spcBef>
                <a:spcPct val="40000"/>
              </a:spcBef>
            </a:pPr>
            <a:r>
              <a:rPr lang="en-US" altLang="zh-CN" sz="1800" dirty="0">
                <a:cs typeface="宋体" panose="02010600030101010101" pitchFamily="2" charset="-122"/>
              </a:rPr>
              <a:t>mode = [global, user]</a:t>
            </a:r>
            <a:endParaRPr lang="en-US" altLang="zh-CN" sz="1800" dirty="0">
              <a:ea typeface="宋体" panose="02010600030101010101" pitchFamily="2" charset="-122"/>
              <a:cs typeface="宋体" panose="02010600030101010101" pitchFamily="2" charset="-122"/>
            </a:endParaRPr>
          </a:p>
          <a:p>
            <a:pPr lvl="1">
              <a:spcBef>
                <a:spcPct val="40000"/>
              </a:spcBef>
            </a:pPr>
            <a:endParaRPr lang="en-US" altLang="zh-CN" dirty="0">
              <a:ea typeface="宋体" panose="02010600030101010101" pitchFamily="2" charset="-122"/>
              <a:cs typeface="宋体" panose="02010600030101010101" pitchFamily="2" charset="-122"/>
            </a:endParaRPr>
          </a:p>
          <a:p>
            <a:pPr marL="457200" lvl="1" indent="0">
              <a:spcBef>
                <a:spcPct val="40000"/>
              </a:spcBef>
              <a:buFont typeface="Arial" panose="020B0604020202020204" pitchFamily="34" charset="0"/>
              <a:buNone/>
            </a:pPr>
            <a:endParaRPr lang="en-US" altLang="zh-CN" dirty="0">
              <a:ea typeface="宋体" panose="02010600030101010101" pitchFamily="2" charset="-122"/>
              <a:cs typeface="宋体" panose="02010600030101010101" pitchFamily="2" charset="-122"/>
            </a:endParaRPr>
          </a:p>
          <a:p>
            <a:pPr marL="457200" lvl="1" indent="0">
              <a:spcBef>
                <a:spcPct val="40000"/>
              </a:spcBef>
              <a:buFont typeface="Arial" panose="020B0604020202020204" pitchFamily="34" charset="0"/>
              <a:buNone/>
            </a:pPr>
            <a:endParaRPr lang="en-US" altLang="zh-CN" dirty="0">
              <a:ea typeface="宋体" panose="02010600030101010101" pitchFamily="2" charset="-122"/>
              <a:cs typeface="宋体" panose="02010600030101010101" pitchFamily="2" charset="-122"/>
            </a:endParaRPr>
          </a:p>
          <a:p>
            <a:pPr marL="457200" lvl="1" indent="0">
              <a:spcBef>
                <a:spcPct val="40000"/>
              </a:spcBef>
              <a:buFont typeface="Arial" panose="020B0604020202020204" pitchFamily="34" charset="0"/>
              <a:buNone/>
            </a:pPr>
            <a:endParaRPr lang="en-US" altLang="zh-CN" dirty="0">
              <a:ea typeface="宋体" panose="02010600030101010101" pitchFamily="2" charset="-122"/>
              <a:cs typeface="宋体" panose="02010600030101010101" pitchFamily="2" charset="-122"/>
            </a:endParaRPr>
          </a:p>
          <a:p>
            <a:pPr marL="342900" lvl="1" indent="-342900">
              <a:spcBef>
                <a:spcPct val="40000"/>
              </a:spcBef>
            </a:pPr>
            <a:r>
              <a:rPr lang="zh-CN" altLang="en-US" sz="2000" dirty="0">
                <a:cs typeface="微软雅黑" panose="020B0503020204020204" pitchFamily="34" charset="-122"/>
              </a:rPr>
              <a:t>手动</a:t>
            </a:r>
            <a:r>
              <a:rPr lang="zh-CN" altLang="en-US" sz="2000" dirty="0">
                <a:cs typeface="宋体" panose="02010600030101010101" pitchFamily="2" charset="-122"/>
              </a:rPr>
              <a:t>关闭和打开</a:t>
            </a:r>
            <a:r>
              <a:rPr lang="en-US" altLang="zh-CN" sz="2000" dirty="0">
                <a:cs typeface="宋体" panose="02010600030101010101" pitchFamily="2" charset="-122"/>
              </a:rPr>
              <a:t>SQL</a:t>
            </a:r>
            <a:r>
              <a:rPr lang="zh-CN" altLang="en-US" sz="2000" dirty="0">
                <a:cs typeface="宋体" panose="02010600030101010101" pitchFamily="2" charset="-122"/>
              </a:rPr>
              <a:t>跟踪</a:t>
            </a:r>
            <a:endParaRPr lang="en-US" altLang="zh-CN" sz="2000" dirty="0">
              <a:cs typeface="宋体" panose="02010600030101010101" pitchFamily="2" charset="-122"/>
            </a:endParaRPr>
          </a:p>
          <a:p>
            <a:pPr lvl="1">
              <a:spcBef>
                <a:spcPct val="40000"/>
              </a:spcBef>
              <a:buClr>
                <a:schemeClr val="accent2"/>
              </a:buClr>
              <a:buFont typeface="Arial" panose="020B0604020202020204" pitchFamily="34" charset="0"/>
              <a:buNone/>
            </a:pPr>
            <a:endParaRPr lang="en-US" altLang="zh-CN" dirty="0">
              <a:ea typeface="宋体" panose="02010600030101010101" pitchFamily="2" charset="-122"/>
              <a:cs typeface="宋体" panose="02010600030101010101" pitchFamily="2" charset="-122"/>
            </a:endParaRPr>
          </a:p>
          <a:p>
            <a:endParaRPr lang="zh-CN" altLang="en-US" dirty="0"/>
          </a:p>
        </p:txBody>
      </p:sp>
    </p:spTree>
    <p:extLst>
      <p:ext uri="{BB962C8B-B14F-4D97-AF65-F5344CB8AC3E}">
        <p14:creationId xmlns:p14="http://schemas.microsoft.com/office/powerpoint/2010/main" val="4054217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FEAF19-384B-4B6F-8523-468A1FE91468}"/>
              </a:ext>
            </a:extLst>
          </p:cNvPr>
          <p:cNvSpPr>
            <a:spLocks noGrp="1"/>
          </p:cNvSpPr>
          <p:nvPr>
            <p:ph type="title"/>
          </p:nvPr>
        </p:nvSpPr>
        <p:spPr/>
        <p:txBody>
          <a:bodyPr/>
          <a:lstStyle/>
          <a:p>
            <a:r>
              <a:rPr lang="en-US" altLang="zh-CN" dirty="0"/>
              <a:t>SQL</a:t>
            </a:r>
            <a:r>
              <a:rPr lang="zh-CN" altLang="en-US" dirty="0"/>
              <a:t>跟踪</a:t>
            </a:r>
          </a:p>
        </p:txBody>
      </p:sp>
      <p:sp>
        <p:nvSpPr>
          <p:cNvPr id="3" name="矩形 2">
            <a:extLst>
              <a:ext uri="{FF2B5EF4-FFF2-40B4-BE49-F238E27FC236}">
                <a16:creationId xmlns:a16="http://schemas.microsoft.com/office/drawing/2014/main" id="{857E0523-BC20-4AE5-8E58-0CE869E9C832}"/>
              </a:ext>
            </a:extLst>
          </p:cNvPr>
          <p:cNvSpPr/>
          <p:nvPr/>
        </p:nvSpPr>
        <p:spPr>
          <a:xfrm>
            <a:off x="1244600" y="2055336"/>
            <a:ext cx="6096000" cy="1477328"/>
          </a:xfrm>
          <a:prstGeom prst="rect">
            <a:avLst/>
          </a:prstGeom>
        </p:spPr>
        <p:txBody>
          <a:bodyPr>
            <a:spAutoFit/>
          </a:bodyPr>
          <a:lstStyle/>
          <a:p>
            <a:r>
              <a:rPr lang="zh-CN" altLang="en-US" dirty="0"/>
              <a:t>select first 10 sql_runtime,sql_executions,sql_statement from </a:t>
            </a:r>
          </a:p>
          <a:p>
            <a:r>
              <a:rPr lang="zh-CN" altLang="en-US" dirty="0"/>
              <a:t>syssqltrace t,</a:t>
            </a:r>
          </a:p>
          <a:p>
            <a:r>
              <a:rPr lang="zh-CN" altLang="en-US" dirty="0"/>
              <a:t>syssqltrace_iter i</a:t>
            </a:r>
          </a:p>
          <a:p>
            <a:r>
              <a:rPr lang="zh-CN" altLang="en-US" dirty="0"/>
              <a:t>where t.sql_id = i.sql_id </a:t>
            </a:r>
          </a:p>
          <a:p>
            <a:r>
              <a:rPr lang="zh-CN" altLang="en-US" dirty="0"/>
              <a:t>order by 1 desc;</a:t>
            </a:r>
          </a:p>
        </p:txBody>
      </p:sp>
      <p:sp>
        <p:nvSpPr>
          <p:cNvPr id="4" name="矩形 3">
            <a:extLst>
              <a:ext uri="{FF2B5EF4-FFF2-40B4-BE49-F238E27FC236}">
                <a16:creationId xmlns:a16="http://schemas.microsoft.com/office/drawing/2014/main" id="{13C09D51-44F3-4509-83CB-78C77F834AB9}"/>
              </a:ext>
            </a:extLst>
          </p:cNvPr>
          <p:cNvSpPr/>
          <p:nvPr/>
        </p:nvSpPr>
        <p:spPr>
          <a:xfrm>
            <a:off x="622300" y="1409005"/>
            <a:ext cx="6096000" cy="646331"/>
          </a:xfrm>
          <a:prstGeom prst="rect">
            <a:avLst/>
          </a:prstGeom>
        </p:spPr>
        <p:txBody>
          <a:bodyPr>
            <a:spAutoFit/>
          </a:bodyPr>
          <a:lstStyle/>
          <a:p>
            <a:endParaRPr lang="zh-CN" altLang="en-US" dirty="0"/>
          </a:p>
          <a:p>
            <a:r>
              <a:rPr lang="zh-CN" altLang="en-US" dirty="0">
                <a:latin typeface="微软雅黑" panose="020B0503020204020204" pitchFamily="34" charset="-122"/>
                <a:ea typeface="微软雅黑" panose="020B0503020204020204" pitchFamily="34" charset="-122"/>
              </a:rPr>
              <a:t>查询记录的sql：</a:t>
            </a:r>
          </a:p>
        </p:txBody>
      </p:sp>
    </p:spTree>
    <p:extLst>
      <p:ext uri="{BB962C8B-B14F-4D97-AF65-F5344CB8AC3E}">
        <p14:creationId xmlns:p14="http://schemas.microsoft.com/office/powerpoint/2010/main" val="142699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8DF656-4847-4CB3-A95A-0E25B988F3AA}"/>
              </a:ext>
            </a:extLst>
          </p:cNvPr>
          <p:cNvSpPr>
            <a:spLocks noGrp="1"/>
          </p:cNvSpPr>
          <p:nvPr>
            <p:ph type="title"/>
          </p:nvPr>
        </p:nvSpPr>
        <p:spPr/>
        <p:txBody>
          <a:bodyPr/>
          <a:lstStyle/>
          <a:p>
            <a:r>
              <a:rPr lang="en-US" altLang="zh-TW" dirty="0">
                <a:cs typeface="PMingLiU" panose="02020500000000000000" charset="-120"/>
              </a:rPr>
              <a:t>SET EXPLAIN – </a:t>
            </a:r>
            <a:r>
              <a:rPr lang="zh-CN" altLang="en-US" dirty="0">
                <a:cs typeface="宋体" panose="02010600030101010101" pitchFamily="2" charset="-122"/>
              </a:rPr>
              <a:t>测量工具</a:t>
            </a:r>
            <a:br>
              <a:rPr lang="zh-CN" altLang="en-US" dirty="0">
                <a:cs typeface="宋体" panose="02010600030101010101" pitchFamily="2" charset="-122"/>
              </a:rPr>
            </a:br>
            <a:endParaRPr lang="zh-CN" altLang="en-US" dirty="0"/>
          </a:p>
        </p:txBody>
      </p:sp>
      <p:sp>
        <p:nvSpPr>
          <p:cNvPr id="4" name="Rectangle 3">
            <a:extLst>
              <a:ext uri="{FF2B5EF4-FFF2-40B4-BE49-F238E27FC236}">
                <a16:creationId xmlns:a16="http://schemas.microsoft.com/office/drawing/2014/main" id="{66D38E51-32B6-43E2-8C0C-762D033009AF}"/>
              </a:ext>
            </a:extLst>
          </p:cNvPr>
          <p:cNvSpPr txBox="1">
            <a:spLocks noChangeArrowheads="1"/>
          </p:cNvSpPr>
          <p:nvPr/>
        </p:nvSpPr>
        <p:spPr>
          <a:xfrm>
            <a:off x="539552" y="980728"/>
            <a:ext cx="7786688" cy="1800200"/>
          </a:xfrm>
          <a:prstGeom prst="rect">
            <a:avLst/>
          </a:prstGeom>
        </p:spPr>
        <p:txBody>
          <a:bodyPr>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nSpc>
                <a:spcPct val="125000"/>
              </a:lnSpc>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执行一个</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SQL</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我们需要消耗多少资源</a:t>
            </a:r>
            <a:r>
              <a:rPr lang="en-US" altLang="zh-TW" sz="2000" dirty="0">
                <a:latin typeface="微软雅黑" panose="020B0503020204020204" pitchFamily="34" charset="-122"/>
                <a:ea typeface="微软雅黑" panose="020B0503020204020204" pitchFamily="34" charset="-122"/>
                <a:cs typeface="宋体" panose="02010600030101010101" pitchFamily="2" charset="-122"/>
              </a:rPr>
              <a:t>?</a:t>
            </a:r>
          </a:p>
          <a:p>
            <a:pPr>
              <a:lnSpc>
                <a:spcPct val="125000"/>
              </a:lnSpc>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我们怎样估算和衡量</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SQL</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的性能</a:t>
            </a:r>
            <a:r>
              <a:rPr lang="en-US" altLang="zh-TW" sz="2000" dirty="0">
                <a:latin typeface="微软雅黑" panose="020B0503020204020204" pitchFamily="34" charset="-122"/>
                <a:ea typeface="微软雅黑" panose="020B0503020204020204" pitchFamily="34" charset="-122"/>
                <a:cs typeface="宋体" panose="02010600030101010101" pitchFamily="2" charset="-122"/>
              </a:rPr>
              <a:t>?</a:t>
            </a:r>
          </a:p>
          <a:p>
            <a:pPr>
              <a:lnSpc>
                <a:spcPct val="125000"/>
              </a:lnSpc>
            </a:pPr>
            <a:r>
              <a:rPr kumimoji="1" lang="en-US" altLang="zh-TW" sz="2000" dirty="0" err="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AVOID_EXECUTE</a:t>
            </a:r>
            <a:r>
              <a:rPr kumimoji="1" lang="zh-CN" altLang="en-US" sz="20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dirty="0">
                <a:latin typeface="微软雅黑" panose="020B0503020204020204" pitchFamily="34" charset="-122"/>
                <a:ea typeface="微软雅黑" panose="020B0503020204020204" pitchFamily="34" charset="-122"/>
                <a:cs typeface="微软雅黑" panose="020B0503020204020204" pitchFamily="34" charset="-122"/>
              </a:rPr>
              <a:t>只是估算并不执行</a:t>
            </a:r>
          </a:p>
          <a:p>
            <a:pPr>
              <a:lnSpc>
                <a:spcPct val="125000"/>
              </a:lnSpc>
            </a:pPr>
            <a:r>
              <a:rPr kumimoji="1" lang="zh-CN" altLang="en-US" sz="2000" dirty="0">
                <a:latin typeface="微软雅黑" panose="020B0503020204020204" pitchFamily="34" charset="-122"/>
                <a:ea typeface="微软雅黑" panose="020B0503020204020204" pitchFamily="34" charset="-122"/>
                <a:cs typeface="微软雅黑" panose="020B0503020204020204" pitchFamily="34" charset="-122"/>
              </a:rPr>
              <a:t>产生</a:t>
            </a:r>
            <a:r>
              <a:rPr kumimoji="1"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2000" dirty="0" err="1">
                <a:latin typeface="微软雅黑" panose="020B0503020204020204" pitchFamily="34" charset="-122"/>
                <a:ea typeface="微软雅黑" panose="020B0503020204020204" pitchFamily="34" charset="-122"/>
                <a:cs typeface="微软雅黑" panose="020B0503020204020204" pitchFamily="34" charset="-122"/>
              </a:rPr>
              <a:t>sqlexplain.out</a:t>
            </a:r>
            <a:endParaRPr lang="en-US" altLang="zh-TW" sz="2000" dirty="0">
              <a:cs typeface="宋体" panose="02010600030101010101" pitchFamily="2" charset="-122"/>
            </a:endParaRPr>
          </a:p>
          <a:p>
            <a:pPr>
              <a:lnSpc>
                <a:spcPct val="125000"/>
              </a:lnSpc>
            </a:pPr>
            <a:endParaRPr lang="en-US" altLang="zh-TW" dirty="0">
              <a:cs typeface="宋体" panose="02010600030101010101" pitchFamily="2" charset="-122"/>
            </a:endParaRPr>
          </a:p>
        </p:txBody>
      </p:sp>
      <p:sp>
        <p:nvSpPr>
          <p:cNvPr id="5" name="文本框 4">
            <a:extLst>
              <a:ext uri="{FF2B5EF4-FFF2-40B4-BE49-F238E27FC236}">
                <a16:creationId xmlns:a16="http://schemas.microsoft.com/office/drawing/2014/main" id="{97F6ACEF-D239-47DF-9158-173A2ECE86CC}"/>
              </a:ext>
            </a:extLst>
          </p:cNvPr>
          <p:cNvSpPr txBox="1"/>
          <p:nvPr/>
        </p:nvSpPr>
        <p:spPr>
          <a:xfrm>
            <a:off x="826825" y="2996952"/>
            <a:ext cx="7416824" cy="1960921"/>
          </a:xfrm>
          <a:prstGeom prst="rect">
            <a:avLst/>
          </a:prstGeom>
          <a:solidFill>
            <a:srgbClr val="E6E6E6"/>
          </a:solidFill>
          <a:ln>
            <a:solidFill>
              <a:srgbClr val="0000FF"/>
            </a:solidFill>
          </a:ln>
        </p:spPr>
        <p:txBody>
          <a:bodyPr wrap="square" rtlCol="0">
            <a:spAutoFit/>
          </a:bodyPr>
          <a:lstStyle/>
          <a:p>
            <a:pPr lvl="0" fontAlgn="base">
              <a:lnSpc>
                <a:spcPct val="130000"/>
              </a:lnSpc>
              <a:spcBef>
                <a:spcPct val="20000"/>
              </a:spcBef>
              <a:spcAft>
                <a:spcPct val="0"/>
              </a:spcAft>
              <a:buClr>
                <a:srgbClr val="660066"/>
              </a:buClr>
              <a:buSzPct val="80000"/>
            </a:pPr>
            <a:r>
              <a:rPr kumimoji="1" lang="en-US" altLang="zh-TW"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SET EXPLAIN ON </a:t>
            </a:r>
            <a:r>
              <a:rPr kumimoji="1" lang="en-US" altLang="zh-TW" sz="14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AVOID_EXECUTE;</a:t>
            </a:r>
          </a:p>
          <a:p>
            <a:pPr lvl="1" fontAlgn="base">
              <a:lnSpc>
                <a:spcPct val="130000"/>
              </a:lnSpc>
              <a:spcBef>
                <a:spcPct val="20000"/>
              </a:spcBef>
              <a:spcAft>
                <a:spcPct val="0"/>
              </a:spcAft>
              <a:buClr>
                <a:srgbClr val="660066"/>
              </a:buClr>
              <a:buSzPct val="80000"/>
            </a:pPr>
            <a:r>
              <a:rPr kumimoji="1" lang="en-US" altLang="zh-TW"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SELECT C.CUSTOMER_NUM, C.LNAME, C.FNAME, C.PHONE, O.ORDER_DATE</a:t>
            </a:r>
          </a:p>
          <a:p>
            <a:pPr lvl="1" fontAlgn="base">
              <a:lnSpc>
                <a:spcPct val="130000"/>
              </a:lnSpc>
              <a:spcBef>
                <a:spcPct val="20000"/>
              </a:spcBef>
              <a:spcAft>
                <a:spcPct val="0"/>
              </a:spcAft>
              <a:buClr>
                <a:srgbClr val="660066"/>
              </a:buClr>
              <a:buSzPct val="80000"/>
            </a:pPr>
            <a:r>
              <a:rPr kumimoji="1" lang="en-US" altLang="zh-TW"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FROM CUSTOMER C, ORDERS O</a:t>
            </a:r>
          </a:p>
          <a:p>
            <a:pPr lvl="1" fontAlgn="base">
              <a:lnSpc>
                <a:spcPct val="130000"/>
              </a:lnSpc>
              <a:spcBef>
                <a:spcPct val="20000"/>
              </a:spcBef>
              <a:spcAft>
                <a:spcPct val="0"/>
              </a:spcAft>
              <a:buClr>
                <a:srgbClr val="660066"/>
              </a:buClr>
              <a:buSzPct val="80000"/>
            </a:pPr>
            <a:r>
              <a:rPr kumimoji="1" lang="en-US" altLang="zh-TW"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WHERE C.CUSTOMER_NUM = O.CUSTOMER_NUM</a:t>
            </a:r>
          </a:p>
          <a:p>
            <a:pPr lvl="1" fontAlgn="base">
              <a:lnSpc>
                <a:spcPct val="130000"/>
              </a:lnSpc>
              <a:spcBef>
                <a:spcPct val="20000"/>
              </a:spcBef>
              <a:spcAft>
                <a:spcPct val="0"/>
              </a:spcAft>
              <a:buClr>
                <a:srgbClr val="660066"/>
              </a:buClr>
              <a:buSzPct val="80000"/>
            </a:pPr>
            <a:r>
              <a:rPr kumimoji="1" lang="en-US" altLang="zh-TW"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AND C.LNAME = 'Watson'</a:t>
            </a:r>
          </a:p>
          <a:p>
            <a:pPr lvl="0" fontAlgn="base">
              <a:lnSpc>
                <a:spcPct val="130000"/>
              </a:lnSpc>
              <a:spcBef>
                <a:spcPct val="20000"/>
              </a:spcBef>
              <a:spcAft>
                <a:spcPct val="0"/>
              </a:spcAft>
              <a:buClr>
                <a:srgbClr val="660066"/>
              </a:buClr>
              <a:buSzPct val="80000"/>
            </a:pPr>
            <a:r>
              <a:rPr kumimoji="1" lang="en-US" altLang="zh-TW"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SET EXPLAIN OFF;</a:t>
            </a:r>
          </a:p>
        </p:txBody>
      </p:sp>
    </p:spTree>
    <p:extLst>
      <p:ext uri="{BB962C8B-B14F-4D97-AF65-F5344CB8AC3E}">
        <p14:creationId xmlns:p14="http://schemas.microsoft.com/office/powerpoint/2010/main" val="3217772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8485DF-4044-4C50-ADC7-ADB3B912CECE}"/>
              </a:ext>
            </a:extLst>
          </p:cNvPr>
          <p:cNvSpPr>
            <a:spLocks noGrp="1"/>
          </p:cNvSpPr>
          <p:nvPr>
            <p:ph type="title"/>
          </p:nvPr>
        </p:nvSpPr>
        <p:spPr/>
        <p:txBody>
          <a:bodyPr/>
          <a:lstStyle/>
          <a:p>
            <a:r>
              <a:rPr lang="zh-CN" altLang="en-US" dirty="0"/>
              <a:t>执行计划分析</a:t>
            </a:r>
          </a:p>
        </p:txBody>
      </p:sp>
      <p:sp>
        <p:nvSpPr>
          <p:cNvPr id="12" name="文本框 11">
            <a:extLst>
              <a:ext uri="{FF2B5EF4-FFF2-40B4-BE49-F238E27FC236}">
                <a16:creationId xmlns:a16="http://schemas.microsoft.com/office/drawing/2014/main" id="{AD911347-823A-412A-BF72-FD6DD9D2866D}"/>
              </a:ext>
            </a:extLst>
          </p:cNvPr>
          <p:cNvSpPr txBox="1"/>
          <p:nvPr/>
        </p:nvSpPr>
        <p:spPr>
          <a:xfrm>
            <a:off x="1628775" y="2276475"/>
            <a:ext cx="7838440" cy="4524315"/>
          </a:xfrm>
          <a:prstGeom prst="rect">
            <a:avLst/>
          </a:prstGeom>
          <a:solidFill>
            <a:srgbClr val="E6E6E6"/>
          </a:solidFill>
          <a:ln>
            <a:solidFill>
              <a:srgbClr val="0000FF"/>
            </a:solidFill>
          </a:ln>
        </p:spPr>
        <p:txBody>
          <a:bodyPr wrap="square" rtlCol="0">
            <a:spAutoFit/>
          </a:bodyPr>
          <a:lstStyle/>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QUERY: (OPTIMIZATION TIMESTAMP: 12-11-2009 20:28:42) ------</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SELECT C.CUSTOMER_NUM, C.LNAME, C.FNAME, C.PHONE, O.ORDER_DATE</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FROM CUSTOMER C, ORDERS O</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WHERE C.CUSTOMER_NUM = O.CUSTOMER_NUM</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AND C.LNAME = 'Watson’</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Estimated Cost: 1014294</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Estimated # of Rows Returned: 4</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1) </a:t>
            </a:r>
            <a:r>
              <a:rPr kumimoji="1"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gbasedbt.c</a:t>
            </a: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16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SEQUENTIAL SCAN  (Serial, fragments: ALL)</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Filters: </a:t>
            </a:r>
            <a:r>
              <a:rPr kumimoji="1"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gbasedbt.c.lname</a:t>
            </a: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 'Watson’</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2) </a:t>
            </a:r>
            <a:r>
              <a:rPr kumimoji="1"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gbasedbt.o</a:t>
            </a: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INDEX PATH</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(1) Index Name: </a:t>
            </a:r>
            <a:r>
              <a:rPr kumimoji="1"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gbasedbt</a:t>
            </a: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112_23</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Index Keys: </a:t>
            </a:r>
            <a:r>
              <a:rPr kumimoji="1"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customer_num</a:t>
            </a: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(Serial, fragments: ALL)</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Lower Index Filter: </a:t>
            </a:r>
            <a:r>
              <a:rPr kumimoji="1"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gbasedbt.c.customer_num</a:t>
            </a: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 </a:t>
            </a:r>
            <a:r>
              <a:rPr kumimoji="1"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gbasedbt.o.customer_num</a:t>
            </a:r>
            <a:endPar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NESTED LOOP JOIN</a:t>
            </a: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a:extLst>
              <a:ext uri="{FF2B5EF4-FFF2-40B4-BE49-F238E27FC236}">
                <a16:creationId xmlns:a16="http://schemas.microsoft.com/office/drawing/2014/main" id="{77F771AB-CD5F-451E-BCBA-F8BFB4A86E67}"/>
              </a:ext>
            </a:extLst>
          </p:cNvPr>
          <p:cNvSpPr/>
          <p:nvPr/>
        </p:nvSpPr>
        <p:spPr>
          <a:xfrm>
            <a:off x="1551360" y="1340520"/>
            <a:ext cx="7992888" cy="1234440"/>
          </a:xfrm>
          <a:prstGeom prst="rect">
            <a:avLst/>
          </a:prstGeom>
        </p:spPr>
        <p:txBody>
          <a:bodyPr wrap="square">
            <a:spAutoFit/>
          </a:bodyPr>
          <a:lstStyle/>
          <a:p>
            <a:pPr marL="285750" indent="-285750">
              <a:lnSpc>
                <a:spcPct val="125000"/>
              </a:lnSpc>
              <a:buClr>
                <a:srgbClr val="FF0000"/>
              </a:buClr>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检查</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SQL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的执行计划</a:t>
            </a:r>
          </a:p>
          <a:p>
            <a:pPr marL="285750" indent="-285750">
              <a:lnSpc>
                <a:spcPct val="125000"/>
              </a:lnSpc>
              <a:buClr>
                <a:srgbClr val="FF0000"/>
              </a:buClr>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基本原则是</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避免循序读取</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16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SEQUENTIAL SCAN  (Serial, fragments: ALL)</a:t>
            </a:r>
            <a:endParaRPr kumimoji="1" lang="en-US" altLang="zh-CN" sz="20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25000"/>
              </a:lnSpc>
              <a:buFont typeface="Arial" panose="020B0604020202020204"/>
              <a:buChar char="•"/>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2831434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57" name="标题 1"/>
          <p:cNvSpPr>
            <a:spLocks noGrp="1"/>
          </p:cNvSpPr>
          <p:nvPr>
            <p:ph type="title"/>
          </p:nvPr>
        </p:nvSpPr>
        <p:spPr/>
        <p:txBody>
          <a:bodyPr/>
          <a:lstStyle/>
          <a:p>
            <a:r>
              <a:rPr lang="en-US" altLang="zh-CN" dirty="0"/>
              <a:t>Thank you !</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宋体" charset="0"/>
              </a:rPr>
              <a:t>性能优化</a:t>
            </a:r>
            <a:r>
              <a:rPr lang="en-US" altLang="zh-CN" dirty="0">
                <a:cs typeface="宋体" charset="0"/>
              </a:rPr>
              <a:t>—</a:t>
            </a:r>
            <a:r>
              <a:rPr lang="zh-CN" altLang="en-US" dirty="0">
                <a:cs typeface="宋体" charset="0"/>
              </a:rPr>
              <a:t>优化方案和对象</a:t>
            </a:r>
            <a:endParaRPr lang="zh-CN" altLang="en-US" dirty="0"/>
          </a:p>
        </p:txBody>
      </p:sp>
      <p:sp>
        <p:nvSpPr>
          <p:cNvPr id="57" name="Rectangle 4">
            <a:extLst>
              <a:ext uri="{FF2B5EF4-FFF2-40B4-BE49-F238E27FC236}">
                <a16:creationId xmlns:a16="http://schemas.microsoft.com/office/drawing/2014/main" id="{7005961A-2A3A-404D-9191-2C84FBCD5648}"/>
              </a:ext>
            </a:extLst>
          </p:cNvPr>
          <p:cNvSpPr>
            <a:spLocks noChangeArrowheads="1"/>
          </p:cNvSpPr>
          <p:nvPr/>
        </p:nvSpPr>
        <p:spPr bwMode="auto">
          <a:xfrm>
            <a:off x="1816100" y="1676400"/>
            <a:ext cx="1600200" cy="609600"/>
          </a:xfrm>
          <a:prstGeom prst="rect">
            <a:avLst/>
          </a:prstGeom>
          <a:solidFill>
            <a:srgbClr val="CCFFCC"/>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en-US" altLang="zh-CN" sz="2000" b="1">
                <a:latin typeface="宋体" panose="02010600030101010101" pitchFamily="2" charset="-122"/>
              </a:rPr>
              <a:t>①</a:t>
            </a:r>
            <a:r>
              <a:rPr lang="zh-CN" altLang="en-US" sz="2000" b="1"/>
              <a:t>操作系统</a:t>
            </a:r>
          </a:p>
        </p:txBody>
      </p:sp>
      <p:sp>
        <p:nvSpPr>
          <p:cNvPr id="58" name="Rectangle 5">
            <a:extLst>
              <a:ext uri="{FF2B5EF4-FFF2-40B4-BE49-F238E27FC236}">
                <a16:creationId xmlns:a16="http://schemas.microsoft.com/office/drawing/2014/main" id="{DABE5E3D-AC7D-4E8B-A4A0-80DCB071D29B}"/>
              </a:ext>
            </a:extLst>
          </p:cNvPr>
          <p:cNvSpPr>
            <a:spLocks noChangeArrowheads="1"/>
          </p:cNvSpPr>
          <p:nvPr/>
        </p:nvSpPr>
        <p:spPr bwMode="auto">
          <a:xfrm>
            <a:off x="1816100" y="3276600"/>
            <a:ext cx="1600200" cy="609600"/>
          </a:xfrm>
          <a:prstGeom prst="rect">
            <a:avLst/>
          </a:prstGeom>
          <a:solidFill>
            <a:srgbClr val="00CCFF"/>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en-US" altLang="zh-CN" sz="2000" b="1"/>
              <a:t>②</a:t>
            </a:r>
            <a:r>
              <a:rPr lang="zh-CN" altLang="en-US" sz="2000" b="1"/>
              <a:t>数据库</a:t>
            </a:r>
          </a:p>
        </p:txBody>
      </p:sp>
      <p:sp>
        <p:nvSpPr>
          <p:cNvPr id="59" name="Rectangle 6">
            <a:extLst>
              <a:ext uri="{FF2B5EF4-FFF2-40B4-BE49-F238E27FC236}">
                <a16:creationId xmlns:a16="http://schemas.microsoft.com/office/drawing/2014/main" id="{B003E13B-3F9D-4661-93D4-2BA3448BFE09}"/>
              </a:ext>
            </a:extLst>
          </p:cNvPr>
          <p:cNvSpPr>
            <a:spLocks noChangeArrowheads="1"/>
          </p:cNvSpPr>
          <p:nvPr/>
        </p:nvSpPr>
        <p:spPr bwMode="auto">
          <a:xfrm>
            <a:off x="1816100" y="5029200"/>
            <a:ext cx="1676400" cy="685800"/>
          </a:xfrm>
          <a:prstGeom prst="rect">
            <a:avLst/>
          </a:prstGeom>
          <a:solidFill>
            <a:srgbClr val="FF99CC"/>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en-US" altLang="zh-CN" sz="2000" b="1"/>
              <a:t>③</a:t>
            </a:r>
            <a:r>
              <a:rPr lang="zh-CN" altLang="en-US" sz="2000" b="1"/>
              <a:t>应用及</a:t>
            </a:r>
            <a:r>
              <a:rPr lang="en-US" altLang="zh-CN" sz="2000" b="1"/>
              <a:t>SQL</a:t>
            </a:r>
          </a:p>
        </p:txBody>
      </p:sp>
      <p:sp>
        <p:nvSpPr>
          <p:cNvPr id="60" name="AutoShape 7">
            <a:extLst>
              <a:ext uri="{FF2B5EF4-FFF2-40B4-BE49-F238E27FC236}">
                <a16:creationId xmlns:a16="http://schemas.microsoft.com/office/drawing/2014/main" id="{8FF79CDC-3BAD-4858-A0B7-F77C2C9ADA3E}"/>
              </a:ext>
            </a:extLst>
          </p:cNvPr>
          <p:cNvSpPr>
            <a:spLocks noChangeArrowheads="1"/>
          </p:cNvSpPr>
          <p:nvPr/>
        </p:nvSpPr>
        <p:spPr bwMode="auto">
          <a:xfrm>
            <a:off x="4178300" y="1371600"/>
            <a:ext cx="1447800" cy="228600"/>
          </a:xfrm>
          <a:prstGeom prst="roundRect">
            <a:avLst>
              <a:gd name="adj" fmla="val 16667"/>
            </a:avLst>
          </a:prstGeom>
          <a:solidFill>
            <a:srgbClr val="3366FF">
              <a:alpha val="84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b="1"/>
              <a:t>CPU</a:t>
            </a:r>
          </a:p>
        </p:txBody>
      </p:sp>
      <p:sp>
        <p:nvSpPr>
          <p:cNvPr id="61" name="AutoShape 8">
            <a:extLst>
              <a:ext uri="{FF2B5EF4-FFF2-40B4-BE49-F238E27FC236}">
                <a16:creationId xmlns:a16="http://schemas.microsoft.com/office/drawing/2014/main" id="{A7DD0902-CE19-4292-B071-4EF75F7CEF44}"/>
              </a:ext>
            </a:extLst>
          </p:cNvPr>
          <p:cNvSpPr>
            <a:spLocks noChangeArrowheads="1"/>
          </p:cNvSpPr>
          <p:nvPr/>
        </p:nvSpPr>
        <p:spPr bwMode="auto">
          <a:xfrm>
            <a:off x="4178300" y="1676400"/>
            <a:ext cx="1447800" cy="228600"/>
          </a:xfrm>
          <a:prstGeom prst="roundRect">
            <a:avLst>
              <a:gd name="adj" fmla="val 16667"/>
            </a:avLst>
          </a:prstGeom>
          <a:solidFill>
            <a:srgbClr val="008000">
              <a:alpha val="84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b="1"/>
              <a:t>Memory</a:t>
            </a:r>
          </a:p>
        </p:txBody>
      </p:sp>
      <p:sp>
        <p:nvSpPr>
          <p:cNvPr id="62" name="AutoShape 9">
            <a:extLst>
              <a:ext uri="{FF2B5EF4-FFF2-40B4-BE49-F238E27FC236}">
                <a16:creationId xmlns:a16="http://schemas.microsoft.com/office/drawing/2014/main" id="{0543C454-C4F9-4C6A-A591-6346D897FFBB}"/>
              </a:ext>
            </a:extLst>
          </p:cNvPr>
          <p:cNvSpPr>
            <a:spLocks noChangeArrowheads="1"/>
          </p:cNvSpPr>
          <p:nvPr/>
        </p:nvSpPr>
        <p:spPr bwMode="auto">
          <a:xfrm>
            <a:off x="4178300" y="1981200"/>
            <a:ext cx="1447800" cy="228600"/>
          </a:xfrm>
          <a:prstGeom prst="roundRect">
            <a:avLst>
              <a:gd name="adj" fmla="val 16667"/>
            </a:avLst>
          </a:prstGeom>
          <a:solidFill>
            <a:srgbClr val="FF6600">
              <a:alpha val="74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b="1"/>
              <a:t>I/O</a:t>
            </a:r>
          </a:p>
        </p:txBody>
      </p:sp>
      <p:sp>
        <p:nvSpPr>
          <p:cNvPr id="63" name="AutoShape 10">
            <a:extLst>
              <a:ext uri="{FF2B5EF4-FFF2-40B4-BE49-F238E27FC236}">
                <a16:creationId xmlns:a16="http://schemas.microsoft.com/office/drawing/2014/main" id="{EAB16AE4-B2CF-41F5-927E-B147F7ECC797}"/>
              </a:ext>
            </a:extLst>
          </p:cNvPr>
          <p:cNvSpPr>
            <a:spLocks noChangeArrowheads="1"/>
          </p:cNvSpPr>
          <p:nvPr/>
        </p:nvSpPr>
        <p:spPr bwMode="auto">
          <a:xfrm>
            <a:off x="4178300" y="2286000"/>
            <a:ext cx="1447800" cy="228600"/>
          </a:xfrm>
          <a:prstGeom prst="roundRect">
            <a:avLst>
              <a:gd name="adj" fmla="val 16667"/>
            </a:avLst>
          </a:prstGeom>
          <a:solidFill>
            <a:srgbClr val="CC99FF">
              <a:alpha val="99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b="1"/>
              <a:t>Network</a:t>
            </a:r>
          </a:p>
        </p:txBody>
      </p:sp>
      <p:sp>
        <p:nvSpPr>
          <p:cNvPr id="64" name="AutoShape 11">
            <a:extLst>
              <a:ext uri="{FF2B5EF4-FFF2-40B4-BE49-F238E27FC236}">
                <a16:creationId xmlns:a16="http://schemas.microsoft.com/office/drawing/2014/main" id="{83B6FE21-A059-4EE4-A351-CA20CDFA5F74}"/>
              </a:ext>
            </a:extLst>
          </p:cNvPr>
          <p:cNvSpPr>
            <a:spLocks/>
          </p:cNvSpPr>
          <p:nvPr/>
        </p:nvSpPr>
        <p:spPr bwMode="auto">
          <a:xfrm>
            <a:off x="3949700" y="1447800"/>
            <a:ext cx="152400" cy="1066800"/>
          </a:xfrm>
          <a:prstGeom prst="leftBrace">
            <a:avLst>
              <a:gd name="adj1" fmla="val 5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p>
        </p:txBody>
      </p:sp>
      <p:sp>
        <p:nvSpPr>
          <p:cNvPr id="65" name="Line 12">
            <a:extLst>
              <a:ext uri="{FF2B5EF4-FFF2-40B4-BE49-F238E27FC236}">
                <a16:creationId xmlns:a16="http://schemas.microsoft.com/office/drawing/2014/main" id="{CDABC363-0D7C-4BC0-B87E-FE2673CC876E}"/>
              </a:ext>
            </a:extLst>
          </p:cNvPr>
          <p:cNvSpPr>
            <a:spLocks noChangeShapeType="1"/>
          </p:cNvSpPr>
          <p:nvPr/>
        </p:nvSpPr>
        <p:spPr bwMode="auto">
          <a:xfrm>
            <a:off x="3416300" y="19812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p>
        </p:txBody>
      </p:sp>
      <p:sp>
        <p:nvSpPr>
          <p:cNvPr id="66" name="Rectangle 13">
            <a:extLst>
              <a:ext uri="{FF2B5EF4-FFF2-40B4-BE49-F238E27FC236}">
                <a16:creationId xmlns:a16="http://schemas.microsoft.com/office/drawing/2014/main" id="{552AFAF4-3244-4665-AEE5-53F5E74D84CD}"/>
              </a:ext>
            </a:extLst>
          </p:cNvPr>
          <p:cNvSpPr>
            <a:spLocks noChangeArrowheads="1"/>
          </p:cNvSpPr>
          <p:nvPr/>
        </p:nvSpPr>
        <p:spPr bwMode="auto">
          <a:xfrm>
            <a:off x="5930900" y="1371600"/>
            <a:ext cx="2057400" cy="1143000"/>
          </a:xfrm>
          <a:prstGeom prst="rect">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t>top sar</a:t>
            </a:r>
          </a:p>
          <a:p>
            <a:r>
              <a:rPr lang="en-US" altLang="zh-CN" sz="1600" b="1"/>
              <a:t>vmstat iostat netstat</a:t>
            </a:r>
          </a:p>
          <a:p>
            <a:r>
              <a:rPr lang="en-US" altLang="zh-CN" sz="1600" b="1"/>
              <a:t>nmon mpstat </a:t>
            </a:r>
          </a:p>
          <a:p>
            <a:r>
              <a:rPr lang="en-US" altLang="zh-CN" sz="1600" b="1"/>
              <a:t>dd</a:t>
            </a:r>
          </a:p>
        </p:txBody>
      </p:sp>
      <p:sp>
        <p:nvSpPr>
          <p:cNvPr id="67" name="Rectangle 14">
            <a:extLst>
              <a:ext uri="{FF2B5EF4-FFF2-40B4-BE49-F238E27FC236}">
                <a16:creationId xmlns:a16="http://schemas.microsoft.com/office/drawing/2014/main" id="{B343D76F-260D-4789-A9A8-B91C652635D9}"/>
              </a:ext>
            </a:extLst>
          </p:cNvPr>
          <p:cNvSpPr>
            <a:spLocks noChangeArrowheads="1"/>
          </p:cNvSpPr>
          <p:nvPr/>
        </p:nvSpPr>
        <p:spPr bwMode="auto">
          <a:xfrm>
            <a:off x="8064500" y="1371600"/>
            <a:ext cx="2298700" cy="1143000"/>
          </a:xfrm>
          <a:prstGeom prst="rect">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b="1" dirty="0"/>
              <a:t>系统基本硬件配置情况</a:t>
            </a:r>
          </a:p>
          <a:p>
            <a:r>
              <a:rPr lang="zh-CN" altLang="en-US" sz="1600" b="1" dirty="0"/>
              <a:t>系统历史运行情况报告</a:t>
            </a:r>
          </a:p>
          <a:p>
            <a:endParaRPr lang="en-US" altLang="zh-CN" sz="1600" b="1" dirty="0"/>
          </a:p>
        </p:txBody>
      </p:sp>
      <p:sp>
        <p:nvSpPr>
          <p:cNvPr id="68" name="AutoShape 15">
            <a:extLst>
              <a:ext uri="{FF2B5EF4-FFF2-40B4-BE49-F238E27FC236}">
                <a16:creationId xmlns:a16="http://schemas.microsoft.com/office/drawing/2014/main" id="{08998010-B52E-4E04-9036-9049CEBE7A35}"/>
              </a:ext>
            </a:extLst>
          </p:cNvPr>
          <p:cNvSpPr>
            <a:spLocks noChangeArrowheads="1"/>
          </p:cNvSpPr>
          <p:nvPr/>
        </p:nvSpPr>
        <p:spPr bwMode="auto">
          <a:xfrm>
            <a:off x="4178300" y="2895600"/>
            <a:ext cx="1925638" cy="457200"/>
          </a:xfrm>
          <a:prstGeom prst="roundRect">
            <a:avLst>
              <a:gd name="adj" fmla="val 16667"/>
            </a:avLst>
          </a:prstGeom>
          <a:solidFill>
            <a:srgbClr val="CCFFFF">
              <a:alpha val="84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b="1"/>
              <a:t>数据库系统资源</a:t>
            </a:r>
          </a:p>
          <a:p>
            <a:r>
              <a:rPr lang="zh-CN" altLang="en-US" sz="1600" b="1"/>
              <a:t>消耗情况</a:t>
            </a:r>
          </a:p>
        </p:txBody>
      </p:sp>
      <p:sp>
        <p:nvSpPr>
          <p:cNvPr id="69" name="AutoShape 16">
            <a:extLst>
              <a:ext uri="{FF2B5EF4-FFF2-40B4-BE49-F238E27FC236}">
                <a16:creationId xmlns:a16="http://schemas.microsoft.com/office/drawing/2014/main" id="{A92F6061-FEC6-4472-8744-3B5CD56C82BF}"/>
              </a:ext>
            </a:extLst>
          </p:cNvPr>
          <p:cNvSpPr>
            <a:spLocks noChangeArrowheads="1"/>
          </p:cNvSpPr>
          <p:nvPr/>
        </p:nvSpPr>
        <p:spPr bwMode="auto">
          <a:xfrm>
            <a:off x="4178300" y="3429000"/>
            <a:ext cx="1828800" cy="990600"/>
          </a:xfrm>
          <a:prstGeom prst="roundRect">
            <a:avLst>
              <a:gd name="adj" fmla="val 16667"/>
            </a:avLst>
          </a:prstGeom>
          <a:solidFill>
            <a:srgbClr val="CCFFCC">
              <a:alpha val="84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b="1"/>
              <a:t>表、索引的设计</a:t>
            </a:r>
          </a:p>
          <a:p>
            <a:r>
              <a:rPr lang="en-US" altLang="zh-CN" sz="1600" b="1"/>
              <a:t>Lock</a:t>
            </a:r>
          </a:p>
          <a:p>
            <a:r>
              <a:rPr lang="en-US" altLang="zh-CN" sz="1600" b="1"/>
              <a:t>Checkpoint</a:t>
            </a:r>
          </a:p>
          <a:p>
            <a:r>
              <a:rPr lang="zh-CN" altLang="en-US" sz="1600" b="1"/>
              <a:t>参数设置</a:t>
            </a:r>
          </a:p>
        </p:txBody>
      </p:sp>
      <p:sp>
        <p:nvSpPr>
          <p:cNvPr id="70" name="AutoShape 17">
            <a:extLst>
              <a:ext uri="{FF2B5EF4-FFF2-40B4-BE49-F238E27FC236}">
                <a16:creationId xmlns:a16="http://schemas.microsoft.com/office/drawing/2014/main" id="{C3D21BA7-39F3-4E35-AB0C-353413AA5B8B}"/>
              </a:ext>
            </a:extLst>
          </p:cNvPr>
          <p:cNvSpPr>
            <a:spLocks/>
          </p:cNvSpPr>
          <p:nvPr/>
        </p:nvSpPr>
        <p:spPr bwMode="auto">
          <a:xfrm>
            <a:off x="4025900" y="3048000"/>
            <a:ext cx="76200" cy="1066800"/>
          </a:xfrm>
          <a:prstGeom prst="leftBrace">
            <a:avLst>
              <a:gd name="adj1" fmla="val 11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p>
        </p:txBody>
      </p:sp>
      <p:sp>
        <p:nvSpPr>
          <p:cNvPr id="71" name="Line 18">
            <a:extLst>
              <a:ext uri="{FF2B5EF4-FFF2-40B4-BE49-F238E27FC236}">
                <a16:creationId xmlns:a16="http://schemas.microsoft.com/office/drawing/2014/main" id="{A83D4940-C4D7-474B-8514-FD62C70267A9}"/>
              </a:ext>
            </a:extLst>
          </p:cNvPr>
          <p:cNvSpPr>
            <a:spLocks noChangeShapeType="1"/>
          </p:cNvSpPr>
          <p:nvPr/>
        </p:nvSpPr>
        <p:spPr bwMode="auto">
          <a:xfrm>
            <a:off x="3416300" y="3581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p>
        </p:txBody>
      </p:sp>
      <p:sp>
        <p:nvSpPr>
          <p:cNvPr id="72" name="Rectangle 19">
            <a:extLst>
              <a:ext uri="{FF2B5EF4-FFF2-40B4-BE49-F238E27FC236}">
                <a16:creationId xmlns:a16="http://schemas.microsoft.com/office/drawing/2014/main" id="{6C14E57B-FFF6-445C-AEA2-0F147C37EEC8}"/>
              </a:ext>
            </a:extLst>
          </p:cNvPr>
          <p:cNvSpPr>
            <a:spLocks noChangeArrowheads="1"/>
          </p:cNvSpPr>
          <p:nvPr/>
        </p:nvSpPr>
        <p:spPr bwMode="auto">
          <a:xfrm>
            <a:off x="6235700" y="2895600"/>
            <a:ext cx="1371600" cy="1524000"/>
          </a:xfrm>
          <a:prstGeom prst="rect">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t>onstat</a:t>
            </a:r>
          </a:p>
          <a:p>
            <a:r>
              <a:rPr lang="zh-CN" altLang="en-US" sz="1600" b="1"/>
              <a:t>系统表</a:t>
            </a:r>
            <a:r>
              <a:rPr lang="en-US" altLang="zh-CN" sz="1600" b="1"/>
              <a:t>+SQL</a:t>
            </a:r>
          </a:p>
          <a:p>
            <a:r>
              <a:rPr lang="en-US" altLang="zh-CN" sz="1600" b="1"/>
              <a:t>dbschema</a:t>
            </a:r>
          </a:p>
        </p:txBody>
      </p:sp>
      <p:sp>
        <p:nvSpPr>
          <p:cNvPr id="73" name="Rectangle 20">
            <a:extLst>
              <a:ext uri="{FF2B5EF4-FFF2-40B4-BE49-F238E27FC236}">
                <a16:creationId xmlns:a16="http://schemas.microsoft.com/office/drawing/2014/main" id="{3D799CB9-2A48-4200-A6DC-991D97994193}"/>
              </a:ext>
            </a:extLst>
          </p:cNvPr>
          <p:cNvSpPr>
            <a:spLocks noChangeArrowheads="1"/>
          </p:cNvSpPr>
          <p:nvPr/>
        </p:nvSpPr>
        <p:spPr bwMode="auto">
          <a:xfrm>
            <a:off x="7759700" y="2895600"/>
            <a:ext cx="2705100" cy="1524000"/>
          </a:xfrm>
          <a:prstGeom prst="rect">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b="1" dirty="0"/>
              <a:t>数据库总体运行状况</a:t>
            </a:r>
          </a:p>
          <a:p>
            <a:r>
              <a:rPr lang="zh-CN" altLang="en-US" sz="1600" b="1" dirty="0"/>
              <a:t>数据库等待事件</a:t>
            </a:r>
          </a:p>
          <a:p>
            <a:r>
              <a:rPr lang="zh-CN" altLang="en-US" sz="1600" b="1" dirty="0"/>
              <a:t>表、索引的空间及</a:t>
            </a:r>
            <a:r>
              <a:rPr lang="en-US" altLang="zh-CN" sz="1600" b="1" dirty="0"/>
              <a:t>I/O</a:t>
            </a:r>
          </a:p>
          <a:p>
            <a:endParaRPr lang="en-US" altLang="zh-CN" sz="800" b="1" dirty="0"/>
          </a:p>
          <a:p>
            <a:r>
              <a:rPr lang="zh-CN" altLang="en-US" sz="1600" b="1" dirty="0"/>
              <a:t>参数优化建议</a:t>
            </a:r>
          </a:p>
          <a:p>
            <a:r>
              <a:rPr lang="zh-CN" altLang="en-US" sz="1600" b="1" dirty="0"/>
              <a:t>表、索引调整</a:t>
            </a:r>
          </a:p>
          <a:p>
            <a:r>
              <a:rPr lang="zh-CN" altLang="en-US" sz="1600" b="1" dirty="0"/>
              <a:t>锁等待模式、隔离级别</a:t>
            </a:r>
          </a:p>
        </p:txBody>
      </p:sp>
      <p:sp>
        <p:nvSpPr>
          <p:cNvPr id="74" name="AutoShape 21">
            <a:extLst>
              <a:ext uri="{FF2B5EF4-FFF2-40B4-BE49-F238E27FC236}">
                <a16:creationId xmlns:a16="http://schemas.microsoft.com/office/drawing/2014/main" id="{3C6E6711-97CC-4A87-9FB7-FA91B7854514}"/>
              </a:ext>
            </a:extLst>
          </p:cNvPr>
          <p:cNvSpPr>
            <a:spLocks noChangeArrowheads="1"/>
          </p:cNvSpPr>
          <p:nvPr/>
        </p:nvSpPr>
        <p:spPr bwMode="auto">
          <a:xfrm>
            <a:off x="4178300" y="4648200"/>
            <a:ext cx="1447800" cy="457200"/>
          </a:xfrm>
          <a:prstGeom prst="roundRect">
            <a:avLst>
              <a:gd name="adj" fmla="val 16667"/>
            </a:avLst>
          </a:prstGeom>
          <a:solidFill>
            <a:srgbClr val="FF00FF">
              <a:alpha val="49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b="1"/>
              <a:t>业务逻辑改造</a:t>
            </a:r>
          </a:p>
        </p:txBody>
      </p:sp>
      <p:sp>
        <p:nvSpPr>
          <p:cNvPr id="75" name="AutoShape 22">
            <a:extLst>
              <a:ext uri="{FF2B5EF4-FFF2-40B4-BE49-F238E27FC236}">
                <a16:creationId xmlns:a16="http://schemas.microsoft.com/office/drawing/2014/main" id="{5CDF17E6-8BDA-4994-A44B-A5CC4A8C5E06}"/>
              </a:ext>
            </a:extLst>
          </p:cNvPr>
          <p:cNvSpPr>
            <a:spLocks noChangeArrowheads="1"/>
          </p:cNvSpPr>
          <p:nvPr/>
        </p:nvSpPr>
        <p:spPr bwMode="auto">
          <a:xfrm>
            <a:off x="4178300" y="5562600"/>
            <a:ext cx="2133600" cy="457200"/>
          </a:xfrm>
          <a:prstGeom prst="roundRect">
            <a:avLst>
              <a:gd name="adj" fmla="val 16667"/>
            </a:avLst>
          </a:prstGeom>
          <a:solidFill>
            <a:srgbClr val="CC99FF">
              <a:alpha val="5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b="1"/>
              <a:t>哪些</a:t>
            </a:r>
            <a:r>
              <a:rPr lang="en-US" altLang="zh-CN" sz="1600" b="1"/>
              <a:t>SQL</a:t>
            </a:r>
            <a:r>
              <a:rPr lang="zh-CN" altLang="en-US" sz="1600" b="1"/>
              <a:t>语句需要优化</a:t>
            </a:r>
          </a:p>
        </p:txBody>
      </p:sp>
      <p:sp>
        <p:nvSpPr>
          <p:cNvPr id="76" name="AutoShape 23">
            <a:extLst>
              <a:ext uri="{FF2B5EF4-FFF2-40B4-BE49-F238E27FC236}">
                <a16:creationId xmlns:a16="http://schemas.microsoft.com/office/drawing/2014/main" id="{B8FA1E45-74F8-41F6-8D5A-479DA9829B11}"/>
              </a:ext>
            </a:extLst>
          </p:cNvPr>
          <p:cNvSpPr>
            <a:spLocks/>
          </p:cNvSpPr>
          <p:nvPr/>
        </p:nvSpPr>
        <p:spPr bwMode="auto">
          <a:xfrm>
            <a:off x="4025900" y="4876800"/>
            <a:ext cx="76200" cy="1066800"/>
          </a:xfrm>
          <a:prstGeom prst="leftBrace">
            <a:avLst>
              <a:gd name="adj1" fmla="val 11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p>
        </p:txBody>
      </p:sp>
      <p:sp>
        <p:nvSpPr>
          <p:cNvPr id="77" name="Line 24">
            <a:extLst>
              <a:ext uri="{FF2B5EF4-FFF2-40B4-BE49-F238E27FC236}">
                <a16:creationId xmlns:a16="http://schemas.microsoft.com/office/drawing/2014/main" id="{D9B7529A-C5B7-4A40-8578-43B9B7BFA54B}"/>
              </a:ext>
            </a:extLst>
          </p:cNvPr>
          <p:cNvSpPr>
            <a:spLocks noChangeShapeType="1"/>
          </p:cNvSpPr>
          <p:nvPr/>
        </p:nvSpPr>
        <p:spPr bwMode="auto">
          <a:xfrm>
            <a:off x="3492500" y="54102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p>
        </p:txBody>
      </p:sp>
      <p:sp>
        <p:nvSpPr>
          <p:cNvPr id="78" name="Rectangle 26">
            <a:extLst>
              <a:ext uri="{FF2B5EF4-FFF2-40B4-BE49-F238E27FC236}">
                <a16:creationId xmlns:a16="http://schemas.microsoft.com/office/drawing/2014/main" id="{0D1E97D1-4A21-4228-8C85-16C9FB247D29}"/>
              </a:ext>
            </a:extLst>
          </p:cNvPr>
          <p:cNvSpPr>
            <a:spLocks noChangeArrowheads="1"/>
          </p:cNvSpPr>
          <p:nvPr/>
        </p:nvSpPr>
        <p:spPr bwMode="auto">
          <a:xfrm>
            <a:off x="6616700" y="4648200"/>
            <a:ext cx="1447800" cy="457200"/>
          </a:xfrm>
          <a:prstGeom prst="rect">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b="1"/>
              <a:t>避免使用游标</a:t>
            </a:r>
          </a:p>
          <a:p>
            <a:r>
              <a:rPr lang="zh-CN" altLang="en-US" sz="1600" b="1"/>
              <a:t>业务实现方式</a:t>
            </a:r>
          </a:p>
        </p:txBody>
      </p:sp>
      <p:sp>
        <p:nvSpPr>
          <p:cNvPr id="79" name="Rectangle 27">
            <a:extLst>
              <a:ext uri="{FF2B5EF4-FFF2-40B4-BE49-F238E27FC236}">
                <a16:creationId xmlns:a16="http://schemas.microsoft.com/office/drawing/2014/main" id="{45DF44CC-936D-48C9-9E09-29B9BF08342A}"/>
              </a:ext>
            </a:extLst>
          </p:cNvPr>
          <p:cNvSpPr>
            <a:spLocks noChangeArrowheads="1"/>
          </p:cNvSpPr>
          <p:nvPr/>
        </p:nvSpPr>
        <p:spPr bwMode="auto">
          <a:xfrm>
            <a:off x="8140700" y="4648200"/>
            <a:ext cx="1905000" cy="457200"/>
          </a:xfrm>
          <a:prstGeom prst="rect">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b="1"/>
              <a:t>临时表</a:t>
            </a:r>
          </a:p>
          <a:p>
            <a:r>
              <a:rPr lang="zh-CN" altLang="en-US" sz="1600" b="1"/>
              <a:t>分页</a:t>
            </a:r>
          </a:p>
        </p:txBody>
      </p:sp>
      <p:sp>
        <p:nvSpPr>
          <p:cNvPr id="80" name="AutoShape 28">
            <a:extLst>
              <a:ext uri="{FF2B5EF4-FFF2-40B4-BE49-F238E27FC236}">
                <a16:creationId xmlns:a16="http://schemas.microsoft.com/office/drawing/2014/main" id="{1DA63BF6-203D-4D3C-8BC5-918A5A74A099}"/>
              </a:ext>
            </a:extLst>
          </p:cNvPr>
          <p:cNvSpPr>
            <a:spLocks noChangeArrowheads="1"/>
          </p:cNvSpPr>
          <p:nvPr/>
        </p:nvSpPr>
        <p:spPr bwMode="auto">
          <a:xfrm>
            <a:off x="6616700" y="5334000"/>
            <a:ext cx="1447800" cy="228600"/>
          </a:xfrm>
          <a:prstGeom prst="roundRect">
            <a:avLst>
              <a:gd name="adj" fmla="val 16667"/>
            </a:avLst>
          </a:prstGeom>
          <a:solidFill>
            <a:srgbClr val="FFCC99">
              <a:alpha val="5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b="1"/>
              <a:t>已知慢的</a:t>
            </a:r>
            <a:r>
              <a:rPr lang="en-US" altLang="zh-CN" sz="1600" b="1"/>
              <a:t>SQL</a:t>
            </a:r>
          </a:p>
        </p:txBody>
      </p:sp>
      <p:sp>
        <p:nvSpPr>
          <p:cNvPr id="81" name="AutoShape 29">
            <a:extLst>
              <a:ext uri="{FF2B5EF4-FFF2-40B4-BE49-F238E27FC236}">
                <a16:creationId xmlns:a16="http://schemas.microsoft.com/office/drawing/2014/main" id="{4C817419-7E8C-48C8-8AF7-6A6F4184A0D4}"/>
              </a:ext>
            </a:extLst>
          </p:cNvPr>
          <p:cNvSpPr>
            <a:spLocks noChangeArrowheads="1"/>
          </p:cNvSpPr>
          <p:nvPr/>
        </p:nvSpPr>
        <p:spPr bwMode="auto">
          <a:xfrm>
            <a:off x="6616700" y="5638800"/>
            <a:ext cx="1447800" cy="228600"/>
          </a:xfrm>
          <a:prstGeom prst="roundRect">
            <a:avLst>
              <a:gd name="adj" fmla="val 16667"/>
            </a:avLst>
          </a:prstGeom>
          <a:solidFill>
            <a:srgbClr val="FF9900">
              <a:alpha val="5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b="1"/>
              <a:t>当前最慢的</a:t>
            </a:r>
            <a:r>
              <a:rPr lang="en-US" altLang="zh-CN" sz="1600" b="1"/>
              <a:t>SQL</a:t>
            </a:r>
          </a:p>
        </p:txBody>
      </p:sp>
      <p:sp>
        <p:nvSpPr>
          <p:cNvPr id="82" name="AutoShape 30">
            <a:extLst>
              <a:ext uri="{FF2B5EF4-FFF2-40B4-BE49-F238E27FC236}">
                <a16:creationId xmlns:a16="http://schemas.microsoft.com/office/drawing/2014/main" id="{66A03ECB-11A3-4D2E-9BA1-A10032E6E139}"/>
              </a:ext>
            </a:extLst>
          </p:cNvPr>
          <p:cNvSpPr>
            <a:spLocks noChangeArrowheads="1"/>
          </p:cNvSpPr>
          <p:nvPr/>
        </p:nvSpPr>
        <p:spPr bwMode="auto">
          <a:xfrm>
            <a:off x="6616700" y="5943600"/>
            <a:ext cx="1447800" cy="228600"/>
          </a:xfrm>
          <a:prstGeom prst="roundRect">
            <a:avLst>
              <a:gd name="adj" fmla="val 16667"/>
            </a:avLst>
          </a:prstGeom>
          <a:solidFill>
            <a:srgbClr val="FF99CC">
              <a:alpha val="5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t>SQLTrace</a:t>
            </a:r>
          </a:p>
        </p:txBody>
      </p:sp>
      <p:sp>
        <p:nvSpPr>
          <p:cNvPr id="83" name="AutoShape 31">
            <a:extLst>
              <a:ext uri="{FF2B5EF4-FFF2-40B4-BE49-F238E27FC236}">
                <a16:creationId xmlns:a16="http://schemas.microsoft.com/office/drawing/2014/main" id="{0657B472-C278-422B-B748-4105E2DF3EE4}"/>
              </a:ext>
            </a:extLst>
          </p:cNvPr>
          <p:cNvSpPr>
            <a:spLocks/>
          </p:cNvSpPr>
          <p:nvPr/>
        </p:nvSpPr>
        <p:spPr bwMode="auto">
          <a:xfrm>
            <a:off x="6464300" y="5410200"/>
            <a:ext cx="152400" cy="685800"/>
          </a:xfrm>
          <a:prstGeom prst="leftBrace">
            <a:avLst>
              <a:gd name="adj1" fmla="val 3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p>
        </p:txBody>
      </p:sp>
      <p:sp>
        <p:nvSpPr>
          <p:cNvPr id="84" name="Rectangle 34">
            <a:extLst>
              <a:ext uri="{FF2B5EF4-FFF2-40B4-BE49-F238E27FC236}">
                <a16:creationId xmlns:a16="http://schemas.microsoft.com/office/drawing/2014/main" id="{7F60DE45-D206-4B00-ACC9-0E7D53237BD2}"/>
              </a:ext>
            </a:extLst>
          </p:cNvPr>
          <p:cNvSpPr>
            <a:spLocks noChangeArrowheads="1"/>
          </p:cNvSpPr>
          <p:nvPr/>
        </p:nvSpPr>
        <p:spPr bwMode="auto">
          <a:xfrm>
            <a:off x="8216900" y="5334000"/>
            <a:ext cx="1828800" cy="838200"/>
          </a:xfrm>
          <a:prstGeom prst="rect">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t>Set explain on;</a:t>
            </a:r>
          </a:p>
          <a:p>
            <a:r>
              <a:rPr lang="en-US" altLang="zh-CN" sz="1600" b="1"/>
              <a:t>  --Scan Table</a:t>
            </a:r>
          </a:p>
          <a:p>
            <a:r>
              <a:rPr lang="en-US" altLang="zh-CN" sz="1600" b="1"/>
              <a:t>  --Table Join Method</a:t>
            </a:r>
          </a:p>
        </p:txBody>
      </p:sp>
    </p:spTree>
    <p:extLst>
      <p:ext uri="{BB962C8B-B14F-4D97-AF65-F5344CB8AC3E}">
        <p14:creationId xmlns:p14="http://schemas.microsoft.com/office/powerpoint/2010/main" val="195234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矩形 8"/>
          <p:cNvSpPr/>
          <p:nvPr/>
        </p:nvSpPr>
        <p:spPr bwMode="auto">
          <a:xfrm>
            <a:off x="3339148" y="1991360"/>
            <a:ext cx="7223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598" name="标题 1"/>
          <p:cNvSpPr>
            <a:spLocks noGrp="1"/>
          </p:cNvSpPr>
          <p:nvPr>
            <p:ph type="title"/>
          </p:nvPr>
        </p:nvSpPr>
        <p:spPr/>
        <p:txBody>
          <a:bodyPr/>
          <a:lstStyle/>
          <a:p>
            <a:r>
              <a:rPr lang="zh-CN" altLang="en-US"/>
              <a:t>目 录</a:t>
            </a:r>
            <a:endParaRPr lang="zh-CN" altLang="en-US" dirty="0"/>
          </a:p>
        </p:txBody>
      </p:sp>
      <p:sp>
        <p:nvSpPr>
          <p:cNvPr id="1048599" name="矩形 3"/>
          <p:cNvSpPr/>
          <p:nvPr/>
        </p:nvSpPr>
        <p:spPr bwMode="auto">
          <a:xfrm>
            <a:off x="3339148" y="2862580"/>
            <a:ext cx="7223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00" name="矩形 4"/>
          <p:cNvSpPr/>
          <p:nvPr/>
        </p:nvSpPr>
        <p:spPr bwMode="auto">
          <a:xfrm>
            <a:off x="4202748" y="2862580"/>
            <a:ext cx="45704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solidFill>
                <a:schemeClr val="bg1">
                  <a:lumMod val="65000"/>
                </a:schemeClr>
              </a:solidFill>
            </a:endParaRPr>
          </a:p>
        </p:txBody>
      </p:sp>
      <p:sp>
        <p:nvSpPr>
          <p:cNvPr id="1048601" name="矩形 5"/>
          <p:cNvSpPr/>
          <p:nvPr/>
        </p:nvSpPr>
        <p:spPr bwMode="auto">
          <a:xfrm>
            <a:off x="3339148" y="3492500"/>
            <a:ext cx="7223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02" name="矩形 6"/>
          <p:cNvSpPr/>
          <p:nvPr/>
        </p:nvSpPr>
        <p:spPr bwMode="auto">
          <a:xfrm>
            <a:off x="4202748" y="3505200"/>
            <a:ext cx="45704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03" name="文本框 3"/>
          <p:cNvSpPr txBox="1">
            <a:spLocks noChangeArrowheads="1"/>
          </p:cNvSpPr>
          <p:nvPr/>
        </p:nvSpPr>
        <p:spPr bwMode="auto">
          <a:xfrm>
            <a:off x="3470385" y="20732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1048605" name="矩形 9"/>
          <p:cNvSpPr/>
          <p:nvPr/>
        </p:nvSpPr>
        <p:spPr bwMode="auto">
          <a:xfrm>
            <a:off x="4202748" y="2011813"/>
            <a:ext cx="45704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06" name="文本框 48"/>
          <p:cNvSpPr txBox="1">
            <a:spLocks noChangeArrowheads="1"/>
          </p:cNvSpPr>
          <p:nvPr/>
        </p:nvSpPr>
        <p:spPr bwMode="auto">
          <a:xfrm>
            <a:off x="3470385" y="29685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二</a:t>
            </a:r>
          </a:p>
        </p:txBody>
      </p:sp>
      <p:sp>
        <p:nvSpPr>
          <p:cNvPr id="1048607" name="文本框 55"/>
          <p:cNvSpPr txBox="1">
            <a:spLocks noChangeArrowheads="1"/>
          </p:cNvSpPr>
          <p:nvPr/>
        </p:nvSpPr>
        <p:spPr bwMode="auto">
          <a:xfrm>
            <a:off x="4378960" y="2074679"/>
            <a:ext cx="4236720" cy="398780"/>
          </a:xfrm>
          <a:prstGeom prst="rect">
            <a:avLst/>
          </a:prstGeom>
          <a:noFill/>
          <a:ln w="9525">
            <a:noFill/>
            <a:miter lim="800000"/>
          </a:ln>
        </p:spPr>
        <p:txBody>
          <a:bodyPr wrap="square">
            <a:spAutoFit/>
          </a:bodyPr>
          <a:lstStyle/>
          <a:p>
            <a:r>
              <a:rPr kumimoji="1" lang="zh-CN" altLang="en-US" sz="2000" b="1" spc="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几大影响性能因素</a:t>
            </a:r>
          </a:p>
        </p:txBody>
      </p:sp>
      <p:sp>
        <p:nvSpPr>
          <p:cNvPr id="1048608" name="文本框 55"/>
          <p:cNvSpPr txBox="1">
            <a:spLocks noChangeArrowheads="1"/>
          </p:cNvSpPr>
          <p:nvPr/>
        </p:nvSpPr>
        <p:spPr bwMode="auto">
          <a:xfrm>
            <a:off x="4378960" y="2965584"/>
            <a:ext cx="4236720" cy="400110"/>
          </a:xfrm>
          <a:prstGeom prst="rect">
            <a:avLst/>
          </a:prstGeom>
          <a:noFill/>
          <a:ln w="9525">
            <a:noFill/>
            <a:miter lim="800000"/>
          </a:ln>
        </p:spPr>
        <p:txBody>
          <a:bodyPr wrap="square">
            <a:spAutoFit/>
          </a:bodyPr>
          <a:lstStyle/>
          <a:p>
            <a:r>
              <a:rPr lang="zh-CN" altLang="en-US" sz="2000" b="1" spc="200" dirty="0">
                <a:solidFill>
                  <a:schemeClr val="bg1"/>
                </a:solidFill>
                <a:latin typeface="微软雅黑" panose="020B0503020204020204" pitchFamily="34" charset="-122"/>
                <a:ea typeface="微软雅黑" panose="020B0503020204020204" pitchFamily="34" charset="-122"/>
              </a:rPr>
              <a:t>定位性能影响因素</a:t>
            </a:r>
          </a:p>
        </p:txBody>
      </p:sp>
      <p:sp>
        <p:nvSpPr>
          <p:cNvPr id="1048609" name="矩形 13"/>
          <p:cNvSpPr/>
          <p:nvPr/>
        </p:nvSpPr>
        <p:spPr bwMode="auto">
          <a:xfrm>
            <a:off x="3339148" y="3750310"/>
            <a:ext cx="7223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10" name="矩形 14"/>
          <p:cNvSpPr/>
          <p:nvPr/>
        </p:nvSpPr>
        <p:spPr bwMode="auto">
          <a:xfrm>
            <a:off x="4202748" y="3750310"/>
            <a:ext cx="45704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11" name="文本框 48"/>
          <p:cNvSpPr txBox="1">
            <a:spLocks noChangeArrowheads="1"/>
          </p:cNvSpPr>
          <p:nvPr/>
        </p:nvSpPr>
        <p:spPr bwMode="auto">
          <a:xfrm>
            <a:off x="3470385" y="3863945"/>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1048612" name="文本框 55"/>
          <p:cNvSpPr txBox="1">
            <a:spLocks noChangeArrowheads="1"/>
          </p:cNvSpPr>
          <p:nvPr/>
        </p:nvSpPr>
        <p:spPr bwMode="auto">
          <a:xfrm>
            <a:off x="4378960" y="3860934"/>
            <a:ext cx="4236720" cy="400110"/>
          </a:xfrm>
          <a:prstGeom prst="rect">
            <a:avLst/>
          </a:prstGeom>
          <a:noFill/>
          <a:ln w="9525">
            <a:noFill/>
            <a:miter lim="800000"/>
          </a:ln>
        </p:spPr>
        <p:txBody>
          <a:bodyPr wrap="square">
            <a:spAutoFit/>
          </a:bodyPr>
          <a:lstStyle/>
          <a:p>
            <a:r>
              <a:rPr lang="zh-CN" altLang="en-US" sz="2000" b="1" spc="200" dirty="0">
                <a:solidFill>
                  <a:schemeClr val="bg1"/>
                </a:solidFill>
                <a:latin typeface="微软雅黑" panose="020B0503020204020204" pitchFamily="34" charset="-122"/>
                <a:ea typeface="微软雅黑" panose="020B0503020204020204" pitchFamily="34" charset="-122"/>
              </a:rPr>
              <a:t>掌握性能调优方法</a:t>
            </a:r>
          </a:p>
        </p:txBody>
      </p:sp>
    </p:spTree>
    <p:extLst>
      <p:ext uri="{BB962C8B-B14F-4D97-AF65-F5344CB8AC3E}">
        <p14:creationId xmlns:p14="http://schemas.microsoft.com/office/powerpoint/2010/main" val="6309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宋体" charset="0"/>
              </a:rPr>
              <a:t>性能监控</a:t>
            </a:r>
            <a:r>
              <a:rPr lang="en-US" altLang="zh-CN" dirty="0">
                <a:cs typeface="宋体" charset="0"/>
              </a:rPr>
              <a:t>—</a:t>
            </a:r>
            <a:r>
              <a:rPr lang="zh-CN" altLang="en-US" dirty="0">
                <a:cs typeface="宋体" charset="0"/>
              </a:rPr>
              <a:t>监控对象及视角</a:t>
            </a:r>
            <a:endParaRPr lang="zh-CN" altLang="en-US" dirty="0"/>
          </a:p>
        </p:txBody>
      </p:sp>
      <p:pic>
        <p:nvPicPr>
          <p:cNvPr id="46" name="Picture 7" descr="thumbn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563711" y="1930399"/>
            <a:ext cx="646113" cy="671513"/>
          </a:xfrm>
          <a:prstGeom prst="rect">
            <a:avLst/>
          </a:prstGeom>
        </p:spPr>
      </p:pic>
      <p:graphicFrame>
        <p:nvGraphicFramePr>
          <p:cNvPr id="47" name="Object 12"/>
          <p:cNvGraphicFramePr>
            <a:graphicFrameLocks noChangeAspect="1"/>
          </p:cNvGraphicFramePr>
          <p:nvPr>
            <p:extLst>
              <p:ext uri="{D42A27DB-BD31-4B8C-83A1-F6EECF244321}">
                <p14:modId xmlns:p14="http://schemas.microsoft.com/office/powerpoint/2010/main" val="439654789"/>
              </p:ext>
            </p:extLst>
          </p:nvPr>
        </p:nvGraphicFramePr>
        <p:xfrm>
          <a:off x="4325711" y="1751012"/>
          <a:ext cx="2805113" cy="809625"/>
        </p:xfrm>
        <a:graphic>
          <a:graphicData uri="http://schemas.openxmlformats.org/presentationml/2006/ole">
            <mc:AlternateContent xmlns:mc="http://schemas.openxmlformats.org/markup-compatibility/2006">
              <mc:Choice xmlns:v="urn:schemas-microsoft-com:vml" Requires="v">
                <p:oleObj spid="_x0000_s5518" name="Bitmap Image" r:id="rId4" imgW="3371429" imgH="1362265" progId="PBrush">
                  <p:embed/>
                </p:oleObj>
              </mc:Choice>
              <mc:Fallback>
                <p:oleObj name="Bitmap Image" r:id="rId4" imgW="3371429" imgH="1362265" progId="PBrush">
                  <p:embed/>
                  <p:pic>
                    <p:nvPicPr>
                      <p:cNvPr id="0" name="Picture 3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5711" y="1751012"/>
                        <a:ext cx="2805113"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8" name="Picture 15" descr="thumbn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3570061" y="2949574"/>
            <a:ext cx="652463" cy="434975"/>
          </a:xfrm>
          <a:prstGeom prst="rect">
            <a:avLst/>
          </a:prstGeom>
        </p:spPr>
      </p:pic>
      <p:graphicFrame>
        <p:nvGraphicFramePr>
          <p:cNvPr id="49" name="Object 17"/>
          <p:cNvGraphicFramePr>
            <a:graphicFrameLocks noChangeAspect="1"/>
          </p:cNvGraphicFramePr>
          <p:nvPr>
            <p:extLst>
              <p:ext uri="{D42A27DB-BD31-4B8C-83A1-F6EECF244321}">
                <p14:modId xmlns:p14="http://schemas.microsoft.com/office/powerpoint/2010/main" val="1274052449"/>
              </p:ext>
            </p:extLst>
          </p:nvPr>
        </p:nvGraphicFramePr>
        <p:xfrm>
          <a:off x="4308249" y="2654299"/>
          <a:ext cx="2814637" cy="801688"/>
        </p:xfrm>
        <a:graphic>
          <a:graphicData uri="http://schemas.openxmlformats.org/presentationml/2006/ole">
            <mc:AlternateContent xmlns:mc="http://schemas.openxmlformats.org/markup-compatibility/2006">
              <mc:Choice xmlns:v="urn:schemas-microsoft-com:vml" Requires="v">
                <p:oleObj spid="_x0000_s5519" name="Bitmap Image" r:id="rId7" imgW="4723810" imgH="1257476" progId="PBrush">
                  <p:embed/>
                </p:oleObj>
              </mc:Choice>
              <mc:Fallback>
                <p:oleObj name="Bitmap Image" r:id="rId7" imgW="4723810" imgH="1257476" progId="PBrush">
                  <p:embed/>
                  <p:pic>
                    <p:nvPicPr>
                      <p:cNvPr id="0" name="Picture 3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8249" y="2654299"/>
                        <a:ext cx="2814637"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 name="Object 19"/>
          <p:cNvGraphicFramePr>
            <a:graphicFrameLocks noChangeAspect="1"/>
          </p:cNvGraphicFramePr>
          <p:nvPr>
            <p:extLst>
              <p:ext uri="{D42A27DB-BD31-4B8C-83A1-F6EECF244321}">
                <p14:modId xmlns:p14="http://schemas.microsoft.com/office/powerpoint/2010/main" val="3731137872"/>
              </p:ext>
            </p:extLst>
          </p:nvPr>
        </p:nvGraphicFramePr>
        <p:xfrm>
          <a:off x="3570061" y="3748087"/>
          <a:ext cx="558800" cy="661987"/>
        </p:xfrm>
        <a:graphic>
          <a:graphicData uri="http://schemas.openxmlformats.org/presentationml/2006/ole">
            <mc:AlternateContent xmlns:mc="http://schemas.openxmlformats.org/markup-compatibility/2006">
              <mc:Choice xmlns:v="urn:schemas-microsoft-com:vml" Requires="v">
                <p:oleObj spid="_x0000_s5520" name="Bitmap Image" r:id="rId9" imgW="980952" imgH="1162212" progId="PBrush">
                  <p:embed/>
                </p:oleObj>
              </mc:Choice>
              <mc:Fallback>
                <p:oleObj name="Bitmap Image" r:id="rId9" imgW="980952" imgH="1162212" progId="PBrush">
                  <p:embed/>
                  <p:pic>
                    <p:nvPicPr>
                      <p:cNvPr id="0" name="Picture 39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0061" y="3748087"/>
                        <a:ext cx="55880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 name="Object 20"/>
          <p:cNvGraphicFramePr>
            <a:graphicFrameLocks noChangeAspect="1"/>
          </p:cNvGraphicFramePr>
          <p:nvPr>
            <p:extLst>
              <p:ext uri="{D42A27DB-BD31-4B8C-83A1-F6EECF244321}">
                <p14:modId xmlns:p14="http://schemas.microsoft.com/office/powerpoint/2010/main" val="1668390390"/>
              </p:ext>
            </p:extLst>
          </p:nvPr>
        </p:nvGraphicFramePr>
        <p:xfrm>
          <a:off x="4386036" y="3567112"/>
          <a:ext cx="2797175" cy="904875"/>
        </p:xfrm>
        <a:graphic>
          <a:graphicData uri="http://schemas.openxmlformats.org/presentationml/2006/ole">
            <mc:AlternateContent xmlns:mc="http://schemas.openxmlformats.org/markup-compatibility/2006">
              <mc:Choice xmlns:v="urn:schemas-microsoft-com:vml" Requires="v">
                <p:oleObj spid="_x0000_s5521" name="Bitmap Image" r:id="rId11" imgW="5266667" imgH="1628571" progId="PBrush">
                  <p:embed/>
                </p:oleObj>
              </mc:Choice>
              <mc:Fallback>
                <p:oleObj name="Bitmap Image" r:id="rId11" imgW="5266667" imgH="1628571" progId="PBrush">
                  <p:embed/>
                  <p:pic>
                    <p:nvPicPr>
                      <p:cNvPr id="0" name="Picture 39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86036" y="3567112"/>
                        <a:ext cx="27971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2" name="Object 21"/>
          <p:cNvGraphicFramePr>
            <a:graphicFrameLocks noChangeAspect="1"/>
          </p:cNvGraphicFramePr>
          <p:nvPr>
            <p:extLst>
              <p:ext uri="{D42A27DB-BD31-4B8C-83A1-F6EECF244321}">
                <p14:modId xmlns:p14="http://schemas.microsoft.com/office/powerpoint/2010/main" val="2740798626"/>
              </p:ext>
            </p:extLst>
          </p:nvPr>
        </p:nvGraphicFramePr>
        <p:xfrm>
          <a:off x="3633561" y="4979987"/>
          <a:ext cx="582613" cy="661987"/>
        </p:xfrm>
        <a:graphic>
          <a:graphicData uri="http://schemas.openxmlformats.org/presentationml/2006/ole">
            <mc:AlternateContent xmlns:mc="http://schemas.openxmlformats.org/markup-compatibility/2006">
              <mc:Choice xmlns:v="urn:schemas-microsoft-com:vml" Requires="v">
                <p:oleObj spid="_x0000_s5522" name="Bitmap Image" r:id="rId13" imgW="2095793" imgH="952633" progId="PBrush">
                  <p:embed/>
                </p:oleObj>
              </mc:Choice>
              <mc:Fallback>
                <p:oleObj name="Bitmap Image" r:id="rId13" imgW="2095793" imgH="952633" progId="PBrush">
                  <p:embed/>
                  <p:pic>
                    <p:nvPicPr>
                      <p:cNvPr id="0" name="Picture 39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33561" y="4979987"/>
                        <a:ext cx="582613"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 name="Object 22"/>
          <p:cNvGraphicFramePr>
            <a:graphicFrameLocks noChangeAspect="1"/>
          </p:cNvGraphicFramePr>
          <p:nvPr>
            <p:extLst>
              <p:ext uri="{D42A27DB-BD31-4B8C-83A1-F6EECF244321}">
                <p14:modId xmlns:p14="http://schemas.microsoft.com/office/powerpoint/2010/main" val="258368631"/>
              </p:ext>
            </p:extLst>
          </p:nvPr>
        </p:nvGraphicFramePr>
        <p:xfrm>
          <a:off x="4422549" y="4595812"/>
          <a:ext cx="2768600" cy="1089025"/>
        </p:xfrm>
        <a:graphic>
          <a:graphicData uri="http://schemas.openxmlformats.org/presentationml/2006/ole">
            <mc:AlternateContent xmlns:mc="http://schemas.openxmlformats.org/markup-compatibility/2006">
              <mc:Choice xmlns:v="urn:schemas-microsoft-com:vml" Requires="v">
                <p:oleObj spid="_x0000_s5523" name="Bitmap Image" r:id="rId15" imgW="9247619" imgH="3619048" progId="PBrush">
                  <p:embed/>
                </p:oleObj>
              </mc:Choice>
              <mc:Fallback>
                <p:oleObj name="Bitmap Image" r:id="rId15" imgW="9247619" imgH="3619048" progId="PBrush">
                  <p:embed/>
                  <p:pic>
                    <p:nvPicPr>
                      <p:cNvPr id="0" name="Picture 39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22549" y="4595812"/>
                        <a:ext cx="27686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4" name="Text Box 23"/>
          <p:cNvSpPr txBox="1">
            <a:spLocks noChangeArrowheads="1"/>
          </p:cNvSpPr>
          <p:nvPr/>
        </p:nvSpPr>
        <p:spPr bwMode="black">
          <a:xfrm>
            <a:off x="3597049" y="1652587"/>
            <a:ext cx="58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a:r>
              <a:rPr lang="en-US" altLang="zh-CN" sz="1600" b="1"/>
              <a:t>CPU</a:t>
            </a:r>
          </a:p>
        </p:txBody>
      </p:sp>
      <p:sp>
        <p:nvSpPr>
          <p:cNvPr id="55" name="Text Box 24"/>
          <p:cNvSpPr txBox="1">
            <a:spLocks noChangeArrowheads="1"/>
          </p:cNvSpPr>
          <p:nvPr/>
        </p:nvSpPr>
        <p:spPr bwMode="black">
          <a:xfrm>
            <a:off x="3549424" y="2614612"/>
            <a:ext cx="9064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46038" rIns="0" bIns="46038">
            <a:spAutoFit/>
          </a:bodyPr>
          <a:lstStyle/>
          <a:p>
            <a:pPr algn="l"/>
            <a:r>
              <a:rPr lang="en-US" altLang="zh-CN" sz="1600" b="1"/>
              <a:t>Memory</a:t>
            </a:r>
          </a:p>
        </p:txBody>
      </p:sp>
      <p:sp>
        <p:nvSpPr>
          <p:cNvPr id="56" name="Text Box 25"/>
          <p:cNvSpPr txBox="1">
            <a:spLocks noChangeArrowheads="1"/>
          </p:cNvSpPr>
          <p:nvPr/>
        </p:nvSpPr>
        <p:spPr bwMode="black">
          <a:xfrm>
            <a:off x="3592286" y="3465512"/>
            <a:ext cx="906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46038" rIns="0" bIns="46038">
            <a:spAutoFit/>
          </a:bodyPr>
          <a:lstStyle/>
          <a:p>
            <a:pPr algn="l"/>
            <a:r>
              <a:rPr lang="en-US" altLang="zh-CN" sz="1600" b="1"/>
              <a:t>Disk</a:t>
            </a:r>
          </a:p>
        </p:txBody>
      </p:sp>
      <p:sp>
        <p:nvSpPr>
          <p:cNvPr id="57" name="Text Box 26"/>
          <p:cNvSpPr txBox="1">
            <a:spLocks noChangeArrowheads="1"/>
          </p:cNvSpPr>
          <p:nvPr/>
        </p:nvSpPr>
        <p:spPr bwMode="black">
          <a:xfrm>
            <a:off x="3433536" y="4598987"/>
            <a:ext cx="906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46038" rIns="0" bIns="46038">
            <a:spAutoFit/>
          </a:bodyPr>
          <a:lstStyle/>
          <a:p>
            <a:pPr algn="l"/>
            <a:r>
              <a:rPr lang="en-US" altLang="zh-CN" sz="1600" b="1"/>
              <a:t>Network</a:t>
            </a:r>
          </a:p>
        </p:txBody>
      </p:sp>
      <p:sp>
        <p:nvSpPr>
          <p:cNvPr id="58" name="Rectangle 27"/>
          <p:cNvSpPr>
            <a:spLocks noChangeArrowheads="1"/>
          </p:cNvSpPr>
          <p:nvPr/>
        </p:nvSpPr>
        <p:spPr bwMode="black">
          <a:xfrm>
            <a:off x="1642836" y="1992312"/>
            <a:ext cx="1044575" cy="3224212"/>
          </a:xfrm>
          <a:prstGeom prst="rect">
            <a:avLst/>
          </a:prstGeom>
          <a:solidFill>
            <a:srgbClr val="800080"/>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00080"/>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flatTx/>
          </a:bodyPr>
          <a:lstStyle/>
          <a:p>
            <a:pPr algn="ctr"/>
            <a:r>
              <a:rPr lang="zh-CN" altLang="en-US" sz="2400" b="1">
                <a:solidFill>
                  <a:schemeClr val="bg1"/>
                </a:solidFill>
              </a:rPr>
              <a:t>操</a:t>
            </a:r>
          </a:p>
          <a:p>
            <a:pPr algn="ctr"/>
            <a:r>
              <a:rPr lang="zh-CN" altLang="en-US" sz="2400" b="1">
                <a:solidFill>
                  <a:schemeClr val="bg1"/>
                </a:solidFill>
              </a:rPr>
              <a:t>作</a:t>
            </a:r>
          </a:p>
          <a:p>
            <a:pPr algn="ctr"/>
            <a:r>
              <a:rPr lang="zh-CN" altLang="en-US" sz="2400" b="1">
                <a:solidFill>
                  <a:schemeClr val="bg1"/>
                </a:solidFill>
              </a:rPr>
              <a:t>系</a:t>
            </a:r>
          </a:p>
          <a:p>
            <a:pPr algn="ctr"/>
            <a:r>
              <a:rPr lang="zh-CN" altLang="en-US" sz="2400" b="1">
                <a:solidFill>
                  <a:schemeClr val="bg1"/>
                </a:solidFill>
              </a:rPr>
              <a:t>统</a:t>
            </a:r>
          </a:p>
        </p:txBody>
      </p:sp>
      <p:sp>
        <p:nvSpPr>
          <p:cNvPr id="59" name="Rectangle 28"/>
          <p:cNvSpPr>
            <a:spLocks noChangeArrowheads="1"/>
          </p:cNvSpPr>
          <p:nvPr/>
        </p:nvSpPr>
        <p:spPr bwMode="black">
          <a:xfrm>
            <a:off x="8146824" y="2117724"/>
            <a:ext cx="1357510" cy="3446463"/>
          </a:xfrm>
          <a:prstGeom prst="rect">
            <a:avLst/>
          </a:prstGeom>
          <a:solidFill>
            <a:srgbClr val="0000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flatTx/>
          </a:bodyPr>
          <a:lstStyle/>
          <a:p>
            <a:pPr algn="ctr">
              <a:lnSpc>
                <a:spcPct val="35000"/>
              </a:lnSpc>
              <a:spcBef>
                <a:spcPct val="25000"/>
              </a:spcBef>
            </a:pPr>
            <a:r>
              <a:rPr lang="en-US" altLang="zh-CN" sz="2400" b="1" dirty="0" err="1">
                <a:solidFill>
                  <a:schemeClr val="bg1"/>
                </a:solidFill>
              </a:rPr>
              <a:t>GBase8s</a:t>
            </a:r>
            <a:endParaRPr lang="en-US" altLang="zh-CN" sz="2400" b="1" dirty="0">
              <a:solidFill>
                <a:schemeClr val="bg1"/>
              </a:solidFill>
            </a:endParaRPr>
          </a:p>
        </p:txBody>
      </p:sp>
    </p:spTree>
    <p:extLst>
      <p:ext uri="{BB962C8B-B14F-4D97-AF65-F5344CB8AC3E}">
        <p14:creationId xmlns:p14="http://schemas.microsoft.com/office/powerpoint/2010/main" val="170223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宋体" charset="0"/>
              </a:rPr>
              <a:t>性能监控</a:t>
            </a:r>
            <a:r>
              <a:rPr lang="en-US" altLang="zh-CN" dirty="0">
                <a:cs typeface="宋体" charset="0"/>
              </a:rPr>
              <a:t>—</a:t>
            </a:r>
            <a:r>
              <a:rPr lang="zh-CN" altLang="en-US" dirty="0">
                <a:cs typeface="宋体" charset="0"/>
              </a:rPr>
              <a:t>系统资源</a:t>
            </a:r>
            <a:endParaRPr lang="zh-CN" altLang="en-US" dirty="0"/>
          </a:p>
        </p:txBody>
      </p:sp>
      <p:sp>
        <p:nvSpPr>
          <p:cNvPr id="3" name="Rectangle 10"/>
          <p:cNvSpPr>
            <a:spLocks noChangeArrowheads="1"/>
          </p:cNvSpPr>
          <p:nvPr/>
        </p:nvSpPr>
        <p:spPr bwMode="black">
          <a:xfrm>
            <a:off x="2652963" y="1944688"/>
            <a:ext cx="3692238" cy="904875"/>
          </a:xfrm>
          <a:prstGeom prst="rect">
            <a:avLst/>
          </a:prstGeom>
          <a:solidFill>
            <a:srgbClr val="CC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en-US" altLang="zh-CN" b="1">
                <a:solidFill>
                  <a:schemeClr val="bg1"/>
                </a:solidFill>
              </a:rPr>
              <a:t>CPU </a:t>
            </a:r>
            <a:r>
              <a:rPr lang="zh-CN" altLang="en-US" b="1">
                <a:solidFill>
                  <a:schemeClr val="bg1"/>
                </a:solidFill>
              </a:rPr>
              <a:t>使用率，峰值、均值</a:t>
            </a:r>
          </a:p>
          <a:p>
            <a:pPr algn="l"/>
            <a:r>
              <a:rPr lang="en-US" altLang="zh-CN" b="1">
                <a:solidFill>
                  <a:schemeClr val="bg1"/>
                </a:solidFill>
              </a:rPr>
              <a:t>Idle</a:t>
            </a:r>
            <a:r>
              <a:rPr lang="zh-CN" altLang="en-US" b="1">
                <a:solidFill>
                  <a:schemeClr val="bg1"/>
                </a:solidFill>
              </a:rPr>
              <a:t>值 </a:t>
            </a:r>
            <a:r>
              <a:rPr lang="en-US" altLang="zh-CN" b="1">
                <a:solidFill>
                  <a:schemeClr val="bg1"/>
                </a:solidFill>
              </a:rPr>
              <a:t>system CPU </a:t>
            </a:r>
            <a:r>
              <a:rPr lang="zh-CN" altLang="en-US" b="1">
                <a:solidFill>
                  <a:schemeClr val="bg1"/>
                </a:solidFill>
              </a:rPr>
              <a:t>比 </a:t>
            </a:r>
            <a:r>
              <a:rPr lang="en-US" altLang="zh-CN" b="1">
                <a:solidFill>
                  <a:schemeClr val="bg1"/>
                </a:solidFill>
              </a:rPr>
              <a:t>10%</a:t>
            </a:r>
          </a:p>
          <a:p>
            <a:pPr algn="l"/>
            <a:r>
              <a:rPr lang="zh-CN" altLang="en-US" b="1">
                <a:solidFill>
                  <a:schemeClr val="bg1"/>
                </a:solidFill>
              </a:rPr>
              <a:t>占用</a:t>
            </a:r>
            <a:r>
              <a:rPr lang="en-US" altLang="zh-CN" b="1">
                <a:solidFill>
                  <a:schemeClr val="bg1"/>
                </a:solidFill>
              </a:rPr>
              <a:t>CPU</a:t>
            </a:r>
            <a:r>
              <a:rPr lang="zh-CN" altLang="en-US" b="1">
                <a:solidFill>
                  <a:schemeClr val="bg1"/>
                </a:solidFill>
              </a:rPr>
              <a:t>最多的进程</a:t>
            </a:r>
          </a:p>
        </p:txBody>
      </p:sp>
      <p:pic>
        <p:nvPicPr>
          <p:cNvPr id="4" name="Picture 11" descr="thumbn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063" y="2247901"/>
            <a:ext cx="128659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thumbna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774" y="3476626"/>
            <a:ext cx="121626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3"/>
          <p:cNvGraphicFramePr>
            <a:graphicFrameLocks noChangeAspect="1"/>
          </p:cNvGraphicFramePr>
          <p:nvPr>
            <p:extLst>
              <p:ext uri="{D42A27DB-BD31-4B8C-83A1-F6EECF244321}">
                <p14:modId xmlns:p14="http://schemas.microsoft.com/office/powerpoint/2010/main" val="3261134267"/>
              </p:ext>
            </p:extLst>
          </p:nvPr>
        </p:nvGraphicFramePr>
        <p:xfrm>
          <a:off x="1092450" y="4559301"/>
          <a:ext cx="1042514" cy="661987"/>
        </p:xfrm>
        <a:graphic>
          <a:graphicData uri="http://schemas.openxmlformats.org/presentationml/2006/ole">
            <mc:AlternateContent xmlns:mc="http://schemas.openxmlformats.org/markup-compatibility/2006">
              <mc:Choice xmlns:v="urn:schemas-microsoft-com:vml" Requires="v">
                <p:oleObj spid="_x0000_s6278" name="Bitmap Image" r:id="rId5" imgW="980952" imgH="1162212" progId="PBrush">
                  <p:embed/>
                </p:oleObj>
              </mc:Choice>
              <mc:Fallback>
                <p:oleObj name="Bitmap Image" r:id="rId5" imgW="980952" imgH="1162212" progId="PBrush">
                  <p:embed/>
                  <p:pic>
                    <p:nvPicPr>
                      <p:cNvPr id="0" name="Picture 1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450" y="4559301"/>
                        <a:ext cx="1042514"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4"/>
          <p:cNvGraphicFramePr>
            <a:graphicFrameLocks noChangeAspect="1"/>
          </p:cNvGraphicFramePr>
          <p:nvPr>
            <p:extLst>
              <p:ext uri="{D42A27DB-BD31-4B8C-83A1-F6EECF244321}">
                <p14:modId xmlns:p14="http://schemas.microsoft.com/office/powerpoint/2010/main" val="604155139"/>
              </p:ext>
            </p:extLst>
          </p:nvPr>
        </p:nvGraphicFramePr>
        <p:xfrm>
          <a:off x="1089275" y="5795963"/>
          <a:ext cx="1112843" cy="661988"/>
        </p:xfrm>
        <a:graphic>
          <a:graphicData uri="http://schemas.openxmlformats.org/presentationml/2006/ole">
            <mc:AlternateContent xmlns:mc="http://schemas.openxmlformats.org/markup-compatibility/2006">
              <mc:Choice xmlns:v="urn:schemas-microsoft-com:vml" Requires="v">
                <p:oleObj spid="_x0000_s6279" name="Bitmap Image" r:id="rId7" imgW="2095793" imgH="952633" progId="PBrush">
                  <p:embed/>
                </p:oleObj>
              </mc:Choice>
              <mc:Fallback>
                <p:oleObj name="Bitmap Image" r:id="rId7" imgW="2095793" imgH="952633" progId="PBrush">
                  <p:embed/>
                  <p:pic>
                    <p:nvPicPr>
                      <p:cNvPr id="0" name="Picture 1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9275" y="5795963"/>
                        <a:ext cx="1112843"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15"/>
          <p:cNvSpPr txBox="1">
            <a:spLocks noChangeArrowheads="1"/>
          </p:cNvSpPr>
          <p:nvPr/>
        </p:nvSpPr>
        <p:spPr bwMode="black">
          <a:xfrm>
            <a:off x="1200399" y="1967831"/>
            <a:ext cx="975386" cy="3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l"/>
            <a:r>
              <a:rPr lang="en-US" altLang="zh-CN" sz="1600" b="1"/>
              <a:t>CPU</a:t>
            </a:r>
          </a:p>
        </p:txBody>
      </p:sp>
      <p:sp>
        <p:nvSpPr>
          <p:cNvPr id="9" name="Text Box 16"/>
          <p:cNvSpPr txBox="1">
            <a:spLocks noChangeArrowheads="1"/>
          </p:cNvSpPr>
          <p:nvPr/>
        </p:nvSpPr>
        <p:spPr bwMode="black">
          <a:xfrm>
            <a:off x="1152775" y="3141663"/>
            <a:ext cx="118110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46038" rIns="0" bIns="46038">
            <a:spAutoFit/>
          </a:bodyPr>
          <a:lstStyle/>
          <a:p>
            <a:pPr algn="l"/>
            <a:r>
              <a:rPr lang="en-US" altLang="zh-CN" sz="1600" b="1"/>
              <a:t>Memory</a:t>
            </a:r>
          </a:p>
        </p:txBody>
      </p:sp>
      <p:sp>
        <p:nvSpPr>
          <p:cNvPr id="10" name="Text Box 17"/>
          <p:cNvSpPr txBox="1">
            <a:spLocks noChangeArrowheads="1"/>
          </p:cNvSpPr>
          <p:nvPr/>
        </p:nvSpPr>
        <p:spPr bwMode="black">
          <a:xfrm>
            <a:off x="1036888" y="5424488"/>
            <a:ext cx="118110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46038" rIns="0" bIns="46038">
            <a:spAutoFit/>
          </a:bodyPr>
          <a:lstStyle/>
          <a:p>
            <a:pPr algn="l"/>
            <a:r>
              <a:rPr lang="en-US" altLang="zh-CN" sz="1600" b="1"/>
              <a:t>Network</a:t>
            </a:r>
          </a:p>
        </p:txBody>
      </p:sp>
      <p:sp>
        <p:nvSpPr>
          <p:cNvPr id="11" name="Text Box 18"/>
          <p:cNvSpPr txBox="1">
            <a:spLocks noChangeArrowheads="1"/>
          </p:cNvSpPr>
          <p:nvPr/>
        </p:nvSpPr>
        <p:spPr bwMode="black">
          <a:xfrm>
            <a:off x="1121025" y="4237038"/>
            <a:ext cx="118110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46038" rIns="0" bIns="46038">
            <a:spAutoFit/>
          </a:bodyPr>
          <a:lstStyle/>
          <a:p>
            <a:pPr algn="l"/>
            <a:r>
              <a:rPr lang="en-US" altLang="zh-CN" sz="1600" b="1"/>
              <a:t>Disk</a:t>
            </a:r>
          </a:p>
        </p:txBody>
      </p:sp>
      <p:sp>
        <p:nvSpPr>
          <p:cNvPr id="12" name="Rectangle 20"/>
          <p:cNvSpPr>
            <a:spLocks noChangeArrowheads="1"/>
          </p:cNvSpPr>
          <p:nvPr/>
        </p:nvSpPr>
        <p:spPr bwMode="black">
          <a:xfrm>
            <a:off x="6380520" y="1946276"/>
            <a:ext cx="1006583" cy="904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en-US" altLang="zh-CN" b="1" dirty="0" err="1"/>
              <a:t>sar</a:t>
            </a:r>
            <a:r>
              <a:rPr lang="en-US" altLang="zh-CN" b="1" dirty="0"/>
              <a:t> 2 10  </a:t>
            </a:r>
          </a:p>
          <a:p>
            <a:pPr algn="l"/>
            <a:r>
              <a:rPr lang="en-US" altLang="zh-CN" b="1" dirty="0" err="1"/>
              <a:t>nmon</a:t>
            </a:r>
            <a:r>
              <a:rPr lang="en-US" altLang="zh-CN" b="1" dirty="0"/>
              <a:t> </a:t>
            </a:r>
          </a:p>
          <a:p>
            <a:pPr algn="l"/>
            <a:r>
              <a:rPr lang="en-US" altLang="zh-CN" b="1" dirty="0"/>
              <a:t>top</a:t>
            </a:r>
          </a:p>
        </p:txBody>
      </p:sp>
      <p:sp>
        <p:nvSpPr>
          <p:cNvPr id="13" name="Rectangle 21"/>
          <p:cNvSpPr>
            <a:spLocks noChangeArrowheads="1"/>
          </p:cNvSpPr>
          <p:nvPr/>
        </p:nvSpPr>
        <p:spPr bwMode="black">
          <a:xfrm>
            <a:off x="7368654" y="1870076"/>
            <a:ext cx="2348552" cy="1049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en-US" altLang="zh-CN" b="1" dirty="0"/>
              <a:t>onstat –p</a:t>
            </a:r>
          </a:p>
          <a:p>
            <a:pPr algn="l"/>
            <a:r>
              <a:rPr lang="en-US" altLang="zh-CN" b="1" dirty="0"/>
              <a:t>onstat –g </a:t>
            </a:r>
            <a:r>
              <a:rPr lang="en-US" altLang="zh-CN" b="1" dirty="0" err="1"/>
              <a:t>glo</a:t>
            </a:r>
            <a:endParaRPr lang="en-US" altLang="zh-CN" b="1" dirty="0"/>
          </a:p>
          <a:p>
            <a:pPr algn="l"/>
            <a:r>
              <a:rPr lang="en-US" altLang="zh-CN" b="1" dirty="0"/>
              <a:t>onstat –g </a:t>
            </a:r>
            <a:r>
              <a:rPr lang="en-US" altLang="zh-CN" b="1" dirty="0" err="1"/>
              <a:t>cpu</a:t>
            </a:r>
            <a:endParaRPr lang="en-US" altLang="zh-CN" b="1" dirty="0"/>
          </a:p>
          <a:p>
            <a:pPr algn="l"/>
            <a:r>
              <a:rPr lang="en-US" altLang="zh-CN" b="1" dirty="0"/>
              <a:t>onstat –g </a:t>
            </a:r>
            <a:r>
              <a:rPr lang="en-US" altLang="zh-CN" b="1" dirty="0" err="1"/>
              <a:t>ath</a:t>
            </a:r>
            <a:endParaRPr lang="en-US" altLang="zh-CN" b="1" dirty="0"/>
          </a:p>
        </p:txBody>
      </p:sp>
      <p:sp>
        <p:nvSpPr>
          <p:cNvPr id="14" name="Rectangle 22"/>
          <p:cNvSpPr>
            <a:spLocks noChangeArrowheads="1"/>
          </p:cNvSpPr>
          <p:nvPr/>
        </p:nvSpPr>
        <p:spPr bwMode="black">
          <a:xfrm>
            <a:off x="2613274" y="3187701"/>
            <a:ext cx="3692239" cy="904875"/>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zh-CN" altLang="en-US" b="1" dirty="0">
                <a:solidFill>
                  <a:schemeClr val="bg1"/>
                </a:solidFill>
              </a:rPr>
              <a:t>系统物理内存大小</a:t>
            </a:r>
          </a:p>
          <a:p>
            <a:pPr algn="l"/>
            <a:r>
              <a:rPr lang="zh-CN" altLang="en-US" b="1" dirty="0">
                <a:solidFill>
                  <a:schemeClr val="bg1"/>
                </a:solidFill>
              </a:rPr>
              <a:t>系统可用内存大小 </a:t>
            </a:r>
            <a:r>
              <a:rPr lang="en-US" altLang="zh-CN" b="1" dirty="0">
                <a:solidFill>
                  <a:schemeClr val="bg1"/>
                </a:solidFill>
              </a:rPr>
              <a:t>free memory</a:t>
            </a:r>
          </a:p>
          <a:p>
            <a:pPr algn="l"/>
            <a:r>
              <a:rPr lang="zh-CN" altLang="en-US" b="1" dirty="0">
                <a:solidFill>
                  <a:schemeClr val="bg1"/>
                </a:solidFill>
              </a:rPr>
              <a:t>数据库使用内存情况</a:t>
            </a:r>
          </a:p>
        </p:txBody>
      </p:sp>
      <p:sp>
        <p:nvSpPr>
          <p:cNvPr id="15" name="Rectangle 23"/>
          <p:cNvSpPr>
            <a:spLocks noChangeArrowheads="1"/>
          </p:cNvSpPr>
          <p:nvPr/>
        </p:nvSpPr>
        <p:spPr bwMode="black">
          <a:xfrm>
            <a:off x="6345201" y="3189288"/>
            <a:ext cx="1023453" cy="904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en-US" altLang="zh-CN" b="1" dirty="0" err="1"/>
              <a:t>vmstat</a:t>
            </a:r>
            <a:endParaRPr lang="en-US" altLang="zh-CN" b="1" dirty="0"/>
          </a:p>
          <a:p>
            <a:pPr algn="l"/>
            <a:r>
              <a:rPr lang="en-US" altLang="zh-CN" b="1" dirty="0" err="1"/>
              <a:t>nmon</a:t>
            </a:r>
            <a:r>
              <a:rPr lang="en-US" altLang="zh-CN" b="1" dirty="0"/>
              <a:t> </a:t>
            </a:r>
          </a:p>
          <a:p>
            <a:pPr algn="l"/>
            <a:r>
              <a:rPr lang="en-US" altLang="zh-CN" b="1" dirty="0"/>
              <a:t>top</a:t>
            </a:r>
          </a:p>
        </p:txBody>
      </p:sp>
      <p:sp>
        <p:nvSpPr>
          <p:cNvPr id="16" name="Rectangle 24"/>
          <p:cNvSpPr>
            <a:spLocks noChangeArrowheads="1"/>
          </p:cNvSpPr>
          <p:nvPr/>
        </p:nvSpPr>
        <p:spPr bwMode="black">
          <a:xfrm>
            <a:off x="7387104" y="3088234"/>
            <a:ext cx="2330102" cy="1054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en-US" altLang="zh-CN" b="1" dirty="0"/>
              <a:t>onstat –g </a:t>
            </a:r>
            <a:r>
              <a:rPr lang="en-US" altLang="zh-CN" b="1" dirty="0" err="1"/>
              <a:t>seg</a:t>
            </a:r>
            <a:endParaRPr lang="en-US" altLang="zh-CN" b="1" dirty="0"/>
          </a:p>
          <a:p>
            <a:pPr algn="l"/>
            <a:r>
              <a:rPr lang="en-US" altLang="zh-CN" b="1" dirty="0"/>
              <a:t>onstat –g </a:t>
            </a:r>
            <a:r>
              <a:rPr lang="en-US" altLang="zh-CN" b="1" dirty="0" err="1"/>
              <a:t>mem</a:t>
            </a:r>
            <a:endParaRPr lang="en-US" altLang="zh-CN" b="1" dirty="0"/>
          </a:p>
          <a:p>
            <a:pPr algn="l"/>
            <a:r>
              <a:rPr lang="en-US" altLang="zh-CN" b="1" dirty="0"/>
              <a:t>onstat –u onstat –g </a:t>
            </a:r>
            <a:r>
              <a:rPr lang="en-US" altLang="zh-CN" b="1" dirty="0" err="1"/>
              <a:t>ses</a:t>
            </a:r>
            <a:endParaRPr lang="en-US" altLang="zh-CN" b="1" dirty="0"/>
          </a:p>
          <a:p>
            <a:pPr algn="l"/>
            <a:r>
              <a:rPr lang="en-US" altLang="zh-CN" b="1" dirty="0"/>
              <a:t>onstat -X</a:t>
            </a:r>
          </a:p>
        </p:txBody>
      </p:sp>
      <p:sp>
        <p:nvSpPr>
          <p:cNvPr id="17" name="Rectangle 25"/>
          <p:cNvSpPr>
            <a:spLocks noChangeArrowheads="1"/>
          </p:cNvSpPr>
          <p:nvPr/>
        </p:nvSpPr>
        <p:spPr bwMode="black">
          <a:xfrm>
            <a:off x="2614863" y="4376738"/>
            <a:ext cx="3692238" cy="904875"/>
          </a:xfrm>
          <a:prstGeom prst="rect">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zh-CN" altLang="en-US" b="1">
                <a:solidFill>
                  <a:schemeClr val="bg1"/>
                </a:solidFill>
              </a:rPr>
              <a:t>磁盘</a:t>
            </a:r>
            <a:r>
              <a:rPr lang="en-US" altLang="zh-CN" b="1">
                <a:solidFill>
                  <a:schemeClr val="bg1"/>
                </a:solidFill>
              </a:rPr>
              <a:t>I/O</a:t>
            </a:r>
            <a:r>
              <a:rPr lang="zh-CN" altLang="en-US" b="1">
                <a:solidFill>
                  <a:schemeClr val="bg1"/>
                </a:solidFill>
              </a:rPr>
              <a:t>速度</a:t>
            </a:r>
          </a:p>
          <a:p>
            <a:pPr algn="l"/>
            <a:r>
              <a:rPr lang="zh-CN" altLang="en-US" b="1">
                <a:solidFill>
                  <a:schemeClr val="bg1"/>
                </a:solidFill>
              </a:rPr>
              <a:t>磁盘</a:t>
            </a:r>
            <a:r>
              <a:rPr lang="en-US" altLang="zh-CN" b="1">
                <a:solidFill>
                  <a:schemeClr val="bg1"/>
                </a:solidFill>
              </a:rPr>
              <a:t>I/O</a:t>
            </a:r>
            <a:r>
              <a:rPr lang="zh-CN" altLang="en-US" b="1">
                <a:solidFill>
                  <a:schemeClr val="bg1"/>
                </a:solidFill>
              </a:rPr>
              <a:t>均衡情况</a:t>
            </a:r>
          </a:p>
          <a:p>
            <a:pPr algn="l"/>
            <a:r>
              <a:rPr lang="zh-CN" altLang="en-US" b="1">
                <a:solidFill>
                  <a:schemeClr val="bg1"/>
                </a:solidFill>
              </a:rPr>
              <a:t>磁盘空间使用情况</a:t>
            </a:r>
          </a:p>
        </p:txBody>
      </p:sp>
      <p:sp>
        <p:nvSpPr>
          <p:cNvPr id="18" name="Rectangle 26"/>
          <p:cNvSpPr>
            <a:spLocks noChangeArrowheads="1"/>
          </p:cNvSpPr>
          <p:nvPr/>
        </p:nvSpPr>
        <p:spPr bwMode="black">
          <a:xfrm>
            <a:off x="6345200" y="4378326"/>
            <a:ext cx="1003803" cy="904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en-US" altLang="zh-CN" b="1"/>
              <a:t>iostat</a:t>
            </a:r>
          </a:p>
          <a:p>
            <a:pPr algn="l"/>
            <a:r>
              <a:rPr lang="en-US" altLang="zh-CN" b="1"/>
              <a:t>nmon </a:t>
            </a:r>
          </a:p>
          <a:p>
            <a:pPr algn="l"/>
            <a:r>
              <a:rPr lang="en-US" altLang="zh-CN" b="1"/>
              <a:t>dd</a:t>
            </a:r>
          </a:p>
        </p:txBody>
      </p:sp>
      <p:sp>
        <p:nvSpPr>
          <p:cNvPr id="19" name="Rectangle 27"/>
          <p:cNvSpPr>
            <a:spLocks noChangeArrowheads="1"/>
          </p:cNvSpPr>
          <p:nvPr/>
        </p:nvSpPr>
        <p:spPr bwMode="black">
          <a:xfrm>
            <a:off x="7349004" y="4371976"/>
            <a:ext cx="2368202" cy="1052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en-US" altLang="zh-CN" b="1" dirty="0"/>
              <a:t>onstat –g </a:t>
            </a:r>
            <a:r>
              <a:rPr lang="en-US" altLang="zh-CN" b="1" dirty="0" err="1"/>
              <a:t>iof</a:t>
            </a:r>
            <a:endParaRPr lang="en-US" altLang="zh-CN" b="1" dirty="0"/>
          </a:p>
          <a:p>
            <a:pPr algn="l"/>
            <a:r>
              <a:rPr lang="en-US" altLang="zh-CN" b="1" dirty="0"/>
              <a:t>onstat –D</a:t>
            </a:r>
          </a:p>
          <a:p>
            <a:pPr algn="l"/>
            <a:r>
              <a:rPr lang="en-US" altLang="zh-CN" b="1" dirty="0"/>
              <a:t>onstat –g </a:t>
            </a:r>
            <a:r>
              <a:rPr lang="en-US" altLang="zh-CN" b="1" dirty="0" err="1"/>
              <a:t>ckp</a:t>
            </a:r>
            <a:endParaRPr lang="en-US" altLang="zh-CN" b="1" dirty="0"/>
          </a:p>
          <a:p>
            <a:pPr algn="l"/>
            <a:r>
              <a:rPr lang="en-US" altLang="zh-CN" b="1" dirty="0"/>
              <a:t>onstat –g </a:t>
            </a:r>
            <a:r>
              <a:rPr lang="en-US" altLang="zh-CN" b="1" dirty="0" err="1"/>
              <a:t>ath</a:t>
            </a:r>
            <a:endParaRPr lang="en-US" altLang="zh-CN" b="1" dirty="0"/>
          </a:p>
        </p:txBody>
      </p:sp>
      <p:sp>
        <p:nvSpPr>
          <p:cNvPr id="20" name="Rectangle 28"/>
          <p:cNvSpPr>
            <a:spLocks noChangeArrowheads="1"/>
          </p:cNvSpPr>
          <p:nvPr/>
        </p:nvSpPr>
        <p:spPr bwMode="black">
          <a:xfrm>
            <a:off x="2595813" y="5605463"/>
            <a:ext cx="3692238" cy="904875"/>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zh-CN" altLang="en-US" b="1">
                <a:solidFill>
                  <a:schemeClr val="bg1"/>
                </a:solidFill>
              </a:rPr>
              <a:t>网络流量</a:t>
            </a:r>
          </a:p>
          <a:p>
            <a:pPr algn="l"/>
            <a:r>
              <a:rPr lang="zh-CN" altLang="en-US" b="1">
                <a:solidFill>
                  <a:schemeClr val="bg1"/>
                </a:solidFill>
              </a:rPr>
              <a:t>网络处理</a:t>
            </a:r>
            <a:r>
              <a:rPr lang="en-US" altLang="zh-CN" b="1">
                <a:solidFill>
                  <a:schemeClr val="bg1"/>
                </a:solidFill>
              </a:rPr>
              <a:t>CPU</a:t>
            </a:r>
            <a:r>
              <a:rPr lang="zh-CN" altLang="en-US" b="1">
                <a:solidFill>
                  <a:schemeClr val="bg1"/>
                </a:solidFill>
              </a:rPr>
              <a:t>消耗</a:t>
            </a:r>
          </a:p>
          <a:p>
            <a:pPr algn="l"/>
            <a:r>
              <a:rPr lang="zh-CN" altLang="en-US" b="1">
                <a:solidFill>
                  <a:schemeClr val="bg1"/>
                </a:solidFill>
              </a:rPr>
              <a:t>网络连接情况</a:t>
            </a:r>
            <a:r>
              <a:rPr lang="en-US" altLang="zh-CN" b="1">
                <a:solidFill>
                  <a:schemeClr val="bg1"/>
                </a:solidFill>
              </a:rPr>
              <a:t>—</a:t>
            </a:r>
            <a:r>
              <a:rPr lang="zh-CN" altLang="en-US" b="1">
                <a:solidFill>
                  <a:schemeClr val="bg1"/>
                </a:solidFill>
              </a:rPr>
              <a:t>连接数、空闲连接</a:t>
            </a:r>
          </a:p>
        </p:txBody>
      </p:sp>
      <p:sp>
        <p:nvSpPr>
          <p:cNvPr id="21" name="Rectangle 29"/>
          <p:cNvSpPr>
            <a:spLocks noChangeArrowheads="1"/>
          </p:cNvSpPr>
          <p:nvPr/>
        </p:nvSpPr>
        <p:spPr bwMode="black">
          <a:xfrm>
            <a:off x="6307100" y="5607051"/>
            <a:ext cx="1022853" cy="904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en-US" altLang="zh-CN" b="1"/>
              <a:t>netstat</a:t>
            </a:r>
          </a:p>
          <a:p>
            <a:pPr algn="l"/>
            <a:r>
              <a:rPr lang="en-US" altLang="zh-CN" b="1"/>
              <a:t>nmon </a:t>
            </a:r>
          </a:p>
        </p:txBody>
      </p:sp>
      <p:sp>
        <p:nvSpPr>
          <p:cNvPr id="22" name="Rectangle 30"/>
          <p:cNvSpPr>
            <a:spLocks noChangeArrowheads="1"/>
          </p:cNvSpPr>
          <p:nvPr/>
        </p:nvSpPr>
        <p:spPr bwMode="black">
          <a:xfrm>
            <a:off x="7329952" y="5600701"/>
            <a:ext cx="2387253" cy="904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r>
              <a:rPr lang="en-US" altLang="zh-CN" b="1" dirty="0"/>
              <a:t>onstat –g </a:t>
            </a:r>
            <a:r>
              <a:rPr lang="en-US" altLang="zh-CN" b="1" dirty="0" err="1"/>
              <a:t>ntd</a:t>
            </a:r>
            <a:endParaRPr lang="en-US" altLang="zh-CN" b="1" dirty="0"/>
          </a:p>
          <a:p>
            <a:pPr algn="l"/>
            <a:r>
              <a:rPr lang="en-US" altLang="zh-CN" b="1" dirty="0"/>
              <a:t>onstat –g </a:t>
            </a:r>
            <a:r>
              <a:rPr lang="en-US" altLang="zh-CN" b="1" dirty="0" err="1"/>
              <a:t>ntu</a:t>
            </a:r>
            <a:endParaRPr lang="en-US" altLang="zh-CN" b="1" dirty="0"/>
          </a:p>
          <a:p>
            <a:pPr algn="l"/>
            <a:r>
              <a:rPr lang="en-US" altLang="zh-CN" b="1" dirty="0"/>
              <a:t>onstat –g </a:t>
            </a:r>
            <a:r>
              <a:rPr lang="en-US" altLang="zh-CN" b="1" dirty="0" err="1"/>
              <a:t>ntt</a:t>
            </a:r>
            <a:endParaRPr lang="en-US" altLang="zh-CN" b="1" dirty="0"/>
          </a:p>
        </p:txBody>
      </p:sp>
    </p:spTree>
    <p:extLst>
      <p:ext uri="{BB962C8B-B14F-4D97-AF65-F5344CB8AC3E}">
        <p14:creationId xmlns:p14="http://schemas.microsoft.com/office/powerpoint/2010/main" val="2194839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宋体" charset="0"/>
              </a:rPr>
              <a:t>性能监控</a:t>
            </a:r>
            <a:r>
              <a:rPr lang="en-US" altLang="zh-CN" dirty="0">
                <a:cs typeface="宋体" charset="0"/>
              </a:rPr>
              <a:t>—</a:t>
            </a:r>
            <a:r>
              <a:rPr lang="zh-CN" altLang="en-US" dirty="0">
                <a:cs typeface="宋体" charset="0"/>
              </a:rPr>
              <a:t>非系统资源</a:t>
            </a:r>
            <a:endParaRPr lang="zh-CN" altLang="en-US" dirty="0"/>
          </a:p>
        </p:txBody>
      </p:sp>
      <p:pic>
        <p:nvPicPr>
          <p:cNvPr id="3" name="Picture 11" descr="thumbn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700439" y="1578739"/>
            <a:ext cx="1284288" cy="1163638"/>
          </a:xfrm>
          <a:prstGeom prst="rect">
            <a:avLst/>
          </a:prstGeom>
        </p:spPr>
      </p:pic>
      <p:graphicFrame>
        <p:nvGraphicFramePr>
          <p:cNvPr id="4" name="Object 13"/>
          <p:cNvGraphicFramePr>
            <a:graphicFrameLocks noChangeAspect="1"/>
          </p:cNvGraphicFramePr>
          <p:nvPr>
            <p:extLst>
              <p:ext uri="{D42A27DB-BD31-4B8C-83A1-F6EECF244321}">
                <p14:modId xmlns:p14="http://schemas.microsoft.com/office/powerpoint/2010/main" val="3583335396"/>
              </p:ext>
            </p:extLst>
          </p:nvPr>
        </p:nvGraphicFramePr>
        <p:xfrm>
          <a:off x="1538514" y="5299839"/>
          <a:ext cx="1670050" cy="901700"/>
        </p:xfrm>
        <a:graphic>
          <a:graphicData uri="http://schemas.openxmlformats.org/presentationml/2006/ole">
            <mc:AlternateContent xmlns:mc="http://schemas.openxmlformats.org/markup-compatibility/2006">
              <mc:Choice xmlns:v="urn:schemas-microsoft-com:vml" Requires="v">
                <p:oleObj spid="_x0000_s7235" name="Bitmap Image" r:id="rId4" imgW="4695238" imgH="3552381" progId="PBrush">
                  <p:embed/>
                </p:oleObj>
              </mc:Choice>
              <mc:Fallback>
                <p:oleObj name="Bitmap Image" r:id="rId4" imgW="4695238" imgH="3552381" progId="PBrush">
                  <p:embed/>
                  <p:pic>
                    <p:nvPicPr>
                      <p:cNvPr id="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514" y="5299839"/>
                        <a:ext cx="16700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AutoShape 18"/>
          <p:cNvSpPr>
            <a:spLocks noChangeArrowheads="1"/>
          </p:cNvSpPr>
          <p:nvPr/>
        </p:nvSpPr>
        <p:spPr bwMode="black">
          <a:xfrm>
            <a:off x="1543277" y="1142177"/>
            <a:ext cx="1657350" cy="433387"/>
          </a:xfrm>
          <a:prstGeom prst="flowChartAlternateProcess">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a:r>
              <a:rPr lang="en-US" altLang="zh-CN" sz="1800" b="1">
                <a:solidFill>
                  <a:schemeClr val="bg1"/>
                </a:solidFill>
              </a:rPr>
              <a:t>Lock</a:t>
            </a:r>
          </a:p>
        </p:txBody>
      </p:sp>
      <p:sp>
        <p:nvSpPr>
          <p:cNvPr id="6" name="AutoShape 19"/>
          <p:cNvSpPr>
            <a:spLocks noChangeArrowheads="1"/>
          </p:cNvSpPr>
          <p:nvPr/>
        </p:nvSpPr>
        <p:spPr bwMode="black">
          <a:xfrm>
            <a:off x="1535339" y="4885502"/>
            <a:ext cx="1638300" cy="433387"/>
          </a:xfrm>
          <a:prstGeom prst="flowChartAlternateProcess">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a:r>
              <a:rPr lang="zh-CN" altLang="en-US" sz="1800" b="1">
                <a:solidFill>
                  <a:schemeClr val="bg1"/>
                </a:solidFill>
              </a:rPr>
              <a:t>应用程序</a:t>
            </a:r>
          </a:p>
        </p:txBody>
      </p:sp>
      <p:sp>
        <p:nvSpPr>
          <p:cNvPr id="7" name="Line 20"/>
          <p:cNvSpPr>
            <a:spLocks noChangeShapeType="1"/>
          </p:cNvSpPr>
          <p:nvPr/>
        </p:nvSpPr>
        <p:spPr bwMode="black">
          <a:xfrm>
            <a:off x="3586389" y="2532827"/>
            <a:ext cx="586898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8" name="Text Box 21"/>
          <p:cNvSpPr txBox="1">
            <a:spLocks noChangeArrowheads="1"/>
          </p:cNvSpPr>
          <p:nvPr/>
        </p:nvSpPr>
        <p:spPr bwMode="black">
          <a:xfrm>
            <a:off x="3603852" y="1076298"/>
            <a:ext cx="4933950" cy="107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a:buFont typeface="Wingdings" charset="0"/>
              <a:buChar char="q"/>
            </a:pPr>
            <a:r>
              <a:rPr lang="zh-CN" altLang="en-US" sz="1600" b="1" dirty="0">
                <a:latin typeface="微软雅黑" pitchFamily="34" charset="-122"/>
                <a:ea typeface="微软雅黑" pitchFamily="34" charset="-122"/>
              </a:rPr>
              <a:t>锁等待、死锁</a:t>
            </a:r>
          </a:p>
          <a:p>
            <a:pPr algn="l">
              <a:buFont typeface="Wingdings" charset="0"/>
              <a:buChar char="q"/>
            </a:pPr>
            <a:r>
              <a:rPr lang="zh-CN" altLang="en-US" sz="1600" b="1" dirty="0">
                <a:latin typeface="微软雅黑" pitchFamily="34" charset="-122"/>
                <a:ea typeface="微软雅黑" pitchFamily="34" charset="-122"/>
              </a:rPr>
              <a:t>锁使用最多的表</a:t>
            </a:r>
          </a:p>
          <a:p>
            <a:pPr algn="l">
              <a:buFont typeface="Wingdings" charset="0"/>
              <a:buChar char="q"/>
            </a:pPr>
            <a:r>
              <a:rPr lang="zh-CN" altLang="en-US" sz="1600" b="1" dirty="0">
                <a:latin typeface="微软雅黑" pitchFamily="34" charset="-122"/>
                <a:ea typeface="微软雅黑" pitchFamily="34" charset="-122"/>
              </a:rPr>
              <a:t>锁等待机制、隔离级别的设置</a:t>
            </a:r>
          </a:p>
          <a:p>
            <a:pPr algn="l">
              <a:buFont typeface="Wingdings" charset="0"/>
              <a:buChar char="q"/>
            </a:pPr>
            <a:r>
              <a:rPr lang="zh-CN" altLang="en-US" sz="1600" b="1" dirty="0">
                <a:latin typeface="微软雅黑" pitchFamily="34" charset="-122"/>
                <a:ea typeface="微软雅黑" pitchFamily="34" charset="-122"/>
              </a:rPr>
              <a:t>是否是由于顺序扫描引起</a:t>
            </a:r>
          </a:p>
        </p:txBody>
      </p:sp>
      <p:sp>
        <p:nvSpPr>
          <p:cNvPr id="9" name="Text Box 22"/>
          <p:cNvSpPr txBox="1">
            <a:spLocks noChangeArrowheads="1"/>
          </p:cNvSpPr>
          <p:nvPr/>
        </p:nvSpPr>
        <p:spPr bwMode="black">
          <a:xfrm>
            <a:off x="3676877" y="5082352"/>
            <a:ext cx="4933950"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a:buFont typeface="Wingdings" charset="0"/>
              <a:buChar char="q"/>
            </a:pPr>
            <a:r>
              <a:rPr lang="zh-CN" altLang="en-US" sz="1600" b="1" dirty="0">
                <a:latin typeface="微软雅黑" pitchFamily="34" charset="-122"/>
                <a:ea typeface="微软雅黑" pitchFamily="34" charset="-122"/>
              </a:rPr>
              <a:t>应用程序的业务逻辑与实现逻辑</a:t>
            </a:r>
          </a:p>
          <a:p>
            <a:pPr algn="l">
              <a:buFont typeface="Wingdings" charset="0"/>
              <a:buChar char="q"/>
            </a:pPr>
            <a:r>
              <a:rPr lang="zh-CN" altLang="en-US" sz="1600" b="1" dirty="0">
                <a:latin typeface="微软雅黑" pitchFamily="34" charset="-122"/>
                <a:ea typeface="微软雅黑" pitchFamily="34" charset="-122"/>
              </a:rPr>
              <a:t>应用程序的调度</a:t>
            </a:r>
          </a:p>
          <a:p>
            <a:pPr algn="l">
              <a:buFont typeface="Wingdings" charset="0"/>
              <a:buChar char="q"/>
            </a:pPr>
            <a:r>
              <a:rPr lang="zh-CN" altLang="en-US" sz="1600" b="1" dirty="0">
                <a:latin typeface="微软雅黑" pitchFamily="34" charset="-122"/>
                <a:ea typeface="微软雅黑" pitchFamily="34" charset="-122"/>
              </a:rPr>
              <a:t>分页显示</a:t>
            </a:r>
          </a:p>
        </p:txBody>
      </p:sp>
      <p:sp>
        <p:nvSpPr>
          <p:cNvPr id="10" name="Text Box 23"/>
          <p:cNvSpPr txBox="1">
            <a:spLocks noChangeArrowheads="1"/>
          </p:cNvSpPr>
          <p:nvPr/>
        </p:nvSpPr>
        <p:spPr bwMode="black">
          <a:xfrm>
            <a:off x="3678464" y="2631252"/>
            <a:ext cx="4933950" cy="157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a:buFont typeface="Wingdings" charset="0"/>
              <a:buChar char="q"/>
            </a:pPr>
            <a:r>
              <a:rPr lang="en-US" altLang="zh-CN" sz="1600" b="1" dirty="0">
                <a:latin typeface="微软雅黑" pitchFamily="34" charset="-122"/>
                <a:ea typeface="微软雅黑" pitchFamily="34" charset="-122"/>
              </a:rPr>
              <a:t>SQL</a:t>
            </a:r>
            <a:r>
              <a:rPr lang="zh-CN" altLang="en-US" sz="1600" b="1" dirty="0">
                <a:latin typeface="微软雅黑" pitchFamily="34" charset="-122"/>
                <a:ea typeface="微软雅黑" pitchFamily="34" charset="-122"/>
              </a:rPr>
              <a:t>语句</a:t>
            </a:r>
          </a:p>
          <a:p>
            <a:pPr algn="l">
              <a:buFont typeface="Wingdings" charset="0"/>
              <a:buChar char="q"/>
            </a:pPr>
            <a:r>
              <a:rPr lang="zh-CN" altLang="en-US" sz="1600" b="1" dirty="0">
                <a:latin typeface="微软雅黑" pitchFamily="34" charset="-122"/>
                <a:ea typeface="微软雅黑" pitchFamily="34" charset="-122"/>
              </a:rPr>
              <a:t>索引的使用</a:t>
            </a:r>
          </a:p>
          <a:p>
            <a:pPr algn="l">
              <a:buFont typeface="Wingdings" charset="0"/>
              <a:buChar char="q"/>
            </a:pPr>
            <a:r>
              <a:rPr lang="zh-CN" altLang="en-US" sz="1600" b="1" dirty="0">
                <a:latin typeface="微软雅黑" pitchFamily="34" charset="-122"/>
                <a:ea typeface="微软雅黑" pitchFamily="34" charset="-122"/>
              </a:rPr>
              <a:t>执行计划统计更新</a:t>
            </a:r>
          </a:p>
          <a:p>
            <a:pPr algn="l">
              <a:buFont typeface="Wingdings" charset="0"/>
              <a:buChar char="q"/>
            </a:pPr>
            <a:r>
              <a:rPr lang="en-US" altLang="zh-CN" sz="1600" b="1" dirty="0">
                <a:latin typeface="微软雅黑" pitchFamily="34" charset="-122"/>
                <a:ea typeface="微软雅黑" pitchFamily="34" charset="-122"/>
              </a:rPr>
              <a:t>PDQ</a:t>
            </a:r>
            <a:r>
              <a:rPr lang="zh-CN" altLang="en-US" sz="1600" b="1" dirty="0">
                <a:latin typeface="微软雅黑" pitchFamily="34" charset="-122"/>
                <a:ea typeface="微软雅黑" pitchFamily="34" charset="-122"/>
              </a:rPr>
              <a:t>的使用</a:t>
            </a:r>
          </a:p>
          <a:p>
            <a:pPr algn="l">
              <a:buFont typeface="Wingdings" charset="0"/>
              <a:buChar char="q"/>
            </a:pPr>
            <a:r>
              <a:rPr lang="zh-CN" altLang="en-US" sz="1600" b="1" dirty="0">
                <a:latin typeface="微软雅黑" pitchFamily="34" charset="-122"/>
                <a:ea typeface="微软雅黑" pitchFamily="34" charset="-122"/>
              </a:rPr>
              <a:t>临时表的使用</a:t>
            </a:r>
          </a:p>
          <a:p>
            <a:pPr algn="l">
              <a:buFont typeface="Wingdings" charset="0"/>
              <a:buChar char="q"/>
            </a:pPr>
            <a:r>
              <a:rPr lang="en-US" altLang="zh-CN" sz="1600" b="1" dirty="0">
                <a:latin typeface="微软雅黑" pitchFamily="34" charset="-122"/>
                <a:ea typeface="微软雅黑" pitchFamily="34" charset="-122"/>
              </a:rPr>
              <a:t>Checkpoint</a:t>
            </a:r>
          </a:p>
        </p:txBody>
      </p:sp>
      <p:sp>
        <p:nvSpPr>
          <p:cNvPr id="11" name="AutoShape 24"/>
          <p:cNvSpPr>
            <a:spLocks noChangeArrowheads="1"/>
          </p:cNvSpPr>
          <p:nvPr/>
        </p:nvSpPr>
        <p:spPr bwMode="black">
          <a:xfrm>
            <a:off x="1527402" y="3140839"/>
            <a:ext cx="1638300" cy="433388"/>
          </a:xfrm>
          <a:prstGeom prst="flowChartAlternate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a:r>
              <a:rPr lang="zh-CN" altLang="en-US" sz="1800" b="1">
                <a:solidFill>
                  <a:schemeClr val="bg1"/>
                </a:solidFill>
              </a:rPr>
              <a:t>数据库相关</a:t>
            </a:r>
          </a:p>
        </p:txBody>
      </p:sp>
      <p:sp>
        <p:nvSpPr>
          <p:cNvPr id="12" name="AutoShape 25"/>
          <p:cNvSpPr>
            <a:spLocks noChangeArrowheads="1"/>
          </p:cNvSpPr>
          <p:nvPr/>
        </p:nvSpPr>
        <p:spPr bwMode="black">
          <a:xfrm>
            <a:off x="1673452" y="3594864"/>
            <a:ext cx="1357312" cy="914400"/>
          </a:xfrm>
          <a:prstGeom prst="flowChartMagneticDisk">
            <a:avLst/>
          </a:prstGeom>
          <a:gradFill rotWithShape="1">
            <a:gsLst>
              <a:gs pos="0">
                <a:srgbClr val="003399">
                  <a:gamma/>
                  <a:shade val="46275"/>
                  <a:invGamma/>
                </a:srgbClr>
              </a:gs>
              <a:gs pos="100000">
                <a:srgbClr val="003399"/>
              </a:gs>
            </a:gsLst>
            <a:lin ang="540000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zh-CN" altLang="en-US"/>
          </a:p>
        </p:txBody>
      </p:sp>
      <p:sp>
        <p:nvSpPr>
          <p:cNvPr id="13" name="Line 26"/>
          <p:cNvSpPr>
            <a:spLocks noChangeShapeType="1"/>
          </p:cNvSpPr>
          <p:nvPr/>
        </p:nvSpPr>
        <p:spPr bwMode="black">
          <a:xfrm>
            <a:off x="3587977" y="4907727"/>
            <a:ext cx="5868987"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Tree>
    <p:extLst>
      <p:ext uri="{BB962C8B-B14F-4D97-AF65-F5344CB8AC3E}">
        <p14:creationId xmlns:p14="http://schemas.microsoft.com/office/powerpoint/2010/main" val="4123656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宋体" charset="0"/>
              </a:rPr>
              <a:t>性能瓶颈</a:t>
            </a:r>
            <a:r>
              <a:rPr lang="en-US" altLang="zh-CN" dirty="0">
                <a:cs typeface="宋体" charset="0"/>
              </a:rPr>
              <a:t>— CPU</a:t>
            </a:r>
            <a:endParaRPr lang="zh-CN" altLang="en-US" dirty="0"/>
          </a:p>
        </p:txBody>
      </p:sp>
      <p:sp>
        <p:nvSpPr>
          <p:cNvPr id="3" name="AutoShape 4"/>
          <p:cNvSpPr>
            <a:spLocks noChangeArrowheads="1"/>
          </p:cNvSpPr>
          <p:nvPr/>
        </p:nvSpPr>
        <p:spPr bwMode="black">
          <a:xfrm>
            <a:off x="4922044" y="1401762"/>
            <a:ext cx="1851025" cy="622300"/>
          </a:xfrm>
          <a:prstGeom prst="flowChartDecision">
            <a:avLst/>
          </a:prstGeom>
          <a:solidFill>
            <a:srgbClr val="FF9900"/>
          </a:solidFill>
          <a:ln>
            <a:noFill/>
          </a:ln>
          <a:effectLst>
            <a:outerShdw blurRad="63500" sy="50000" kx="-2453608"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nchor="ctr"/>
          <a:lstStyle/>
          <a:p>
            <a:pPr algn="ctr"/>
            <a:r>
              <a:rPr lang="zh-CN" altLang="en-US" sz="1600" b="1" dirty="0"/>
              <a:t>瓶颈类型？</a:t>
            </a:r>
          </a:p>
        </p:txBody>
      </p:sp>
      <p:sp>
        <p:nvSpPr>
          <p:cNvPr id="4" name="AutoShape 6"/>
          <p:cNvSpPr>
            <a:spLocks noChangeArrowheads="1"/>
          </p:cNvSpPr>
          <p:nvPr/>
        </p:nvSpPr>
        <p:spPr bwMode="black">
          <a:xfrm>
            <a:off x="5225256" y="2414587"/>
            <a:ext cx="1214438" cy="509587"/>
          </a:xfrm>
          <a:prstGeom prst="flowChartAlternateProcess">
            <a:avLst/>
          </a:prstGeom>
          <a:solidFill>
            <a:srgbClr val="0000FF"/>
          </a:solidFill>
          <a:ln>
            <a:noFill/>
          </a:ln>
          <a:effectLst/>
          <a:scene3d>
            <a:camera prst="legacyPerspectiveTop"/>
            <a:lightRig rig="legacyFlat3" dir="b"/>
          </a:scene3d>
          <a:sp3d extrusionH="887400" prstMaterial="legacyMatte">
            <a:bevelT w="13500" h="13500" prst="angle"/>
            <a:bevelB w="13500" h="13500" prst="angle"/>
            <a:extrusionClr>
              <a:srgbClr val="0000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flatTx/>
          </a:bodyPr>
          <a:lstStyle/>
          <a:p>
            <a:pPr algn="ctr"/>
            <a:r>
              <a:rPr lang="en-US" altLang="zh-CN" sz="2000" b="1">
                <a:solidFill>
                  <a:schemeClr val="bg1"/>
                </a:solidFill>
              </a:rPr>
              <a:t>CPU</a:t>
            </a:r>
          </a:p>
        </p:txBody>
      </p:sp>
      <p:sp>
        <p:nvSpPr>
          <p:cNvPr id="5" name="Line 7"/>
          <p:cNvSpPr>
            <a:spLocks noChangeShapeType="1"/>
          </p:cNvSpPr>
          <p:nvPr/>
        </p:nvSpPr>
        <p:spPr bwMode="black">
          <a:xfrm>
            <a:off x="5836444" y="2024062"/>
            <a:ext cx="0" cy="4016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6" name="AutoShape 10"/>
          <p:cNvSpPr>
            <a:spLocks noChangeArrowheads="1"/>
          </p:cNvSpPr>
          <p:nvPr/>
        </p:nvSpPr>
        <p:spPr bwMode="black">
          <a:xfrm>
            <a:off x="3375819" y="3552824"/>
            <a:ext cx="1217612" cy="641350"/>
          </a:xfrm>
          <a:prstGeom prst="flowChartOffpageConnector">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a:lnSpc>
                <a:spcPct val="50000"/>
              </a:lnSpc>
            </a:pPr>
            <a:r>
              <a:rPr lang="en-US" altLang="zh-CN" sz="1400"/>
              <a:t>High </a:t>
            </a:r>
          </a:p>
          <a:p>
            <a:pPr algn="ctr">
              <a:lnSpc>
                <a:spcPct val="50000"/>
              </a:lnSpc>
            </a:pPr>
            <a:r>
              <a:rPr lang="en-US" altLang="zh-CN" sz="1400"/>
              <a:t>User Time</a:t>
            </a:r>
          </a:p>
        </p:txBody>
      </p:sp>
      <p:sp>
        <p:nvSpPr>
          <p:cNvPr id="7" name="AutoShape 11"/>
          <p:cNvSpPr>
            <a:spLocks noChangeArrowheads="1"/>
          </p:cNvSpPr>
          <p:nvPr/>
        </p:nvSpPr>
        <p:spPr bwMode="black">
          <a:xfrm>
            <a:off x="6712744" y="3582987"/>
            <a:ext cx="1217612" cy="641350"/>
          </a:xfrm>
          <a:prstGeom prst="flowChartOffpageConnector">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a:lnSpc>
                <a:spcPct val="50000"/>
              </a:lnSpc>
            </a:pPr>
            <a:r>
              <a:rPr lang="en-US" altLang="zh-CN" sz="1400"/>
              <a:t>High </a:t>
            </a:r>
          </a:p>
          <a:p>
            <a:pPr algn="ctr">
              <a:lnSpc>
                <a:spcPct val="50000"/>
              </a:lnSpc>
            </a:pPr>
            <a:r>
              <a:rPr lang="en-US" altLang="zh-CN" sz="1400"/>
              <a:t>System Time</a:t>
            </a:r>
          </a:p>
        </p:txBody>
      </p:sp>
      <p:sp>
        <p:nvSpPr>
          <p:cNvPr id="8" name="Line 12"/>
          <p:cNvSpPr>
            <a:spLocks noChangeShapeType="1"/>
          </p:cNvSpPr>
          <p:nvPr/>
        </p:nvSpPr>
        <p:spPr bwMode="black">
          <a:xfrm flipH="1">
            <a:off x="4018756" y="2927349"/>
            <a:ext cx="1738313" cy="612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9" name="Line 13"/>
          <p:cNvSpPr>
            <a:spLocks noChangeShapeType="1"/>
          </p:cNvSpPr>
          <p:nvPr/>
        </p:nvSpPr>
        <p:spPr bwMode="black">
          <a:xfrm>
            <a:off x="5847556" y="2957512"/>
            <a:ext cx="1446213" cy="603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10" name="Rectangle 14"/>
          <p:cNvSpPr>
            <a:spLocks noChangeArrowheads="1"/>
          </p:cNvSpPr>
          <p:nvPr/>
        </p:nvSpPr>
        <p:spPr bwMode="black">
          <a:xfrm>
            <a:off x="3479006" y="4653134"/>
            <a:ext cx="4433094" cy="17984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l">
              <a:buFont typeface="Wingdings" charset="0"/>
              <a:buChar char="v"/>
            </a:pPr>
            <a:r>
              <a:rPr lang="zh-CN" altLang="en-US" b="1" dirty="0"/>
              <a:t>新增负载？</a:t>
            </a:r>
          </a:p>
          <a:p>
            <a:pPr algn="l">
              <a:buFont typeface="Wingdings" charset="0"/>
              <a:buChar char="v"/>
            </a:pPr>
            <a:r>
              <a:rPr lang="zh-CN" altLang="en-US" b="1" dirty="0"/>
              <a:t>新增业务？</a:t>
            </a:r>
          </a:p>
          <a:p>
            <a:pPr algn="l">
              <a:buFont typeface="Wingdings" charset="0"/>
              <a:buChar char="v"/>
            </a:pPr>
            <a:r>
              <a:rPr lang="zh-CN" altLang="en-US" b="1" dirty="0"/>
              <a:t>频繁表内存全表扫描？</a:t>
            </a:r>
          </a:p>
          <a:p>
            <a:pPr algn="l">
              <a:buFont typeface="Wingdings" charset="0"/>
              <a:buChar char="v"/>
            </a:pPr>
            <a:r>
              <a:rPr lang="zh-CN" altLang="en-US" b="1" dirty="0"/>
              <a:t>消耗</a:t>
            </a:r>
            <a:r>
              <a:rPr lang="en-US" altLang="zh-CN" b="1" dirty="0"/>
              <a:t>CPU</a:t>
            </a:r>
            <a:r>
              <a:rPr lang="zh-CN" altLang="en-US" b="1" dirty="0"/>
              <a:t>最大的</a:t>
            </a:r>
            <a:r>
              <a:rPr lang="en-US" altLang="zh-CN" b="1" dirty="0"/>
              <a:t>SQL</a:t>
            </a:r>
            <a:r>
              <a:rPr lang="zh-CN" altLang="en-US" b="1" dirty="0"/>
              <a:t>？</a:t>
            </a:r>
          </a:p>
          <a:p>
            <a:pPr algn="l">
              <a:buFont typeface="Wingdings" charset="0"/>
              <a:buChar char="v"/>
            </a:pPr>
            <a:r>
              <a:rPr lang="en-US" altLang="zh-CN" b="1" dirty="0"/>
              <a:t>PDQ</a:t>
            </a:r>
            <a:r>
              <a:rPr lang="zh-CN" altLang="en-US" b="1" dirty="0"/>
              <a:t>的使用？</a:t>
            </a:r>
          </a:p>
        </p:txBody>
      </p:sp>
      <p:sp>
        <p:nvSpPr>
          <p:cNvPr id="11" name="Line 16"/>
          <p:cNvSpPr>
            <a:spLocks noChangeShapeType="1"/>
          </p:cNvSpPr>
          <p:nvPr/>
        </p:nvSpPr>
        <p:spPr bwMode="black">
          <a:xfrm>
            <a:off x="3988594" y="4194174"/>
            <a:ext cx="0" cy="603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
        <p:nvSpPr>
          <p:cNvPr id="12" name="Line 20"/>
          <p:cNvSpPr>
            <a:spLocks noChangeShapeType="1"/>
          </p:cNvSpPr>
          <p:nvPr/>
        </p:nvSpPr>
        <p:spPr bwMode="black">
          <a:xfrm>
            <a:off x="7314406" y="4233862"/>
            <a:ext cx="0" cy="612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endParaRPr lang="zh-CN" altLang="en-US"/>
          </a:p>
        </p:txBody>
      </p:sp>
    </p:spTree>
    <p:extLst>
      <p:ext uri="{BB962C8B-B14F-4D97-AF65-F5344CB8AC3E}">
        <p14:creationId xmlns:p14="http://schemas.microsoft.com/office/powerpoint/2010/main" val="518142966"/>
      </p:ext>
    </p:extLst>
  </p:cSld>
  <p:clrMapOvr>
    <a:masterClrMapping/>
  </p:clrMapOvr>
</p:sld>
</file>

<file path=ppt/theme/theme1.xml><?xml version="1.0" encoding="utf-8"?>
<a:theme xmlns:a="http://schemas.openxmlformats.org/drawingml/2006/main" name="Office 主题">
  <a:themeElements>
    <a:clrScheme name="自定义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9525">
          <a:noFill/>
          <a:miter lim="800000"/>
        </a:ln>
      </a:spPr>
      <a:bodyPr anchor="b"/>
      <a:lstStyle>
        <a:defPPr algn="ctr">
          <a:spcBef>
            <a:spcPct val="20000"/>
          </a:spcBef>
          <a:buClr>
            <a:schemeClr val="hlink"/>
          </a:buClr>
          <a:buFont typeface="Wingdings" panose="05000000000000000000" pitchFamily="2" charset="2"/>
          <a:buNone/>
          <a:defRPr sz="3200" b="1" kern="0" dirty="0" smtClean="0">
            <a:solidFill>
              <a:srgbClr val="C00000"/>
            </a:solidFill>
            <a:latin typeface="微软雅黑" panose="020B0503020204020204" pitchFamily="34" charset="-122"/>
            <a:ea typeface="微软雅黑" panose="020B0503020204020204" pitchFamily="34" charset="-122"/>
            <a:cs typeface="+mj-cs"/>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21387</TotalTime>
  <Words>3346</Words>
  <Application>Microsoft Office PowerPoint</Application>
  <PresentationFormat>宽屏</PresentationFormat>
  <Paragraphs>633</Paragraphs>
  <Slides>36</Slides>
  <Notes>12</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36</vt:i4>
      </vt:variant>
    </vt:vector>
  </HeadingPairs>
  <TitlesOfParts>
    <vt:vector size="48" baseType="lpstr">
      <vt:lpstr>宋体</vt:lpstr>
      <vt:lpstr>微软雅黑</vt:lpstr>
      <vt:lpstr>Arial</vt:lpstr>
      <vt:lpstr>Calibri</vt:lpstr>
      <vt:lpstr>Calibri Light</vt:lpstr>
      <vt:lpstr>Courier New</vt:lpstr>
      <vt:lpstr>Times New Roman</vt:lpstr>
      <vt:lpstr>Webdings</vt:lpstr>
      <vt:lpstr>Wingdings</vt:lpstr>
      <vt:lpstr>Office 主题</vt:lpstr>
      <vt:lpstr>Bitmap Image</vt:lpstr>
      <vt:lpstr>工作表</vt:lpstr>
      <vt:lpstr>GBase 8s数据库优化</vt:lpstr>
      <vt:lpstr>目 录</vt:lpstr>
      <vt:lpstr>影响性能的因素</vt:lpstr>
      <vt:lpstr>性能优化—优化方案和对象</vt:lpstr>
      <vt:lpstr>目 录</vt:lpstr>
      <vt:lpstr>性能监控—监控对象及视角</vt:lpstr>
      <vt:lpstr>性能监控—系统资源</vt:lpstr>
      <vt:lpstr>性能监控—非系统资源</vt:lpstr>
      <vt:lpstr>性能瓶颈— CPU</vt:lpstr>
      <vt:lpstr>性能瓶颈—内存</vt:lpstr>
      <vt:lpstr>性能瓶颈—磁盘</vt:lpstr>
      <vt:lpstr>性能瓶颈—网络</vt:lpstr>
      <vt:lpstr>记录优化器的性能基线 </vt:lpstr>
      <vt:lpstr>监控和收集操作系统信息 </vt:lpstr>
      <vt:lpstr>操作系统监控 -- nmon</vt:lpstr>
      <vt:lpstr>使用nmon监控磁盘I/O</vt:lpstr>
      <vt:lpstr>目 录</vt:lpstr>
      <vt:lpstr>数据库资源使用合理性</vt:lpstr>
      <vt:lpstr>存储优化</vt:lpstr>
      <vt:lpstr>参数优化I/O</vt:lpstr>
      <vt:lpstr>参数优化CPU</vt:lpstr>
      <vt:lpstr>参数优化-内存</vt:lpstr>
      <vt:lpstr>参数优化-网络</vt:lpstr>
      <vt:lpstr>磁盘规划问题</vt:lpstr>
      <vt:lpstr>表分片</vt:lpstr>
      <vt:lpstr>分片的作用</vt:lpstr>
      <vt:lpstr>顺序扫描</vt:lpstr>
      <vt:lpstr>设计不规范</vt:lpstr>
      <vt:lpstr>索引规范</vt:lpstr>
      <vt:lpstr>慢查询</vt:lpstr>
      <vt:lpstr>SQL跟踪</vt:lpstr>
      <vt:lpstr>SQL跟踪</vt:lpstr>
      <vt:lpstr>SQL跟踪</vt:lpstr>
      <vt:lpstr>SET EXPLAIN – 测量工具 </vt:lpstr>
      <vt:lpstr>执行计划分析</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stcmx</dc:creator>
  <cp:lastModifiedBy>463145380@qq.com</cp:lastModifiedBy>
  <cp:revision>129</cp:revision>
  <dcterms:created xsi:type="dcterms:W3CDTF">2016-03-13T10:00:00Z</dcterms:created>
  <dcterms:modified xsi:type="dcterms:W3CDTF">2020-07-29T02:27:14Z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