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00" r:id="rId2"/>
    <p:sldId id="435" r:id="rId3"/>
    <p:sldId id="467" r:id="rId4"/>
    <p:sldId id="401" r:id="rId5"/>
    <p:sldId id="433" r:id="rId6"/>
    <p:sldId id="465" r:id="rId7"/>
    <p:sldId id="443" r:id="rId8"/>
    <p:sldId id="449" r:id="rId9"/>
    <p:sldId id="466" r:id="rId10"/>
    <p:sldId id="403" r:id="rId11"/>
    <p:sldId id="404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45" r:id="rId20"/>
    <p:sldId id="413" r:id="rId21"/>
    <p:sldId id="414" r:id="rId22"/>
    <p:sldId id="415" r:id="rId23"/>
    <p:sldId id="416" r:id="rId24"/>
    <p:sldId id="419" r:id="rId25"/>
    <p:sldId id="420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4" r:id="rId36"/>
    <p:sldId id="446" r:id="rId37"/>
    <p:sldId id="469" r:id="rId38"/>
    <p:sldId id="450" r:id="rId39"/>
    <p:sldId id="451" r:id="rId40"/>
    <p:sldId id="452" r:id="rId41"/>
    <p:sldId id="464" r:id="rId42"/>
    <p:sldId id="447" r:id="rId43"/>
    <p:sldId id="439" r:id="rId44"/>
    <p:sldId id="442" r:id="rId45"/>
    <p:sldId id="453" r:id="rId46"/>
    <p:sldId id="454" r:id="rId47"/>
    <p:sldId id="455" r:id="rId48"/>
    <p:sldId id="456" r:id="rId49"/>
    <p:sldId id="457" r:id="rId50"/>
    <p:sldId id="458" r:id="rId51"/>
    <p:sldId id="459" r:id="rId52"/>
    <p:sldId id="460" r:id="rId53"/>
    <p:sldId id="461" r:id="rId54"/>
    <p:sldId id="462" r:id="rId55"/>
    <p:sldId id="463" r:id="rId56"/>
    <p:sldId id="432" r:id="rId57"/>
  </p:sldIdLst>
  <p:sldSz cx="12192000" cy="6858000"/>
  <p:notesSz cx="6858000" cy="9144000"/>
  <p:embeddedFontLst>
    <p:embeddedFont>
      <p:font typeface="微软雅黑" pitchFamily="34" charset="-122"/>
      <p:regular r:id="rId60"/>
    </p:embeddedFont>
    <p:embeddedFont>
      <p:font typeface="Calibri" pitchFamily="34" charset="0"/>
      <p:regular r:id="rId61"/>
      <p:bold r:id="rId62"/>
      <p:italic r:id="rId63"/>
      <p:boldItalic r:id="rId64"/>
    </p:embeddedFont>
    <p:embeddedFont>
      <p:font typeface="幼圆" pitchFamily="49" charset="-122"/>
      <p:regular r:id="rId65"/>
    </p:embeddedFont>
    <p:embeddedFont>
      <p:font typeface="Calibri Light" pitchFamily="34" charset="0"/>
      <p:regular r:id="rId66"/>
      <p:italic r:id="rId67"/>
    </p:embeddedFont>
    <p:embeddedFont>
      <p:font typeface="Verdana" pitchFamily="34" charset="0"/>
      <p:regular r:id="rId68"/>
      <p:bold r:id="rId69"/>
      <p:italic r:id="rId70"/>
      <p:boldItalic r:id="rId71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94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pos="325">
          <p15:clr>
            <a:srgbClr val="A4A3A4"/>
          </p15:clr>
        </p15:guide>
        <p15:guide id="4" pos="7106">
          <p15:clr>
            <a:srgbClr val="A4A3A4"/>
          </p15:clr>
        </p15:guide>
        <p15:guide id="5" pos="189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E1208"/>
    <a:srgbClr val="B5B5B5"/>
    <a:srgbClr val="5A5656"/>
    <a:srgbClr val="85898F"/>
    <a:srgbClr val="DADEE6"/>
    <a:srgbClr val="494545"/>
    <a:srgbClr val="5A6783"/>
    <a:srgbClr val="F15B67"/>
    <a:srgbClr val="A1A1A1"/>
    <a:srgbClr val="3D485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845" autoAdjust="0"/>
    <p:restoredTop sz="99882" autoAdjust="0"/>
  </p:normalViewPr>
  <p:slideViewPr>
    <p:cSldViewPr snapToGrid="0">
      <p:cViewPr varScale="1">
        <p:scale>
          <a:sx n="70" d="100"/>
          <a:sy n="70" d="100"/>
        </p:scale>
        <p:origin x="-246" y="-96"/>
      </p:cViewPr>
      <p:guideLst>
        <p:guide orient="horz" pos="1094"/>
        <p:guide orient="horz" pos="4065"/>
        <p:guide pos="325"/>
        <p:guide pos="7106"/>
        <p:guide pos="18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1884"/>
    </p:cViewPr>
  </p:sorterViewPr>
  <p:notesViewPr>
    <p:cSldViewPr snapToGrid="0"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2022/1/17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54605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6622AFC-370D-4D83-BC2C-E3B279A36771}" type="datetimeFigureOut">
              <a:rPr lang="zh-CN" altLang="en-US"/>
              <a:pPr>
                <a:defRPr/>
              </a:pPr>
              <a:t>2022/1/17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B37621B-8712-439F-AD62-D011FD133E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16419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7621B-8712-439F-AD62-D011FD133EC3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969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37621B-8712-439F-AD62-D011FD133EC3}" type="slidenum">
              <a:rPr lang="zh-CN" altLang="en-US" smtClean="0"/>
              <a:pPr>
                <a:defRPr/>
              </a:pPr>
              <a:t>48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969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 userDrawn="1"/>
        </p:nvSpPr>
        <p:spPr>
          <a:xfrm>
            <a:off x="0" y="6554788"/>
            <a:ext cx="12192000" cy="303212"/>
          </a:xfrm>
          <a:prstGeom prst="rect">
            <a:avLst/>
          </a:prstGeom>
          <a:gradFill>
            <a:gsLst>
              <a:gs pos="0">
                <a:srgbClr val="404040"/>
              </a:gs>
              <a:gs pos="94000">
                <a:srgbClr val="0D0D0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/>
          <p:cNvSpPr/>
          <p:nvPr userDrawn="1"/>
        </p:nvSpPr>
        <p:spPr>
          <a:xfrm>
            <a:off x="0" y="6465888"/>
            <a:ext cx="2305050" cy="392112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5715B"/>
              </a:gs>
              <a:gs pos="71000">
                <a:srgbClr val="B82E2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787C887-E0EA-48E6-9009-742CC8F3D7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8" name="图片 7" descr="01-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10" name="副标题 10"/>
          <p:cNvSpPr txBox="1"/>
          <p:nvPr userDrawn="1"/>
        </p:nvSpPr>
        <p:spPr bwMode="auto">
          <a:xfrm>
            <a:off x="9240716" y="6017112"/>
            <a:ext cx="2632716" cy="24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  <a:defRPr/>
            </a:pPr>
            <a:r>
              <a:rPr lang="zh-CN" altLang="en-US" sz="1380" kern="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南大通用数据技术股份有限公司</a:t>
            </a:r>
          </a:p>
        </p:txBody>
      </p:sp>
      <p:sp>
        <p:nvSpPr>
          <p:cNvPr id="11" name="TextBox 9"/>
          <p:cNvSpPr>
            <a:spLocks noChangeArrowheads="1"/>
          </p:cNvSpPr>
          <p:nvPr userDrawn="1"/>
        </p:nvSpPr>
        <p:spPr bwMode="auto">
          <a:xfrm>
            <a:off x="9817548" y="6424733"/>
            <a:ext cx="214835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zh-CN" sz="1200" spc="1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版权所有© GBASE </a:t>
            </a:r>
            <a:r>
              <a:rPr lang="zh-CN" altLang="zh-CN" sz="1200" spc="100" dirty="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20</a:t>
            </a:r>
            <a:r>
              <a:rPr lang="en-US" altLang="zh-CN" sz="1200" spc="100" dirty="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22</a:t>
            </a:r>
            <a:endParaRPr lang="zh-CN" altLang="zh-CN" sz="120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12" name="文本框 1"/>
          <p:cNvSpPr txBox="1">
            <a:spLocks noChangeArrowheads="1"/>
          </p:cNvSpPr>
          <p:nvPr userDrawn="1"/>
        </p:nvSpPr>
        <p:spPr bwMode="auto">
          <a:xfrm>
            <a:off x="227398" y="2690706"/>
            <a:ext cx="3288080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500" b="1" spc="650" baseline="0" dirty="0" smtClean="0">
                <a:solidFill>
                  <a:srgbClr val="49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让世界用上中国的数据库</a:t>
            </a:r>
            <a:endParaRPr lang="zh-CN" altLang="en-US" sz="1500" b="1" spc="650" baseline="0" dirty="0">
              <a:solidFill>
                <a:srgbClr val="49454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1"/>
          <p:cNvSpPr>
            <a:spLocks noGrp="1"/>
          </p:cNvSpPr>
          <p:nvPr>
            <p:ph type="title" hasCustomPrompt="1"/>
          </p:nvPr>
        </p:nvSpPr>
        <p:spPr>
          <a:xfrm>
            <a:off x="5506720" y="2395515"/>
            <a:ext cx="6461760" cy="5694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lnSpc>
                <a:spcPct val="100000"/>
              </a:lnSpc>
              <a:defRPr sz="3200" b="1" spc="100" baseline="0">
                <a:solidFill>
                  <a:srgbClr val="49454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南大通用数据技术股份有限公司</a:t>
            </a:r>
            <a:endParaRPr lang="zh-CN" altLang="en-US" dirty="0"/>
          </a:p>
        </p:txBody>
      </p:sp>
      <p:sp>
        <p:nvSpPr>
          <p:cNvPr id="13" name="副标题 10"/>
          <p:cNvSpPr txBox="1"/>
          <p:nvPr userDrawn="1"/>
        </p:nvSpPr>
        <p:spPr bwMode="auto">
          <a:xfrm>
            <a:off x="8361486" y="6246160"/>
            <a:ext cx="3511948" cy="3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  <a:defRPr/>
            </a:pPr>
            <a:r>
              <a:rPr lang="en-US" altLang="zh-CN" sz="1300" kern="0" spc="0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General Data Technology </a:t>
            </a:r>
            <a:r>
              <a:rPr lang="en-US" altLang="zh-CN" sz="1300" kern="0" spc="0" baseline="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Co.,Ltd</a:t>
            </a:r>
            <a:endParaRPr lang="zh-CN" altLang="en-US" sz="1300" kern="0" spc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3" descr="C:\Users\win\AppData\Roaming\Foxmail7\Temp-7648-20180621171322\Attach\GBase_LOGO-2018矢量.png"/>
          <p:cNvPicPr>
            <a:picLocks noChangeAspect="1" noChangeArrowheads="1"/>
          </p:cNvPicPr>
          <p:nvPr userDrawn="1"/>
        </p:nvPicPr>
        <p:blipFill>
          <a:blip r:embed="rId3" cstate="print"/>
          <a:srcRect t="20786" r="2139" b="25983"/>
          <a:stretch>
            <a:fillRect/>
          </a:stretch>
        </p:blipFill>
        <p:spPr bwMode="auto">
          <a:xfrm>
            <a:off x="321929" y="1992702"/>
            <a:ext cx="3288737" cy="68947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Title&amp;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25573" y="6585145"/>
            <a:ext cx="364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pc="1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400-013-9696 / www.gbase.cn / info@gbase.cn</a:t>
            </a:r>
            <a:endParaRPr lang="zh-CN" altLang="en-US" sz="1000" spc="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 1"/>
          <p:cNvSpPr>
            <a:spLocks noGrp="1"/>
          </p:cNvSpPr>
          <p:nvPr>
            <p:ph type="title" hasCustomPrompt="1"/>
          </p:nvPr>
        </p:nvSpPr>
        <p:spPr>
          <a:xfrm>
            <a:off x="275491" y="538406"/>
            <a:ext cx="11207263" cy="481500"/>
          </a:xfrm>
          <a:prstGeom prst="rect">
            <a:avLst/>
          </a:prstGeom>
        </p:spPr>
        <p:txBody>
          <a:bodyPr/>
          <a:lstStyle>
            <a:lvl1pPr>
              <a:defRPr sz="3000" b="1" spc="1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标题文字</a:t>
            </a:r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 bwMode="auto">
          <a:xfrm>
            <a:off x="5400000" y="6533909"/>
            <a:ext cx="43633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E06F47B1-A2F8-40A5-AD5F-9DCD4D886805}" type="slidenum">
              <a:rPr lang="zh-CN" altLang="en-US" sz="1600" b="0" kern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pPr algn="ctr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t>‹#›</a:t>
            </a:fld>
            <a:endParaRPr lang="zh-CN" altLang="en-US" sz="1600" b="0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2" descr="C:\Users\win\AppData\Roaming\Foxmail7\Temp-7648-20180621171322\Attach\GBase_LOGO_2018反白矢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54" y="6377731"/>
            <a:ext cx="1761048" cy="57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Title&amp;段落文本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25573" y="6585145"/>
            <a:ext cx="364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pc="1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400-013-9696 / www.gbase.cn / info@gbase.cn</a:t>
            </a:r>
            <a:endParaRPr lang="zh-CN" altLang="en-US" sz="1000" spc="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 1"/>
          <p:cNvSpPr>
            <a:spLocks noGrp="1"/>
          </p:cNvSpPr>
          <p:nvPr>
            <p:ph type="title" hasCustomPrompt="1"/>
          </p:nvPr>
        </p:nvSpPr>
        <p:spPr>
          <a:xfrm>
            <a:off x="275491" y="538406"/>
            <a:ext cx="11207263" cy="481500"/>
          </a:xfrm>
          <a:prstGeom prst="rect">
            <a:avLst/>
          </a:prstGeom>
        </p:spPr>
        <p:txBody>
          <a:bodyPr/>
          <a:lstStyle>
            <a:lvl1pPr>
              <a:defRPr sz="3000" b="1" spc="1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标题文字</a:t>
            </a:r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1248508"/>
            <a:ext cx="10718800" cy="48887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Blip>
                <a:blip r:embed="rId2"/>
              </a:buBlip>
              <a:defRPr sz="24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00000"/>
              </a:lnSpc>
              <a:defRPr sz="18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 smtClean="0"/>
              <a:t>第一级</a:t>
            </a:r>
          </a:p>
          <a:p>
            <a:pPr lvl="1"/>
            <a:r>
              <a:rPr lang="zh-CN" altLang="en-US" dirty="0" smtClean="0"/>
              <a:t>第二级</a:t>
            </a:r>
            <a:endParaRPr lang="zh-CN" altLang="en-US" dirty="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400000" y="6533909"/>
            <a:ext cx="43633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E06F47B1-A2F8-40A5-AD5F-9DCD4D886805}" type="slidenum">
              <a:rPr lang="zh-CN" altLang="en-US" sz="1600" b="0" kern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pPr algn="ctr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t>‹#›</a:t>
            </a:fld>
            <a:endParaRPr lang="zh-CN" altLang="en-US" sz="1600" b="0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Picture 2" descr="C:\Users\win\AppData\Roaming\Foxmail7\Temp-7648-20180621171322\Attach\GBase_LOGO_2018反白矢量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254" y="6377731"/>
            <a:ext cx="1761048" cy="57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Title&amp;文字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8525573" y="6585145"/>
            <a:ext cx="364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spc="1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400-013-9696 / www.gbase.cn / info@gbase.cn</a:t>
            </a:r>
            <a:endParaRPr lang="zh-CN" altLang="en-US" sz="1000" spc="1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275491" y="538406"/>
            <a:ext cx="11207263" cy="481500"/>
          </a:xfrm>
          <a:prstGeom prst="rect">
            <a:avLst/>
          </a:prstGeom>
        </p:spPr>
        <p:txBody>
          <a:bodyPr/>
          <a:lstStyle>
            <a:lvl1pPr>
              <a:defRPr sz="3000" b="1" spc="1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标题文字</a:t>
            </a:r>
            <a:endParaRPr lang="zh-CN" altLang="en-US" dirty="0"/>
          </a:p>
        </p:txBody>
      </p:sp>
      <p:sp>
        <p:nvSpPr>
          <p:cNvPr id="23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77280" y="1248508"/>
            <a:ext cx="5297170" cy="488876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Blip>
                <a:blip r:embed="rId2"/>
              </a:buBlip>
              <a:defRPr sz="24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00000"/>
              </a:lnSpc>
              <a:defRPr sz="1800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 dirty="0" smtClean="0"/>
              <a:t>第一级</a:t>
            </a:r>
          </a:p>
          <a:p>
            <a:pPr lvl="1"/>
            <a:r>
              <a:rPr lang="zh-CN" altLang="en-US" dirty="0" smtClean="0"/>
              <a:t>第二级</a:t>
            </a:r>
            <a:endParaRPr lang="zh-CN" altLang="en-US" dirty="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5400000" y="6533909"/>
            <a:ext cx="43633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E06F47B1-A2F8-40A5-AD5F-9DCD4D886805}" type="slidenum">
              <a:rPr lang="zh-CN" altLang="en-US" sz="1600" b="0" kern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pPr algn="ctr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t>‹#›</a:t>
            </a:fld>
            <a:endParaRPr lang="zh-CN" altLang="en-US" sz="1600" b="0" kern="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2" descr="C:\Users\win\AppData\Roaming\Foxmail7\Temp-7648-20180621171322\Attach\GBase_LOGO_2018反白矢量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254" y="6377731"/>
            <a:ext cx="1761048" cy="572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1-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10" name="副标题 10"/>
          <p:cNvSpPr txBox="1"/>
          <p:nvPr userDrawn="1"/>
        </p:nvSpPr>
        <p:spPr bwMode="auto">
          <a:xfrm>
            <a:off x="9037516" y="6057752"/>
            <a:ext cx="2632716" cy="242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  <a:defRPr/>
            </a:pPr>
            <a:r>
              <a:rPr lang="zh-CN" altLang="en-US" sz="1200" kern="0" spc="15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南大通用数据技术股份有限公司</a:t>
            </a:r>
          </a:p>
        </p:txBody>
      </p:sp>
      <p:sp>
        <p:nvSpPr>
          <p:cNvPr id="11" name="TextBox 9"/>
          <p:cNvSpPr>
            <a:spLocks noChangeArrowheads="1"/>
          </p:cNvSpPr>
          <p:nvPr userDrawn="1"/>
        </p:nvSpPr>
        <p:spPr bwMode="auto">
          <a:xfrm>
            <a:off x="9614348" y="6424733"/>
            <a:ext cx="214835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zh-CN" altLang="zh-CN" sz="1200" spc="100" dirty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版权所有© GBASE </a:t>
            </a:r>
            <a:r>
              <a:rPr lang="zh-CN" altLang="zh-CN" sz="1200" spc="100" dirty="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20</a:t>
            </a:r>
            <a:r>
              <a:rPr lang="en-US" altLang="zh-CN" sz="1200" spc="100" dirty="0" smtClean="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Verdana" panose="020B0604030504040204" pitchFamily="34" charset="0"/>
              </a:rPr>
              <a:t>22</a:t>
            </a:r>
            <a:endParaRPr lang="zh-CN" altLang="zh-CN" sz="1200" spc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Verdana" panose="020B0604030504040204" pitchFamily="34" charset="0"/>
            </a:endParaRPr>
          </a:p>
        </p:txBody>
      </p:sp>
      <p:sp>
        <p:nvSpPr>
          <p:cNvPr id="19" name="标题 1"/>
          <p:cNvSpPr>
            <a:spLocks noGrp="1"/>
          </p:cNvSpPr>
          <p:nvPr>
            <p:ph type="title" hasCustomPrompt="1"/>
          </p:nvPr>
        </p:nvSpPr>
        <p:spPr>
          <a:xfrm>
            <a:off x="2236371" y="3381035"/>
            <a:ext cx="7816361" cy="611845"/>
          </a:xfrm>
          <a:prstGeom prst="rect">
            <a:avLst/>
          </a:prstGeom>
          <a:ln w="15875">
            <a:noFill/>
            <a:prstDash val="solid"/>
          </a:ln>
        </p:spPr>
        <p:txBody>
          <a:bodyPr/>
          <a:lstStyle>
            <a:lvl1pPr algn="ctr">
              <a:lnSpc>
                <a:spcPct val="100000"/>
              </a:lnSpc>
              <a:defRPr sz="3200" b="1" spc="100" baseline="0">
                <a:solidFill>
                  <a:srgbClr val="5A678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Thank you</a:t>
            </a:r>
            <a:r>
              <a:rPr lang="zh-CN" altLang="en-US" dirty="0" smtClean="0"/>
              <a:t>！</a:t>
            </a:r>
            <a:endParaRPr lang="zh-CN" altLang="en-US" dirty="0"/>
          </a:p>
        </p:txBody>
      </p:sp>
      <p:sp>
        <p:nvSpPr>
          <p:cNvPr id="13" name="副标题 10"/>
          <p:cNvSpPr txBox="1"/>
          <p:nvPr userDrawn="1"/>
        </p:nvSpPr>
        <p:spPr bwMode="auto">
          <a:xfrm>
            <a:off x="8137966" y="6246160"/>
            <a:ext cx="3511948" cy="3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algn="r" eaLnBrk="0" hangingPunct="0">
              <a:buClr>
                <a:schemeClr val="accent1"/>
              </a:buClr>
              <a:buFontTx/>
              <a:buNone/>
              <a:defRPr/>
            </a:pPr>
            <a:r>
              <a:rPr lang="en-US" altLang="zh-CN" sz="1200" kern="0" spc="0" baseline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General Data Technology </a:t>
            </a:r>
            <a:r>
              <a:rPr lang="en-US" altLang="zh-CN" sz="1200" kern="0" spc="0" baseline="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Co.,Ltd</a:t>
            </a:r>
            <a:endParaRPr lang="zh-CN" altLang="en-US" sz="1200" kern="0" spc="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"/>
          <p:cNvSpPr txBox="1"/>
          <p:nvPr userDrawn="1"/>
        </p:nvSpPr>
        <p:spPr>
          <a:xfrm>
            <a:off x="4445779" y="1516752"/>
            <a:ext cx="3189069" cy="158204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200" b="1" spc="100" baseline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0" i="0" u="none" strike="noStrike" kern="1200" cap="none" spc="2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Q&amp;A</a:t>
            </a:r>
            <a:endParaRPr kumimoji="0" lang="zh-CN" altLang="en-US" sz="9600" b="0" i="0" u="none" strike="noStrike" kern="1200" cap="none" spc="2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27" name="Picture 3" descr="C:\Users\win\AppData\Roaming\Foxmail7\Temp-7648-20180621171322\Attach\GBase_LOGO-2018矢量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8233" y="5281003"/>
            <a:ext cx="2692800" cy="1037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59000"/>
                </a:schemeClr>
              </a:gs>
              <a:gs pos="0">
                <a:schemeClr val="bg1">
                  <a:alpha val="34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554788"/>
            <a:ext cx="12192000" cy="303212"/>
          </a:xfrm>
          <a:prstGeom prst="rect">
            <a:avLst/>
          </a:prstGeom>
          <a:gradFill>
            <a:gsLst>
              <a:gs pos="0">
                <a:srgbClr val="404040"/>
              </a:gs>
              <a:gs pos="94000">
                <a:srgbClr val="0D0D0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0" y="6465888"/>
            <a:ext cx="2305050" cy="392112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gradFill flip="none" rotWithShape="1">
            <a:gsLst>
              <a:gs pos="0">
                <a:srgbClr val="F93D32"/>
              </a:gs>
              <a:gs pos="91000">
                <a:srgbClr val="BE100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>
            <a:off x="0" y="566738"/>
            <a:ext cx="168275" cy="454025"/>
          </a:xfrm>
          <a:custGeom>
            <a:avLst/>
            <a:gdLst>
              <a:gd name="connsiteX0" fmla="*/ 0 w 2305316"/>
              <a:gd name="connsiteY0" fmla="*/ 0 h 392806"/>
              <a:gd name="connsiteX1" fmla="*/ 2305316 w 2305316"/>
              <a:gd name="connsiteY1" fmla="*/ 0 h 392806"/>
              <a:gd name="connsiteX2" fmla="*/ 2163649 w 2305316"/>
              <a:gd name="connsiteY2" fmla="*/ 392806 h 392806"/>
              <a:gd name="connsiteX3" fmla="*/ 0 w 2305316"/>
              <a:gd name="connsiteY3" fmla="*/ 392806 h 39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316" h="392806">
                <a:moveTo>
                  <a:pt x="0" y="0"/>
                </a:moveTo>
                <a:lnTo>
                  <a:pt x="2305316" y="0"/>
                </a:lnTo>
                <a:lnTo>
                  <a:pt x="2163649" y="392806"/>
                </a:lnTo>
                <a:lnTo>
                  <a:pt x="0" y="392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0" y="1019175"/>
            <a:ext cx="12192000" cy="0"/>
          </a:xfrm>
          <a:prstGeom prst="line">
            <a:avLst/>
          </a:prstGeom>
          <a:ln>
            <a:solidFill>
              <a:srgbClr val="B82E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</a:rPr>
              <a:t>GBase 8s</a:t>
            </a:r>
            <a:r>
              <a:rPr lang="zh-CN" altLang="en-US" dirty="0" smtClean="0">
                <a:latin typeface="Arial" panose="020B0604020202020204" pitchFamily="34" charset="0"/>
              </a:rPr>
              <a:t>安装与配置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388703" y="6563417"/>
            <a:ext cx="50687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D84502BE-93F0-4EA8-A8AA-6F5E8ED668D7}" type="slidenum">
              <a:rPr lang="zh-CN" altLang="en-US" sz="1200" kern="0" spc="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pPr algn="ctr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t>0</a:t>
            </a:fld>
            <a:r>
              <a:rPr lang="en-US" altLang="zh-CN" sz="1200" kern="0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/7</a:t>
            </a:r>
            <a:endParaRPr lang="zh-CN" altLang="en-US" sz="1200" kern="0" spc="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7453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自动创建实例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5919178" y="4830491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28818" y="1248508"/>
            <a:ext cx="3419725" cy="4888767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在命令行状态下执行软件安装：</a:t>
            </a:r>
            <a:endParaRPr lang="en-US" altLang="zh-CN" dirty="0" smtClean="0"/>
          </a:p>
          <a:p>
            <a:r>
              <a:rPr lang="zh-CN" altLang="en-US" dirty="0" smtClean="0"/>
              <a:t>解压软件包</a:t>
            </a:r>
            <a:endParaRPr lang="en-US" altLang="zh-CN" dirty="0" smtClean="0"/>
          </a:p>
          <a:p>
            <a:r>
              <a:rPr lang="en-US" altLang="zh-CN" dirty="0" smtClean="0"/>
              <a:t>./</a:t>
            </a:r>
            <a:r>
              <a:rPr lang="en-US" altLang="zh-CN" dirty="0" err="1" smtClean="0"/>
              <a:t>ids_install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780337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直接连接符 3"/>
          <p:cNvCxnSpPr/>
          <p:nvPr/>
        </p:nvCxnSpPr>
        <p:spPr>
          <a:xfrm>
            <a:off x="5343788" y="6283354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28818" y="1248508"/>
            <a:ext cx="3436503" cy="4888767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开始安装：</a:t>
            </a:r>
            <a:endParaRPr lang="en-US" altLang="zh-CN" dirty="0" smtClean="0"/>
          </a:p>
          <a:p>
            <a:r>
              <a:rPr lang="zh-CN" altLang="en-US" dirty="0" smtClean="0"/>
              <a:t>开始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自动创建实例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95929" y="1248508"/>
            <a:ext cx="3361003" cy="4888767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查看、接受协议</a:t>
            </a:r>
            <a:endParaRPr lang="en-US" altLang="zh-CN" dirty="0" smtClean="0"/>
          </a:p>
          <a:p>
            <a:r>
              <a:rPr lang="en-US" altLang="zh-CN" dirty="0" smtClean="0"/>
              <a:t>Y </a:t>
            </a:r>
            <a:r>
              <a:rPr lang="zh-CN" altLang="en-US" dirty="0" smtClean="0"/>
              <a:t>接受协议，继续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安装位置</a:t>
            </a:r>
            <a:endParaRPr lang="en-US" altLang="zh-CN" dirty="0" smtClean="0"/>
          </a:p>
          <a:p>
            <a:r>
              <a:rPr lang="zh-CN" altLang="en-US" dirty="0" smtClean="0"/>
              <a:t>使用默认的安装目录</a:t>
            </a:r>
            <a:r>
              <a:rPr lang="en-US" altLang="zh-CN" dirty="0" smtClean="0"/>
              <a:t>/opt/GBASE/</a:t>
            </a:r>
            <a:r>
              <a:rPr lang="en-US" altLang="zh-CN" dirty="0" err="1" smtClean="0"/>
              <a:t>gbase</a:t>
            </a:r>
            <a:endParaRPr lang="en-US" altLang="zh-CN" dirty="0" smtClean="0"/>
          </a:p>
          <a:p>
            <a:pPr>
              <a:buNone/>
            </a:pPr>
            <a:r>
              <a:rPr lang="zh-CN" altLang="en-US" sz="1800" dirty="0" smtClean="0">
                <a:solidFill>
                  <a:srgbClr val="FF0000"/>
                </a:solidFill>
              </a:rPr>
              <a:t>注：</a:t>
            </a:r>
            <a:r>
              <a:rPr lang="en-US" altLang="zh-CN" sz="1800" dirty="0" smtClean="0">
                <a:solidFill>
                  <a:srgbClr val="FF0000"/>
                </a:solidFill>
              </a:rPr>
              <a:t>/opt/GBASE</a:t>
            </a:r>
            <a:r>
              <a:rPr lang="zh-CN" altLang="en-US" sz="1800" dirty="0" smtClean="0">
                <a:solidFill>
                  <a:srgbClr val="FF0000"/>
                </a:solidFill>
              </a:rPr>
              <a:t>目录应当存在，否则会有提示父目录不存在，可先创建</a:t>
            </a:r>
            <a:r>
              <a:rPr lang="en-US" altLang="zh-CN" sz="1800" dirty="0" smtClean="0">
                <a:solidFill>
                  <a:srgbClr val="FF0000"/>
                </a:solidFill>
              </a:rPr>
              <a:t>/opt/GBASE</a:t>
            </a:r>
            <a:r>
              <a:rPr lang="zh-CN" altLang="en-US" sz="1800" dirty="0" smtClean="0">
                <a:solidFill>
                  <a:srgbClr val="FF0000"/>
                </a:solidFill>
              </a:rPr>
              <a:t>目录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Y </a:t>
            </a:r>
            <a:r>
              <a:rPr lang="zh-CN" altLang="en-US" dirty="0" smtClean="0"/>
              <a:t>确认安装目录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4244829" y="6258186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903828" y="4439173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26760" y="5875089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自动创建实例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195930" y="1248508"/>
            <a:ext cx="3352613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选择安装方式</a:t>
            </a:r>
            <a:endParaRPr lang="en-US" altLang="zh-CN" dirty="0" smtClean="0"/>
          </a:p>
          <a:p>
            <a:r>
              <a:rPr lang="zh-CN" altLang="en-US" dirty="0" smtClean="0"/>
              <a:t>默认为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，典型安装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选择创建实例</a:t>
            </a:r>
            <a:endParaRPr lang="en-US" altLang="zh-CN" dirty="0" smtClean="0"/>
          </a:p>
          <a:p>
            <a:r>
              <a:rPr lang="zh-CN" altLang="en-US" dirty="0" smtClean="0"/>
              <a:t>默认为创建实例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9521504" y="3976381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548069" y="6016304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4228052" y="3070371"/>
            <a:ext cx="2793534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229450" y="5403909"/>
            <a:ext cx="2793534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自动创建实例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27963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70763" y="1248508"/>
            <a:ext cx="3377780" cy="4888767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指定用户密码</a:t>
            </a:r>
            <a:endParaRPr lang="en-US" altLang="zh-CN" dirty="0" smtClean="0"/>
          </a:p>
          <a:p>
            <a:r>
              <a:rPr lang="zh-CN" altLang="en-US" dirty="0" smtClean="0"/>
              <a:t>系统中无</a:t>
            </a:r>
            <a:r>
              <a:rPr lang="en-US" altLang="zh-CN" dirty="0" err="1" smtClean="0"/>
              <a:t>gbasedbt</a:t>
            </a:r>
            <a:r>
              <a:rPr lang="zh-CN" altLang="en-US" dirty="0" smtClean="0"/>
              <a:t>用户，指定</a:t>
            </a:r>
            <a:r>
              <a:rPr lang="en-US" altLang="zh-CN" dirty="0" err="1" smtClean="0"/>
              <a:t>gbasedbt</a:t>
            </a:r>
            <a:r>
              <a:rPr lang="zh-CN" altLang="en-US" dirty="0" smtClean="0"/>
              <a:t>用户密码，系统将自动创建用户</a:t>
            </a:r>
            <a:endParaRPr lang="en-US" altLang="zh-CN" dirty="0" smtClean="0"/>
          </a:p>
          <a:p>
            <a:pPr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注：若系统中有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gbasedbt</a:t>
            </a:r>
            <a:r>
              <a:rPr lang="zh-CN" altLang="en-US" sz="2000" dirty="0" smtClean="0">
                <a:solidFill>
                  <a:srgbClr val="FF0000"/>
                </a:solidFill>
              </a:rPr>
              <a:t>用户，将会使用这个用户，建议事先创建好用户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选择用户数量</a:t>
            </a:r>
            <a:endParaRPr lang="en-US" altLang="zh-CN" dirty="0" smtClean="0"/>
          </a:p>
          <a:p>
            <a:r>
              <a:rPr lang="zh-CN" altLang="en-US" dirty="0" smtClean="0"/>
              <a:t>数据库的用户（系统将按其配置资源）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4061670" y="5395520"/>
            <a:ext cx="2793534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8833607" y="4127383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908796" y="6276363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4035105" y="2491531"/>
            <a:ext cx="6702804" cy="2130803"/>
          </a:xfrm>
          <a:prstGeom prst="roundRect">
            <a:avLst>
              <a:gd name="adj" fmla="val 6431"/>
            </a:avLst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标注 8"/>
          <p:cNvSpPr/>
          <p:nvPr/>
        </p:nvSpPr>
        <p:spPr>
          <a:xfrm>
            <a:off x="10167457" y="1694576"/>
            <a:ext cx="1711354" cy="679508"/>
          </a:xfrm>
          <a:prstGeom prst="wedgeRectCallout">
            <a:avLst>
              <a:gd name="adj1" fmla="val -43427"/>
              <a:gd name="adj2" fmla="val 76014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rgbClr val="FF0000"/>
                </a:solidFill>
              </a:rPr>
              <a:t>若有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gbasedbt</a:t>
            </a:r>
            <a:r>
              <a:rPr lang="zh-CN" altLang="en-US" sz="1400" dirty="0" smtClean="0">
                <a:solidFill>
                  <a:srgbClr val="FF0000"/>
                </a:solidFill>
              </a:rPr>
              <a:t>用户，则无该段信息提示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自动创建实例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9152" y="1248508"/>
            <a:ext cx="3344224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安装就绪</a:t>
            </a:r>
            <a:endParaRPr lang="en-US" altLang="zh-CN" dirty="0" smtClean="0"/>
          </a:p>
          <a:p>
            <a:r>
              <a:rPr lang="zh-CN" altLang="en-US" dirty="0" smtClean="0"/>
              <a:t>安装就绪，将安装在指定目录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初始化数据库</a:t>
            </a:r>
            <a:endParaRPr lang="en-US" altLang="zh-CN" dirty="0" smtClean="0"/>
          </a:p>
          <a:p>
            <a:r>
              <a:rPr lang="zh-CN" altLang="en-US" dirty="0" smtClean="0"/>
              <a:t>自动初始化数据库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5981350" y="3263317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058249" y="6125360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自动创建实例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87540" y="1248508"/>
            <a:ext cx="3377781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初始化完成</a:t>
            </a:r>
            <a:endParaRPr lang="en-US" altLang="zh-CN" dirty="0" smtClean="0"/>
          </a:p>
          <a:p>
            <a:r>
              <a:rPr lang="zh-CN" altLang="en-US" dirty="0" smtClean="0"/>
              <a:t>初始化完成，在指定的安装目录下，生成相应的数据库环境变量文件</a:t>
            </a:r>
            <a:endParaRPr lang="en-US" altLang="zh-CN" dirty="0" smtClean="0"/>
          </a:p>
          <a:p>
            <a:pPr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    自动初始化的服务名称是</a:t>
            </a:r>
            <a:r>
              <a:rPr lang="en-US" altLang="zh-CN" sz="1400" dirty="0" smtClean="0">
                <a:solidFill>
                  <a:srgbClr val="FF0000"/>
                </a:solidFill>
              </a:rPr>
              <a:t>ol_gbasedbt1210</a:t>
            </a:r>
            <a:r>
              <a:rPr lang="zh-CN" altLang="en-US" sz="1400" dirty="0" smtClean="0">
                <a:solidFill>
                  <a:srgbClr val="FF0000"/>
                </a:solidFill>
              </a:rPr>
              <a:t>，多次自动初始化的服务名称为</a:t>
            </a:r>
            <a:r>
              <a:rPr lang="en-US" altLang="zh-CN" sz="1400" dirty="0" smtClean="0">
                <a:solidFill>
                  <a:srgbClr val="FF0000"/>
                </a:solidFill>
              </a:rPr>
              <a:t>ol_gbasedbt1210_N(</a:t>
            </a:r>
            <a:r>
              <a:rPr lang="zh-CN" altLang="en-US" sz="1400" dirty="0" smtClean="0">
                <a:solidFill>
                  <a:srgbClr val="FF0000"/>
                </a:solidFill>
              </a:rPr>
              <a:t>为数字递增</a:t>
            </a:r>
            <a:r>
              <a:rPr lang="en-US" altLang="zh-CN" sz="14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en-US" altLang="zh-CN" sz="1400" dirty="0" smtClean="0"/>
          </a:p>
          <a:p>
            <a:pPr>
              <a:buNone/>
            </a:pPr>
            <a:r>
              <a:rPr lang="zh-CN" altLang="en-US" dirty="0" smtClean="0"/>
              <a:t>确认完成</a:t>
            </a:r>
            <a:endParaRPr lang="en-US" altLang="zh-CN" dirty="0" smtClean="0"/>
          </a:p>
          <a:p>
            <a:r>
              <a:rPr lang="zh-CN" altLang="en-US" dirty="0" smtClean="0"/>
              <a:t>确认完成</a:t>
            </a:r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6123963" y="5285063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4053281" y="3238150"/>
            <a:ext cx="2793534" cy="1300293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5814969" y="2996267"/>
            <a:ext cx="1300294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自动创建实例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79151" y="1248508"/>
            <a:ext cx="3361003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完成安装指示</a:t>
            </a:r>
            <a:endParaRPr lang="en-US" altLang="zh-CN" dirty="0" smtClean="0"/>
          </a:p>
          <a:p>
            <a:r>
              <a:rPr lang="zh-CN" altLang="en-US" dirty="0" smtClean="0"/>
              <a:t>安装完成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确认安装及初始化</a:t>
            </a:r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err="1" smtClean="0"/>
              <a:t>gbasedbt</a:t>
            </a:r>
            <a:r>
              <a:rPr lang="zh-CN" altLang="en-US" dirty="0" smtClean="0"/>
              <a:t>加载指定的环境变量，通过数据库命令确认数据库已经安装及初始化完成。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6878972" y="5134062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4028114" y="3565323"/>
            <a:ext cx="2793534" cy="461394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091805" y="5705912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自动创建实例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87540" y="1248508"/>
            <a:ext cx="3377781" cy="4888767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自动初始化的数据库服务名称</a:t>
            </a:r>
            <a:r>
              <a:rPr lang="en-US" altLang="zh-CN" dirty="0" smtClean="0"/>
              <a:t>GBASEDBTSERVER</a:t>
            </a:r>
            <a:r>
              <a:rPr lang="zh-CN" altLang="en-US" dirty="0" smtClean="0"/>
              <a:t>是</a:t>
            </a:r>
            <a:r>
              <a:rPr lang="en-US" altLang="zh-CN" dirty="0" smtClean="0"/>
              <a:t>ol_gbasedbt1210</a:t>
            </a:r>
          </a:p>
          <a:p>
            <a:r>
              <a:rPr lang="zh-CN" altLang="en-US" dirty="0" smtClean="0"/>
              <a:t>数据库服务名（端口号）是在</a:t>
            </a:r>
            <a:r>
              <a:rPr lang="en-US" altLang="zh-CN" dirty="0" smtClean="0"/>
              <a:t>/etc/services</a:t>
            </a:r>
            <a:r>
              <a:rPr lang="zh-CN" altLang="en-US" dirty="0" smtClean="0"/>
              <a:t>中注册的对应端口号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9555060" y="3800214"/>
            <a:ext cx="2114025" cy="654340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002946" y="4967681"/>
            <a:ext cx="3052195" cy="761999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形状 6"/>
          <p:cNvCxnSpPr>
            <a:stCxn id="4" idx="2"/>
            <a:endCxn id="5" idx="3"/>
          </p:cNvCxnSpPr>
          <p:nvPr/>
        </p:nvCxnSpPr>
        <p:spPr>
          <a:xfrm rot="5400000">
            <a:off x="8386544" y="3123151"/>
            <a:ext cx="894127" cy="3556932"/>
          </a:xfrm>
          <a:prstGeom prst="curvedConnector2">
            <a:avLst/>
          </a:prstGeom>
          <a:ln w="127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3987567" y="5975759"/>
            <a:ext cx="3052195" cy="307596"/>
          </a:xfrm>
          <a:prstGeom prst="roundRect">
            <a:avLst>
              <a:gd name="adj" fmla="val 6990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自动创建实例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pSp>
        <p:nvGrpSpPr>
          <p:cNvPr id="27" name="组合 35"/>
          <p:cNvGrpSpPr/>
          <p:nvPr/>
        </p:nvGrpSpPr>
        <p:grpSpPr>
          <a:xfrm>
            <a:off x="3339148" y="1331705"/>
            <a:ext cx="5434012" cy="662940"/>
            <a:chOff x="3339148" y="1331705"/>
            <a:chExt cx="5434012" cy="662940"/>
          </a:xfrm>
        </p:grpSpPr>
        <p:sp>
          <p:nvSpPr>
            <p:cNvPr id="3" name="矩形 2"/>
            <p:cNvSpPr/>
            <p:nvPr/>
          </p:nvSpPr>
          <p:spPr bwMode="auto">
            <a:xfrm>
              <a:off x="3339148" y="1331705"/>
              <a:ext cx="722312" cy="66294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4202748" y="1331705"/>
              <a:ext cx="4570412" cy="66294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3339148" y="1948925"/>
              <a:ext cx="722312" cy="45719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202748" y="1948925"/>
              <a:ext cx="4570412" cy="45719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文本框 3"/>
            <p:cNvSpPr txBox="1">
              <a:spLocks noChangeArrowheads="1"/>
            </p:cNvSpPr>
            <p:nvPr/>
          </p:nvSpPr>
          <p:spPr bwMode="auto">
            <a:xfrm>
              <a:off x="3470385" y="144407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  <p:sp>
          <p:nvSpPr>
            <p:cNvPr id="23" name="文本框 55"/>
            <p:cNvSpPr txBox="1">
              <a:spLocks noChangeArrowheads="1"/>
            </p:cNvSpPr>
            <p:nvPr/>
          </p:nvSpPr>
          <p:spPr bwMode="auto">
            <a:xfrm>
              <a:off x="4378960" y="1451219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软件版本说明及安装准备</a:t>
              </a:r>
            </a:p>
          </p:txBody>
        </p:sp>
      </p:grpSp>
      <p:grpSp>
        <p:nvGrpSpPr>
          <p:cNvPr id="28" name="组合 34"/>
          <p:cNvGrpSpPr/>
          <p:nvPr/>
        </p:nvGrpSpPr>
        <p:grpSpPr>
          <a:xfrm>
            <a:off x="3339148" y="2342655"/>
            <a:ext cx="5434012" cy="664210"/>
            <a:chOff x="3339148" y="2225785"/>
            <a:chExt cx="5434012" cy="664210"/>
          </a:xfrm>
        </p:grpSpPr>
        <p:sp>
          <p:nvSpPr>
            <p:cNvPr id="8" name="矩形 7"/>
            <p:cNvSpPr/>
            <p:nvPr/>
          </p:nvSpPr>
          <p:spPr bwMode="auto">
            <a:xfrm>
              <a:off x="3339148" y="2225785"/>
              <a:ext cx="722312" cy="66421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202748" y="2225785"/>
              <a:ext cx="4570412" cy="66421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339148" y="2844275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202748" y="2844275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文本框 48"/>
            <p:cNvSpPr txBox="1">
              <a:spLocks noChangeArrowheads="1"/>
            </p:cNvSpPr>
            <p:nvPr/>
          </p:nvSpPr>
          <p:spPr bwMode="auto">
            <a:xfrm>
              <a:off x="3470385" y="233942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24" name="文本框 55"/>
            <p:cNvSpPr txBox="1">
              <a:spLocks noChangeArrowheads="1"/>
            </p:cNvSpPr>
            <p:nvPr/>
          </p:nvSpPr>
          <p:spPr bwMode="auto">
            <a:xfrm>
              <a:off x="4378960" y="2336409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典型安装</a:t>
              </a:r>
              <a:r>
                <a:rPr lang="en-US" altLang="zh-CN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自动创建实例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3339148" y="3354875"/>
            <a:ext cx="5434012" cy="665480"/>
            <a:chOff x="3339148" y="3119865"/>
            <a:chExt cx="5434012" cy="665480"/>
          </a:xfrm>
        </p:grpSpPr>
        <p:sp>
          <p:nvSpPr>
            <p:cNvPr id="13" name="矩形 12"/>
            <p:cNvSpPr/>
            <p:nvPr/>
          </p:nvSpPr>
          <p:spPr bwMode="auto">
            <a:xfrm>
              <a:off x="3339148" y="3119865"/>
              <a:ext cx="722312" cy="665480"/>
            </a:xfrm>
            <a:prstGeom prst="rect">
              <a:avLst/>
            </a:prstGeom>
            <a:solidFill>
              <a:srgbClr val="DE1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202748" y="3119865"/>
              <a:ext cx="4570412" cy="665480"/>
            </a:xfrm>
            <a:prstGeom prst="rect">
              <a:avLst/>
            </a:prstGeom>
            <a:solidFill>
              <a:srgbClr val="DE1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339148" y="3739625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202748" y="3739625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54"/>
            <p:cNvSpPr txBox="1">
              <a:spLocks noChangeArrowheads="1"/>
            </p:cNvSpPr>
            <p:nvPr/>
          </p:nvSpPr>
          <p:spPr bwMode="auto">
            <a:xfrm>
              <a:off x="3470385" y="323477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25" name="文本框 55"/>
            <p:cNvSpPr txBox="1">
              <a:spLocks noChangeArrowheads="1"/>
            </p:cNvSpPr>
            <p:nvPr/>
          </p:nvSpPr>
          <p:spPr bwMode="auto">
            <a:xfrm>
              <a:off x="4378960" y="3242033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典型安装</a:t>
              </a:r>
              <a:r>
                <a:rPr lang="en-US" altLang="zh-CN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手工创建实例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32"/>
          <p:cNvGrpSpPr/>
          <p:nvPr/>
        </p:nvGrpSpPr>
        <p:grpSpPr>
          <a:xfrm>
            <a:off x="3339148" y="5372963"/>
            <a:ext cx="5434012" cy="656590"/>
            <a:chOff x="3339148" y="5372963"/>
            <a:chExt cx="5434012" cy="656590"/>
          </a:xfrm>
        </p:grpSpPr>
        <p:sp>
          <p:nvSpPr>
            <p:cNvPr id="18" name="矩形 17"/>
            <p:cNvSpPr/>
            <p:nvPr/>
          </p:nvSpPr>
          <p:spPr bwMode="auto">
            <a:xfrm>
              <a:off x="3339148" y="5372963"/>
              <a:ext cx="7223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202748" y="5372963"/>
              <a:ext cx="45704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3339148" y="5983833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4202748" y="5983833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文本框 60"/>
            <p:cNvSpPr txBox="1">
              <a:spLocks noChangeArrowheads="1"/>
            </p:cNvSpPr>
            <p:nvPr/>
          </p:nvSpPr>
          <p:spPr bwMode="auto">
            <a:xfrm>
              <a:off x="3470385" y="5478978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55"/>
            <p:cNvSpPr txBox="1">
              <a:spLocks noChangeArrowheads="1"/>
            </p:cNvSpPr>
            <p:nvPr/>
          </p:nvSpPr>
          <p:spPr bwMode="auto">
            <a:xfrm>
              <a:off x="4378960" y="5476081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卸载安装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6"/>
          <p:cNvGrpSpPr/>
          <p:nvPr/>
        </p:nvGrpSpPr>
        <p:grpSpPr>
          <a:xfrm>
            <a:off x="3339148" y="4368365"/>
            <a:ext cx="5434012" cy="656590"/>
            <a:chOff x="3339148" y="5372963"/>
            <a:chExt cx="5434012" cy="656590"/>
          </a:xfrm>
        </p:grpSpPr>
        <p:sp>
          <p:nvSpPr>
            <p:cNvPr id="38" name="矩形 37"/>
            <p:cNvSpPr/>
            <p:nvPr/>
          </p:nvSpPr>
          <p:spPr bwMode="auto">
            <a:xfrm>
              <a:off x="3339148" y="5372963"/>
              <a:ext cx="7223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4202748" y="5372963"/>
              <a:ext cx="45704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3339148" y="5983833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4202748" y="5983833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文本框 60"/>
            <p:cNvSpPr txBox="1">
              <a:spLocks noChangeArrowheads="1"/>
            </p:cNvSpPr>
            <p:nvPr/>
          </p:nvSpPr>
          <p:spPr bwMode="auto">
            <a:xfrm>
              <a:off x="3470385" y="5478978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43" name="文本框 55"/>
            <p:cNvSpPr txBox="1">
              <a:spLocks noChangeArrowheads="1"/>
            </p:cNvSpPr>
            <p:nvPr/>
          </p:nvSpPr>
          <p:spPr bwMode="auto">
            <a:xfrm>
              <a:off x="4378960" y="5476081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快速安装脚本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3339148" y="1331705"/>
            <a:ext cx="5434012" cy="662940"/>
            <a:chOff x="3339148" y="1331705"/>
            <a:chExt cx="5434012" cy="662940"/>
          </a:xfrm>
        </p:grpSpPr>
        <p:sp>
          <p:nvSpPr>
            <p:cNvPr id="3" name="矩形 2"/>
            <p:cNvSpPr/>
            <p:nvPr/>
          </p:nvSpPr>
          <p:spPr bwMode="auto">
            <a:xfrm>
              <a:off x="3339148" y="1331705"/>
              <a:ext cx="722312" cy="662940"/>
            </a:xfrm>
            <a:prstGeom prst="rect">
              <a:avLst/>
            </a:prstGeom>
            <a:solidFill>
              <a:srgbClr val="DE1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4202748" y="1331705"/>
              <a:ext cx="4570412" cy="662940"/>
            </a:xfrm>
            <a:prstGeom prst="rect">
              <a:avLst/>
            </a:prstGeom>
            <a:solidFill>
              <a:srgbClr val="DE1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3339148" y="1948925"/>
              <a:ext cx="722312" cy="45719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202748" y="1948925"/>
              <a:ext cx="4570412" cy="45719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文本框 3"/>
            <p:cNvSpPr txBox="1">
              <a:spLocks noChangeArrowheads="1"/>
            </p:cNvSpPr>
            <p:nvPr/>
          </p:nvSpPr>
          <p:spPr bwMode="auto">
            <a:xfrm>
              <a:off x="3470385" y="144407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  <p:sp>
          <p:nvSpPr>
            <p:cNvPr id="23" name="文本框 55"/>
            <p:cNvSpPr txBox="1">
              <a:spLocks noChangeArrowheads="1"/>
            </p:cNvSpPr>
            <p:nvPr/>
          </p:nvSpPr>
          <p:spPr bwMode="auto">
            <a:xfrm>
              <a:off x="4378960" y="1451219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软件版本说明及安装准备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39148" y="2342655"/>
            <a:ext cx="5434012" cy="664210"/>
            <a:chOff x="3339148" y="2225785"/>
            <a:chExt cx="5434012" cy="664210"/>
          </a:xfrm>
        </p:grpSpPr>
        <p:sp>
          <p:nvSpPr>
            <p:cNvPr id="8" name="矩形 7"/>
            <p:cNvSpPr/>
            <p:nvPr/>
          </p:nvSpPr>
          <p:spPr bwMode="auto">
            <a:xfrm>
              <a:off x="3339148" y="2225785"/>
              <a:ext cx="722312" cy="66421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202748" y="2225785"/>
              <a:ext cx="4570412" cy="66421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339148" y="2844275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202748" y="2844275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文本框 48"/>
            <p:cNvSpPr txBox="1">
              <a:spLocks noChangeArrowheads="1"/>
            </p:cNvSpPr>
            <p:nvPr/>
          </p:nvSpPr>
          <p:spPr bwMode="auto">
            <a:xfrm>
              <a:off x="3470385" y="233942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24" name="文本框 55"/>
            <p:cNvSpPr txBox="1">
              <a:spLocks noChangeArrowheads="1"/>
            </p:cNvSpPr>
            <p:nvPr/>
          </p:nvSpPr>
          <p:spPr bwMode="auto">
            <a:xfrm>
              <a:off x="4378960" y="2336409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典型安装</a:t>
              </a:r>
              <a:r>
                <a:rPr lang="en-US" altLang="zh-CN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自动创建实例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39148" y="3354875"/>
            <a:ext cx="5434012" cy="665480"/>
            <a:chOff x="3339148" y="3119865"/>
            <a:chExt cx="5434012" cy="665480"/>
          </a:xfrm>
        </p:grpSpPr>
        <p:sp>
          <p:nvSpPr>
            <p:cNvPr id="13" name="矩形 12"/>
            <p:cNvSpPr/>
            <p:nvPr/>
          </p:nvSpPr>
          <p:spPr bwMode="auto">
            <a:xfrm>
              <a:off x="3339148" y="3119865"/>
              <a:ext cx="722312" cy="66548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202748" y="3119865"/>
              <a:ext cx="4570412" cy="66548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339148" y="3739625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202748" y="3739625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54"/>
            <p:cNvSpPr txBox="1">
              <a:spLocks noChangeArrowheads="1"/>
            </p:cNvSpPr>
            <p:nvPr/>
          </p:nvSpPr>
          <p:spPr bwMode="auto">
            <a:xfrm>
              <a:off x="3470385" y="323477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25" name="文本框 55"/>
            <p:cNvSpPr txBox="1">
              <a:spLocks noChangeArrowheads="1"/>
            </p:cNvSpPr>
            <p:nvPr/>
          </p:nvSpPr>
          <p:spPr bwMode="auto">
            <a:xfrm>
              <a:off x="4378960" y="3242033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典型安装</a:t>
              </a:r>
              <a:r>
                <a:rPr lang="en-US" altLang="zh-CN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手工创建实例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339148" y="5372963"/>
            <a:ext cx="5434012" cy="656590"/>
            <a:chOff x="3339148" y="5372963"/>
            <a:chExt cx="5434012" cy="656590"/>
          </a:xfrm>
        </p:grpSpPr>
        <p:sp>
          <p:nvSpPr>
            <p:cNvPr id="18" name="矩形 17"/>
            <p:cNvSpPr/>
            <p:nvPr/>
          </p:nvSpPr>
          <p:spPr bwMode="auto">
            <a:xfrm>
              <a:off x="3339148" y="5372963"/>
              <a:ext cx="7223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202748" y="5372963"/>
              <a:ext cx="45704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3339148" y="5983833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4202748" y="5983833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文本框 60"/>
            <p:cNvSpPr txBox="1">
              <a:spLocks noChangeArrowheads="1"/>
            </p:cNvSpPr>
            <p:nvPr/>
          </p:nvSpPr>
          <p:spPr bwMode="auto">
            <a:xfrm>
              <a:off x="3470385" y="5478978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55"/>
            <p:cNvSpPr txBox="1">
              <a:spLocks noChangeArrowheads="1"/>
            </p:cNvSpPr>
            <p:nvPr/>
          </p:nvSpPr>
          <p:spPr bwMode="auto">
            <a:xfrm>
              <a:off x="4378960" y="5476081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卸载安装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39148" y="4368365"/>
            <a:ext cx="5434012" cy="656590"/>
            <a:chOff x="3339148" y="5372963"/>
            <a:chExt cx="5434012" cy="656590"/>
          </a:xfrm>
        </p:grpSpPr>
        <p:sp>
          <p:nvSpPr>
            <p:cNvPr id="38" name="矩形 37"/>
            <p:cNvSpPr/>
            <p:nvPr/>
          </p:nvSpPr>
          <p:spPr bwMode="auto">
            <a:xfrm>
              <a:off x="3339148" y="5372963"/>
              <a:ext cx="7223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4202748" y="5372963"/>
              <a:ext cx="45704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3339148" y="5983833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4202748" y="5983833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文本框 60"/>
            <p:cNvSpPr txBox="1">
              <a:spLocks noChangeArrowheads="1"/>
            </p:cNvSpPr>
            <p:nvPr/>
          </p:nvSpPr>
          <p:spPr bwMode="auto">
            <a:xfrm>
              <a:off x="3470385" y="5478978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43" name="文本框 55"/>
            <p:cNvSpPr txBox="1">
              <a:spLocks noChangeArrowheads="1"/>
            </p:cNvSpPr>
            <p:nvPr/>
          </p:nvSpPr>
          <p:spPr bwMode="auto">
            <a:xfrm>
              <a:off x="4378960" y="5476081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快速安装脚本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7453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237874" y="1248508"/>
            <a:ext cx="3310669" cy="4888767"/>
          </a:xfrm>
        </p:spPr>
        <p:txBody>
          <a:bodyPr/>
          <a:lstStyle/>
          <a:p>
            <a:endParaRPr lang="en-US" altLang="zh-CN" sz="2000" dirty="0" smtClean="0"/>
          </a:p>
          <a:p>
            <a:pPr>
              <a:buNone/>
            </a:pPr>
            <a:r>
              <a:rPr lang="zh-CN" altLang="en-US" sz="2000" dirty="0" smtClean="0"/>
              <a:t>已经创建</a:t>
            </a:r>
            <a:r>
              <a:rPr lang="en-US" altLang="zh-CN" sz="2000" dirty="0" err="1" smtClean="0"/>
              <a:t>gbasedbt</a:t>
            </a:r>
            <a:r>
              <a:rPr lang="zh-CN" altLang="en-US" sz="2000" dirty="0" smtClean="0"/>
              <a:t>用户</a:t>
            </a: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zh-CN" altLang="en-US" dirty="0" smtClean="0"/>
              <a:t>在命令行状态下执行软件安装：</a:t>
            </a:r>
            <a:endParaRPr lang="en-US" altLang="zh-CN" dirty="0" smtClean="0"/>
          </a:p>
          <a:p>
            <a:r>
              <a:rPr lang="zh-CN" altLang="en-US" dirty="0" smtClean="0"/>
              <a:t>解压软件包</a:t>
            </a:r>
            <a:endParaRPr lang="en-US" altLang="zh-CN" dirty="0" smtClean="0"/>
          </a:p>
          <a:p>
            <a:r>
              <a:rPr lang="en-US" altLang="zh-CN" dirty="0" smtClean="0"/>
              <a:t>./</a:t>
            </a:r>
            <a:r>
              <a:rPr lang="en-US" altLang="zh-CN" dirty="0" err="1" smtClean="0"/>
              <a:t>ids_install</a:t>
            </a:r>
            <a:endParaRPr lang="zh-CN" altLang="en-US" dirty="0" smtClean="0"/>
          </a:p>
          <a:p>
            <a:pPr>
              <a:buNone/>
            </a:pPr>
            <a:endParaRPr lang="zh-CN" altLang="en-US" sz="2000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5830350" y="4840448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29486" y="1248508"/>
            <a:ext cx="3293890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开始安装：</a:t>
            </a:r>
            <a:endParaRPr lang="en-US" altLang="zh-CN" dirty="0" smtClean="0"/>
          </a:p>
          <a:p>
            <a:r>
              <a:rPr lang="zh-CN" altLang="en-US" dirty="0" smtClean="0"/>
              <a:t>开始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780337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连接符 6"/>
          <p:cNvCxnSpPr/>
          <p:nvPr/>
        </p:nvCxnSpPr>
        <p:spPr>
          <a:xfrm>
            <a:off x="5343788" y="6283354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204318" y="1248508"/>
            <a:ext cx="3428115" cy="4888767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查看、接受协议</a:t>
            </a:r>
            <a:endParaRPr lang="en-US" altLang="zh-CN" dirty="0" smtClean="0"/>
          </a:p>
          <a:p>
            <a:r>
              <a:rPr lang="en-US" altLang="zh-CN" dirty="0" smtClean="0"/>
              <a:t>Y </a:t>
            </a:r>
            <a:r>
              <a:rPr lang="zh-CN" altLang="en-US" dirty="0" smtClean="0"/>
              <a:t>接受协议，继续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安装位置</a:t>
            </a:r>
            <a:endParaRPr lang="en-US" altLang="zh-CN" dirty="0" smtClean="0"/>
          </a:p>
          <a:p>
            <a:r>
              <a:rPr lang="zh-CN" altLang="en-US" dirty="0" smtClean="0"/>
              <a:t>使用默认安装目录</a:t>
            </a:r>
            <a:r>
              <a:rPr lang="en-US" altLang="zh-CN" dirty="0" smtClean="0"/>
              <a:t>/opt/GBASE/</a:t>
            </a:r>
            <a:r>
              <a:rPr lang="en-US" altLang="zh-CN" dirty="0" err="1" smtClean="0"/>
              <a:t>gbase</a:t>
            </a:r>
            <a:endParaRPr lang="en-US" altLang="zh-CN" dirty="0" smtClean="0"/>
          </a:p>
          <a:p>
            <a:pPr>
              <a:buNone/>
            </a:pPr>
            <a:r>
              <a:rPr lang="zh-CN" altLang="en-US" sz="1800" dirty="0" smtClean="0">
                <a:solidFill>
                  <a:srgbClr val="FF0000"/>
                </a:solidFill>
              </a:rPr>
              <a:t>注：</a:t>
            </a:r>
            <a:r>
              <a:rPr lang="en-US" altLang="zh-CN" sz="1800" dirty="0" smtClean="0">
                <a:solidFill>
                  <a:srgbClr val="FF0000"/>
                </a:solidFill>
              </a:rPr>
              <a:t>/opt/GBASE</a:t>
            </a:r>
            <a:r>
              <a:rPr lang="zh-CN" altLang="en-US" sz="1800" dirty="0" smtClean="0">
                <a:solidFill>
                  <a:srgbClr val="FF0000"/>
                </a:solidFill>
              </a:rPr>
              <a:t>目录应当存在，否则会有提示父目录不存在，可先创建</a:t>
            </a:r>
            <a:r>
              <a:rPr lang="en-US" altLang="zh-CN" sz="1800" dirty="0" smtClean="0">
                <a:solidFill>
                  <a:srgbClr val="FF0000"/>
                </a:solidFill>
              </a:rPr>
              <a:t>/opt/GBASE</a:t>
            </a:r>
            <a:r>
              <a:rPr lang="zh-CN" altLang="en-US" sz="1800" dirty="0" smtClean="0">
                <a:solidFill>
                  <a:srgbClr val="FF0000"/>
                </a:solidFill>
              </a:rPr>
              <a:t>目录</a:t>
            </a:r>
            <a:endParaRPr lang="en-US" altLang="zh-CN" sz="1800" dirty="0" smtClean="0">
              <a:solidFill>
                <a:srgbClr val="FF0000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107184" y="5444454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449112" y="3994557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700631" y="5858311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29486" y="1248508"/>
            <a:ext cx="3302279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选择安装方式</a:t>
            </a:r>
            <a:endParaRPr lang="en-US" altLang="zh-CN" dirty="0" smtClean="0"/>
          </a:p>
          <a:p>
            <a:r>
              <a:rPr lang="zh-CN" altLang="en-US" dirty="0" smtClean="0"/>
              <a:t>默认为</a:t>
            </a:r>
            <a:r>
              <a:rPr lang="en-US" altLang="zh-CN" dirty="0" smtClean="0"/>
              <a:t>1</a:t>
            </a:r>
            <a:r>
              <a:rPr lang="zh-CN" altLang="en-US" dirty="0" smtClean="0"/>
              <a:t>，典型安装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选择</a:t>
            </a:r>
            <a:r>
              <a:rPr lang="zh-CN" altLang="en-US" b="1" dirty="0" smtClean="0">
                <a:solidFill>
                  <a:srgbClr val="FF0000"/>
                </a:solidFill>
              </a:rPr>
              <a:t>不创建</a:t>
            </a:r>
            <a:r>
              <a:rPr lang="zh-CN" altLang="en-US" dirty="0" smtClean="0"/>
              <a:t>实例</a:t>
            </a:r>
            <a:endParaRPr lang="en-US" altLang="zh-CN" dirty="0" smtClean="0"/>
          </a:p>
          <a:p>
            <a:r>
              <a:rPr lang="zh-CN" altLang="en-US" dirty="0" smtClean="0"/>
              <a:t>输入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/>
              <a:t>，不创建实例，将只安装数据库软件，实例需手工创建。</a:t>
            </a:r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3993160" y="3095538"/>
            <a:ext cx="2793534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994557" y="5545123"/>
            <a:ext cx="3075634" cy="1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9700469" y="6000923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21097" y="1248508"/>
            <a:ext cx="3302279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安装软件摘要</a:t>
            </a:r>
            <a:endParaRPr lang="en-US" altLang="zh-CN" dirty="0" smtClean="0"/>
          </a:p>
          <a:p>
            <a:r>
              <a:rPr lang="zh-CN" altLang="en-US" dirty="0" smtClean="0"/>
              <a:t>确认安装摘要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6076424" y="6269371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21097" y="1248508"/>
            <a:ext cx="3302279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安装就绪</a:t>
            </a:r>
            <a:endParaRPr lang="en-US" altLang="zh-CN" dirty="0" smtClean="0"/>
          </a:p>
          <a:p>
            <a:r>
              <a:rPr lang="zh-CN" altLang="en-US" dirty="0" smtClean="0"/>
              <a:t>安装就绪，将安装在指定目录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完成安装指示</a:t>
            </a:r>
            <a:endParaRPr lang="en-US" altLang="zh-CN" dirty="0" smtClean="0"/>
          </a:p>
          <a:p>
            <a:r>
              <a:rPr lang="zh-CN" altLang="en-US" dirty="0" smtClean="0"/>
              <a:t>完成数据库软件安装，退出安装程序</a:t>
            </a:r>
            <a:endParaRPr lang="en-US" altLang="zh-CN" dirty="0" smtClean="0"/>
          </a:p>
        </p:txBody>
      </p:sp>
      <p:cxnSp>
        <p:nvCxnSpPr>
          <p:cNvPr id="9" name="直接连接符 8"/>
          <p:cNvCxnSpPr/>
          <p:nvPr/>
        </p:nvCxnSpPr>
        <p:spPr>
          <a:xfrm>
            <a:off x="5984147" y="2133599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990825" y="6277760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4053280" y="4689447"/>
            <a:ext cx="2793534" cy="461394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r>
              <a:rPr lang="en-US" altLang="zh-CN" dirty="0" smtClean="0"/>
              <a:t>-3</a:t>
            </a:r>
            <a:r>
              <a:rPr lang="zh-CN" altLang="en-US" dirty="0" smtClean="0"/>
              <a:t>个配置文件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04319" y="1248508"/>
            <a:ext cx="3327446" cy="4888767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配置文件</a:t>
            </a:r>
            <a:r>
              <a:rPr lang="en-US" altLang="zh-CN" dirty="0" smtClean="0"/>
              <a:t>1</a:t>
            </a:r>
          </a:p>
          <a:p>
            <a:r>
              <a:rPr lang="zh-CN" altLang="en-US" dirty="0" smtClean="0"/>
              <a:t>用户环境配置文件</a:t>
            </a:r>
            <a:r>
              <a:rPr lang="en-US" altLang="zh-CN" dirty="0" smtClean="0"/>
              <a:t>(.</a:t>
            </a:r>
            <a:r>
              <a:rPr lang="en-US" altLang="zh-CN" dirty="0" err="1" smtClean="0"/>
              <a:t>bash_profile</a:t>
            </a:r>
            <a:r>
              <a:rPr lang="en-US" altLang="zh-CN" dirty="0" smtClean="0"/>
              <a:t>)</a:t>
            </a:r>
          </a:p>
          <a:p>
            <a:pPr>
              <a:buNone/>
            </a:pPr>
            <a:r>
              <a:rPr lang="zh-CN" altLang="en-US" dirty="0" smtClean="0"/>
              <a:t>需包含以下环境变量</a:t>
            </a:r>
            <a:endParaRPr lang="en-US" altLang="zh-CN" dirty="0" smtClean="0"/>
          </a:p>
          <a:p>
            <a:pPr>
              <a:buNone/>
            </a:pPr>
            <a:r>
              <a:rPr lang="en-US" altLang="zh-CN" sz="1400" dirty="0" smtClean="0"/>
              <a:t>GBASEDBTSERVER</a:t>
            </a:r>
          </a:p>
          <a:p>
            <a:pPr>
              <a:buNone/>
            </a:pPr>
            <a:r>
              <a:rPr lang="en-US" altLang="zh-CN" sz="1400" dirty="0" smtClean="0"/>
              <a:t>GBASEDBTDIR</a:t>
            </a:r>
          </a:p>
          <a:p>
            <a:pPr>
              <a:buNone/>
            </a:pPr>
            <a:r>
              <a:rPr lang="en-US" altLang="zh-CN" sz="1400" dirty="0" smtClean="0"/>
              <a:t>ONCONFIG</a:t>
            </a:r>
          </a:p>
          <a:p>
            <a:pPr>
              <a:buNone/>
            </a:pPr>
            <a:r>
              <a:rPr lang="en-US" altLang="zh-CN" sz="1400" dirty="0" smtClean="0"/>
              <a:t>PATH</a:t>
            </a:r>
          </a:p>
          <a:p>
            <a:pPr>
              <a:buNone/>
            </a:pPr>
            <a:r>
              <a:rPr lang="zh-CN" altLang="en-US" sz="1600" dirty="0" smtClean="0"/>
              <a:t>可选</a:t>
            </a:r>
            <a:endParaRPr lang="en-US" altLang="zh-CN" sz="1600" dirty="0" smtClean="0"/>
          </a:p>
          <a:p>
            <a:pPr>
              <a:buNone/>
            </a:pPr>
            <a:r>
              <a:rPr lang="en-US" altLang="zh-CN" sz="1400" dirty="0" smtClean="0"/>
              <a:t>DB_LOCALE</a:t>
            </a:r>
          </a:p>
          <a:p>
            <a:pPr>
              <a:buNone/>
            </a:pPr>
            <a:r>
              <a:rPr lang="en-US" altLang="zh-CN" sz="1400" dirty="0" smtClean="0"/>
              <a:t>CLIENT_LOCALE</a:t>
            </a:r>
          </a:p>
          <a:p>
            <a:pPr>
              <a:buNone/>
            </a:pPr>
            <a:r>
              <a:rPr lang="en-US" altLang="zh-CN" sz="1400" dirty="0" smtClean="0"/>
              <a:t>GL_DATETIME</a:t>
            </a:r>
          </a:p>
          <a:p>
            <a:pPr>
              <a:buNone/>
            </a:pPr>
            <a:r>
              <a:rPr lang="en-US" altLang="zh-CN" sz="1400" dirty="0" smtClean="0"/>
              <a:t>DBDATE</a:t>
            </a:r>
          </a:p>
          <a:p>
            <a:pPr>
              <a:buNone/>
            </a:pPr>
            <a:endParaRPr lang="en-US" altLang="zh-CN" sz="2000" dirty="0" smtClean="0"/>
          </a:p>
        </p:txBody>
      </p:sp>
      <p:cxnSp>
        <p:nvCxnSpPr>
          <p:cNvPr id="4" name="直接连接符 3"/>
          <p:cNvCxnSpPr/>
          <p:nvPr/>
        </p:nvCxnSpPr>
        <p:spPr>
          <a:xfrm>
            <a:off x="5691930" y="4693639"/>
            <a:ext cx="151421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221096" y="1248508"/>
            <a:ext cx="3285502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配置文件</a:t>
            </a:r>
            <a:r>
              <a:rPr lang="en-US" altLang="zh-CN" dirty="0" smtClean="0"/>
              <a:t>2</a:t>
            </a:r>
          </a:p>
          <a:p>
            <a:r>
              <a:rPr lang="zh-CN" altLang="en-US" dirty="0" smtClean="0"/>
              <a:t>数据库配置文件（</a:t>
            </a:r>
            <a:r>
              <a:rPr lang="en-US" altLang="zh-CN" dirty="0" smtClean="0"/>
              <a:t>ONCONFIG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根据需要调整包括但不仅限于以下几个</a:t>
            </a:r>
            <a:endParaRPr lang="en-US" altLang="zh-CN" dirty="0" smtClean="0"/>
          </a:p>
          <a:p>
            <a:pPr>
              <a:buNone/>
            </a:pPr>
            <a:r>
              <a:rPr lang="en-US" altLang="zh-CN" sz="1600" dirty="0" smtClean="0"/>
              <a:t>ROOTPATH</a:t>
            </a:r>
          </a:p>
          <a:p>
            <a:pPr>
              <a:buNone/>
            </a:pPr>
            <a:r>
              <a:rPr lang="en-US" altLang="zh-CN" sz="1600" dirty="0" smtClean="0"/>
              <a:t>DBSERVERNAME</a:t>
            </a:r>
          </a:p>
          <a:p>
            <a:pPr>
              <a:buNone/>
            </a:pPr>
            <a:r>
              <a:rPr lang="en-US" altLang="zh-CN" sz="1600" dirty="0" smtClean="0"/>
              <a:t>LTAPEDEV</a:t>
            </a:r>
          </a:p>
          <a:p>
            <a:pPr>
              <a:buNone/>
            </a:pPr>
            <a:r>
              <a:rPr lang="zh-CN" altLang="en-US" sz="1600" dirty="0" smtClean="0"/>
              <a:t>建议调整</a:t>
            </a:r>
            <a:r>
              <a:rPr lang="en-US" altLang="zh-CN" sz="1600" dirty="0" smtClean="0"/>
              <a:t>CPU</a:t>
            </a:r>
            <a:r>
              <a:rPr lang="zh-CN" altLang="en-US" sz="1600" dirty="0" smtClean="0"/>
              <a:t>、内存等优化参数</a:t>
            </a:r>
            <a:endParaRPr lang="en-US" altLang="zh-CN" sz="1600" dirty="0" smtClean="0"/>
          </a:p>
          <a:p>
            <a:pPr>
              <a:buNone/>
            </a:pPr>
            <a:r>
              <a:rPr lang="en-US" altLang="zh-CN" sz="1600" dirty="0" smtClean="0"/>
              <a:t>SHM……</a:t>
            </a:r>
          </a:p>
          <a:p>
            <a:pPr>
              <a:buNone/>
            </a:pPr>
            <a:r>
              <a:rPr lang="en-US" altLang="zh-CN" sz="1600" dirty="0" smtClean="0"/>
              <a:t>BUFFPOOL……</a:t>
            </a:r>
            <a:endParaRPr lang="zh-CN" altLang="en-US" sz="16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5826154" y="2118219"/>
            <a:ext cx="20594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37874" y="1248508"/>
            <a:ext cx="3386169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配置文件</a:t>
            </a:r>
            <a:r>
              <a:rPr lang="en-US" altLang="zh-CN" dirty="0" smtClean="0"/>
              <a:t>3</a:t>
            </a:r>
          </a:p>
          <a:p>
            <a:r>
              <a:rPr lang="en-US" altLang="zh-CN" dirty="0" smtClean="0"/>
              <a:t>SQLHOSTS</a:t>
            </a:r>
            <a:r>
              <a:rPr lang="zh-CN" altLang="en-US" dirty="0" smtClean="0"/>
              <a:t>配置文件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指定</a:t>
            </a:r>
            <a:r>
              <a:rPr lang="en-US" altLang="zh-CN" dirty="0" smtClean="0"/>
              <a:t>GBASEDBTSERVER</a:t>
            </a:r>
            <a:r>
              <a:rPr lang="zh-CN" altLang="en-US" dirty="0" smtClean="0"/>
              <a:t>对应的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地址及端口号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数据库文件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创建数据库使用的文件，注意属主、组及权限</a:t>
            </a:r>
            <a:endParaRPr lang="en-US" altLang="zh-CN" dirty="0" smtClean="0"/>
          </a:p>
          <a:p>
            <a:pPr>
              <a:buNone/>
            </a:pPr>
            <a:endParaRPr lang="zh-CN" altLang="en-US" dirty="0" smtClean="0"/>
          </a:p>
        </p:txBody>
      </p:sp>
      <p:cxnSp>
        <p:nvCxnSpPr>
          <p:cNvPr id="8" name="直接连接符 7"/>
          <p:cNvCxnSpPr/>
          <p:nvPr/>
        </p:nvCxnSpPr>
        <p:spPr>
          <a:xfrm>
            <a:off x="5826154" y="1975606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4011336" y="3239548"/>
            <a:ext cx="4411211" cy="904613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40000" y="1198800"/>
            <a:ext cx="7819048" cy="531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79152" y="1248508"/>
            <a:ext cx="3402947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初始化数据库</a:t>
            </a:r>
            <a:endParaRPr lang="en-US" altLang="zh-CN" dirty="0" smtClean="0"/>
          </a:p>
          <a:p>
            <a:r>
              <a:rPr lang="zh-CN" altLang="en-US" dirty="0" smtClean="0"/>
              <a:t>手工初始化数据库</a:t>
            </a:r>
            <a:endParaRPr lang="en-US" altLang="zh-CN" dirty="0" smtClean="0"/>
          </a:p>
          <a:p>
            <a:pPr>
              <a:buNone/>
            </a:pPr>
            <a:r>
              <a:rPr lang="zh-CN" altLang="en-US" sz="2000" dirty="0" smtClean="0">
                <a:solidFill>
                  <a:srgbClr val="FF0000"/>
                </a:solidFill>
              </a:rPr>
              <a:t>   只有初始化时才使用</a:t>
            </a:r>
            <a:r>
              <a:rPr lang="en-US" altLang="zh-CN" sz="2000" dirty="0" smtClean="0">
                <a:solidFill>
                  <a:srgbClr val="FF0000"/>
                </a:solidFill>
              </a:rPr>
              <a:t>-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i</a:t>
            </a:r>
            <a:r>
              <a:rPr lang="zh-CN" altLang="en-US" sz="2000" dirty="0" smtClean="0">
                <a:solidFill>
                  <a:srgbClr val="FF0000"/>
                </a:solidFill>
              </a:rPr>
              <a:t>参数，之后不再使用</a:t>
            </a:r>
            <a:r>
              <a:rPr lang="en-US" altLang="zh-CN" sz="2000" dirty="0" smtClean="0">
                <a:solidFill>
                  <a:srgbClr val="FF0000"/>
                </a:solidFill>
              </a:rPr>
              <a:t>-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i</a:t>
            </a:r>
            <a:r>
              <a:rPr lang="zh-CN" altLang="en-US" sz="2000" dirty="0" smtClean="0">
                <a:solidFill>
                  <a:srgbClr val="FF0000"/>
                </a:solidFill>
              </a:rPr>
              <a:t>参数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初始化数据库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826155" y="1740714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环境检查脚本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检查当前环境是否符合安装</a:t>
            </a:r>
            <a:r>
              <a:rPr lang="en-US" altLang="zh-CN" dirty="0" err="1" smtClean="0"/>
              <a:t>GBase</a:t>
            </a:r>
            <a:r>
              <a:rPr lang="en-US" altLang="zh-CN" dirty="0" smtClean="0"/>
              <a:t> 8s</a:t>
            </a:r>
            <a:r>
              <a:rPr lang="zh-CN" altLang="en-US" dirty="0" smtClean="0"/>
              <a:t>数据库（功能持续更新）</a:t>
            </a:r>
            <a:endParaRPr lang="en-US" altLang="zh-CN" dirty="0" smtClean="0"/>
          </a:p>
          <a:p>
            <a:r>
              <a:rPr lang="zh-CN" altLang="en-US" dirty="0" smtClean="0"/>
              <a:t>环境脚本下载地址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sz="2600" dirty="0" smtClean="0"/>
              <a:t>https://gbasedbt.com/dl/AutoInit_GBase8s/latest/CheckEnv.tar</a:t>
            </a:r>
          </a:p>
          <a:p>
            <a:pPr lvl="1"/>
            <a:endParaRPr lang="en-US" altLang="zh-CN" dirty="0" smtClean="0"/>
          </a:p>
          <a:p>
            <a:pPr marL="228600" lvl="1">
              <a:spcBef>
                <a:spcPts val="1000"/>
              </a:spcBef>
              <a:buBlip>
                <a:blip r:embed="rId2"/>
              </a:buBlip>
            </a:pPr>
            <a:r>
              <a:rPr lang="zh-CN" altLang="en-US" sz="2400" dirty="0" smtClean="0"/>
              <a:t>使用方法（</a:t>
            </a:r>
            <a:r>
              <a:rPr lang="en-US" altLang="zh-CN" sz="2400" dirty="0" smtClean="0"/>
              <a:t>root</a:t>
            </a:r>
            <a:r>
              <a:rPr lang="zh-CN" altLang="en-US" sz="2400" dirty="0" smtClean="0"/>
              <a:t>用户执行）</a:t>
            </a:r>
            <a:endParaRPr lang="en-US" altLang="zh-CN" sz="2400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sz="2600" dirty="0" smtClean="0"/>
              <a:t>解压</a:t>
            </a:r>
            <a:r>
              <a:rPr lang="en-US" altLang="zh-CN" sz="2600" dirty="0" smtClean="0"/>
              <a:t>CheckEnv.tar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sz="2600" dirty="0" smtClean="0"/>
              <a:t>使用</a:t>
            </a:r>
            <a:r>
              <a:rPr lang="en-US" altLang="zh-CN" sz="2600" dirty="0" smtClean="0"/>
              <a:t>root</a:t>
            </a:r>
            <a:r>
              <a:rPr lang="zh-CN" altLang="en-US" sz="2600" dirty="0" smtClean="0"/>
              <a:t>用户使用</a:t>
            </a:r>
            <a:r>
              <a:rPr lang="en-US" altLang="zh-CN" sz="2600" dirty="0" smtClean="0"/>
              <a:t>bash CheckEnv.sh</a:t>
            </a:r>
            <a:r>
              <a:rPr lang="zh-CN" altLang="en-US" sz="2600" dirty="0" smtClean="0"/>
              <a:t>，如果不符合要求的，将显示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创建数据库空间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87540" y="1248508"/>
            <a:ext cx="3361003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创建空间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初始化后只有一个</a:t>
            </a:r>
            <a:r>
              <a:rPr lang="en-US" altLang="zh-CN" dirty="0" err="1" smtClean="0"/>
              <a:t>rootdbs</a:t>
            </a:r>
            <a:r>
              <a:rPr lang="zh-CN" altLang="en-US" dirty="0" smtClean="0"/>
              <a:t>空间，需要增加各个功能使用的相应的数据库空间</a:t>
            </a:r>
            <a:endParaRPr lang="en-US" altLang="zh-CN" dirty="0" smtClean="0"/>
          </a:p>
          <a:p>
            <a:r>
              <a:rPr lang="zh-CN" altLang="en-US" dirty="0" smtClean="0"/>
              <a:t>通过使用</a:t>
            </a:r>
            <a:r>
              <a:rPr lang="en-US" altLang="zh-CN" dirty="0" err="1" smtClean="0"/>
              <a:t>onspaces</a:t>
            </a:r>
            <a:r>
              <a:rPr lang="zh-CN" altLang="en-US" dirty="0" smtClean="0"/>
              <a:t>命令创建数据库空间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4137170" y="2258036"/>
            <a:ext cx="7699696" cy="1290508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5929617" y="4846038"/>
            <a:ext cx="565557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97459" y="5552111"/>
            <a:ext cx="565557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221096" y="1248508"/>
            <a:ext cx="3319058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创建完数据空间，显示各个空间</a:t>
            </a:r>
            <a:endParaRPr lang="en-US" altLang="zh-CN" dirty="0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5854116" y="1883327"/>
            <a:ext cx="600791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859711" y="2713837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8263156" y="3187817"/>
            <a:ext cx="620785" cy="964733"/>
          </a:xfrm>
          <a:prstGeom prst="roundRect">
            <a:avLst/>
          </a:prstGeom>
          <a:noFill/>
          <a:ln>
            <a:solidFill>
              <a:srgbClr val="DE1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27963" cy="527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移动日志空间</a:t>
            </a:r>
            <a:r>
              <a:rPr lang="en-US" altLang="zh-CN" dirty="0" smtClean="0"/>
              <a:t>-</a:t>
            </a:r>
            <a:r>
              <a:rPr lang="zh-CN" altLang="en-US" dirty="0" smtClean="0"/>
              <a:t>物理日志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221096" y="1248508"/>
            <a:ext cx="3335836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移动物理日志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初始化后，物理日志位于</a:t>
            </a:r>
            <a:r>
              <a:rPr lang="en-US" altLang="zh-CN" dirty="0" err="1" smtClean="0"/>
              <a:t>rootdbs</a:t>
            </a:r>
            <a:r>
              <a:rPr lang="zh-CN" altLang="en-US" dirty="0" smtClean="0"/>
              <a:t>上</a:t>
            </a:r>
            <a:endParaRPr lang="en-US" altLang="zh-CN" dirty="0" smtClean="0"/>
          </a:p>
          <a:p>
            <a:r>
              <a:rPr lang="zh-CN" altLang="en-US" dirty="0" smtClean="0"/>
              <a:t>通过</a:t>
            </a:r>
            <a:r>
              <a:rPr lang="en-US" altLang="zh-CN" dirty="0" err="1" smtClean="0"/>
              <a:t>onparams</a:t>
            </a:r>
            <a:r>
              <a:rPr lang="zh-CN" altLang="en-US" dirty="0" smtClean="0"/>
              <a:t>命令将物理日志从</a:t>
            </a:r>
            <a:r>
              <a:rPr lang="en-US" altLang="zh-CN" dirty="0" err="1" smtClean="0"/>
              <a:t>rootdbs</a:t>
            </a:r>
            <a:r>
              <a:rPr lang="zh-CN" altLang="en-US" dirty="0" smtClean="0"/>
              <a:t>空间移动到独立的数据库空间里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3994557" y="1813420"/>
            <a:ext cx="1751901" cy="250272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995956" y="6185481"/>
            <a:ext cx="1751901" cy="257264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798189" y="4587379"/>
            <a:ext cx="33122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1"/>
            <a:ext cx="7818437" cy="52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70762" y="1248508"/>
            <a:ext cx="3377781" cy="4888767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移动、增加逻辑日志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初始化后，几个逻辑日志位于</a:t>
            </a:r>
            <a:r>
              <a:rPr lang="en-US" altLang="zh-CN" dirty="0" err="1" smtClean="0"/>
              <a:t>rootdbs</a:t>
            </a:r>
            <a:r>
              <a:rPr lang="zh-CN" altLang="en-US" dirty="0" smtClean="0"/>
              <a:t>上</a:t>
            </a:r>
            <a:endParaRPr lang="en-US" altLang="zh-CN" dirty="0" smtClean="0"/>
          </a:p>
          <a:p>
            <a:r>
              <a:rPr lang="zh-CN" altLang="en-US" dirty="0" smtClean="0"/>
              <a:t>通过</a:t>
            </a:r>
            <a:r>
              <a:rPr lang="en-US" altLang="zh-CN" dirty="0" err="1" smtClean="0"/>
              <a:t>onparams</a:t>
            </a:r>
            <a:r>
              <a:rPr lang="zh-CN" altLang="en-US" dirty="0" smtClean="0"/>
              <a:t>命令在</a:t>
            </a:r>
            <a:r>
              <a:rPr lang="en-US" altLang="zh-CN" dirty="0" err="1" smtClean="0"/>
              <a:t>llogdbs</a:t>
            </a:r>
            <a:r>
              <a:rPr lang="zh-CN" altLang="en-US" dirty="0" smtClean="0"/>
              <a:t>上增加新的逻辑日志文件，删除已经标记为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已备份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的位于</a:t>
            </a:r>
            <a:r>
              <a:rPr lang="en-US" altLang="zh-CN" dirty="0" err="1" smtClean="0"/>
              <a:t>rootdbs</a:t>
            </a:r>
            <a:r>
              <a:rPr lang="zh-CN" altLang="en-US" dirty="0" smtClean="0"/>
              <a:t>上的逻辑日志文件，达到移动逻辑日志的目的</a:t>
            </a:r>
          </a:p>
          <a:p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907246" y="2178340"/>
            <a:ext cx="27669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897461" y="2607577"/>
            <a:ext cx="12303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4051883" y="5773022"/>
            <a:ext cx="6828638" cy="426441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5925422" y="1785456"/>
            <a:ext cx="27669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移动日志空间</a:t>
            </a:r>
            <a:r>
              <a:rPr lang="en-US" altLang="zh-CN" dirty="0" smtClean="0"/>
              <a:t>-</a:t>
            </a:r>
            <a:r>
              <a:rPr lang="zh-CN" altLang="en-US" dirty="0" smtClean="0"/>
              <a:t>逻辑日志</a:t>
            </a:r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指定临时数据库空间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212707" y="1248508"/>
            <a:ext cx="3335836" cy="4888767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指定临时数据库空间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若不指定</a:t>
            </a:r>
            <a:r>
              <a:rPr lang="en-US" altLang="zh-CN" dirty="0" smtClean="0"/>
              <a:t>DBSPACETEMP</a:t>
            </a:r>
            <a:r>
              <a:rPr lang="zh-CN" altLang="en-US" dirty="0" smtClean="0"/>
              <a:t>，将使用</a:t>
            </a:r>
            <a:r>
              <a:rPr lang="en-US" altLang="zh-CN" dirty="0" err="1" smtClean="0"/>
              <a:t>rootdbs</a:t>
            </a:r>
            <a:r>
              <a:rPr lang="zh-CN" altLang="en-US" dirty="0" smtClean="0"/>
              <a:t>空间</a:t>
            </a:r>
            <a:endParaRPr lang="en-US" altLang="zh-CN" dirty="0" smtClean="0"/>
          </a:p>
          <a:p>
            <a:r>
              <a:rPr lang="zh-CN" altLang="en-US" dirty="0" smtClean="0"/>
              <a:t>通过</a:t>
            </a:r>
            <a:r>
              <a:rPr lang="en-US" altLang="zh-CN" dirty="0" err="1" smtClean="0"/>
              <a:t>onmode</a:t>
            </a:r>
            <a:r>
              <a:rPr lang="en-US" altLang="zh-CN" dirty="0" smtClean="0"/>
              <a:t> -</a:t>
            </a:r>
            <a:r>
              <a:rPr lang="en-US" altLang="zh-CN" dirty="0" err="1" smtClean="0"/>
              <a:t>wf</a:t>
            </a:r>
            <a:r>
              <a:rPr lang="zh-CN" altLang="en-US" dirty="0" smtClean="0"/>
              <a:t>命令指定数据库使用的临时数据库空间</a:t>
            </a:r>
          </a:p>
          <a:p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5848523" y="5700318"/>
            <a:ext cx="25236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849922" y="5986941"/>
            <a:ext cx="25236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95929" y="1248508"/>
            <a:ext cx="3352614" cy="4888767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手工初始化的数据库服务名称</a:t>
            </a:r>
            <a:r>
              <a:rPr lang="en-US" altLang="zh-CN" dirty="0" smtClean="0"/>
              <a:t>GBASEDBTSERVER</a:t>
            </a:r>
            <a:r>
              <a:rPr lang="zh-CN" altLang="en-US" dirty="0" smtClean="0"/>
              <a:t>是自己指定的名称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数据库服务名（端口号）是在</a:t>
            </a:r>
            <a:r>
              <a:rPr lang="en-US" altLang="zh-CN" dirty="0" err="1" smtClean="0"/>
              <a:t>sqlhosts</a:t>
            </a:r>
            <a:r>
              <a:rPr lang="zh-CN" altLang="en-US" dirty="0" smtClean="0"/>
              <a:t>中指定的端口号</a:t>
            </a:r>
          </a:p>
          <a:p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8885339" y="5259896"/>
            <a:ext cx="2129406" cy="167231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17595" y="5967758"/>
            <a:ext cx="3571620" cy="184037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手工创建实例</a:t>
            </a:r>
            <a:r>
              <a:rPr lang="en-US" altLang="zh-CN" dirty="0" smtClean="0"/>
              <a:t>-</a:t>
            </a:r>
            <a:r>
              <a:rPr lang="zh-CN" altLang="en-US" dirty="0" smtClean="0"/>
              <a:t>显示侦听</a:t>
            </a:r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pSp>
        <p:nvGrpSpPr>
          <p:cNvPr id="27" name="组合 35"/>
          <p:cNvGrpSpPr/>
          <p:nvPr/>
        </p:nvGrpSpPr>
        <p:grpSpPr>
          <a:xfrm>
            <a:off x="3339148" y="1331705"/>
            <a:ext cx="5434012" cy="662940"/>
            <a:chOff x="3339148" y="1331705"/>
            <a:chExt cx="5434012" cy="662940"/>
          </a:xfrm>
        </p:grpSpPr>
        <p:sp>
          <p:nvSpPr>
            <p:cNvPr id="3" name="矩形 2"/>
            <p:cNvSpPr/>
            <p:nvPr/>
          </p:nvSpPr>
          <p:spPr bwMode="auto">
            <a:xfrm>
              <a:off x="3339148" y="1331705"/>
              <a:ext cx="722312" cy="66294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4202748" y="1331705"/>
              <a:ext cx="4570412" cy="66294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3339148" y="1948925"/>
              <a:ext cx="722312" cy="45719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202748" y="1948925"/>
              <a:ext cx="4570412" cy="45719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文本框 3"/>
            <p:cNvSpPr txBox="1">
              <a:spLocks noChangeArrowheads="1"/>
            </p:cNvSpPr>
            <p:nvPr/>
          </p:nvSpPr>
          <p:spPr bwMode="auto">
            <a:xfrm>
              <a:off x="3470385" y="144407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  <p:sp>
          <p:nvSpPr>
            <p:cNvPr id="23" name="文本框 55"/>
            <p:cNvSpPr txBox="1">
              <a:spLocks noChangeArrowheads="1"/>
            </p:cNvSpPr>
            <p:nvPr/>
          </p:nvSpPr>
          <p:spPr bwMode="auto">
            <a:xfrm>
              <a:off x="4378960" y="1451219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软件版本说明及安装准备</a:t>
              </a:r>
            </a:p>
          </p:txBody>
        </p:sp>
      </p:grpSp>
      <p:grpSp>
        <p:nvGrpSpPr>
          <p:cNvPr id="28" name="组合 34"/>
          <p:cNvGrpSpPr/>
          <p:nvPr/>
        </p:nvGrpSpPr>
        <p:grpSpPr>
          <a:xfrm>
            <a:off x="3339148" y="2342655"/>
            <a:ext cx="5434012" cy="664210"/>
            <a:chOff x="3339148" y="2225785"/>
            <a:chExt cx="5434012" cy="664210"/>
          </a:xfrm>
        </p:grpSpPr>
        <p:sp>
          <p:nvSpPr>
            <p:cNvPr id="8" name="矩形 7"/>
            <p:cNvSpPr/>
            <p:nvPr/>
          </p:nvSpPr>
          <p:spPr bwMode="auto">
            <a:xfrm>
              <a:off x="3339148" y="2225785"/>
              <a:ext cx="722312" cy="66421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202748" y="2225785"/>
              <a:ext cx="4570412" cy="66421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339148" y="2844275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202748" y="2844275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文本框 48"/>
            <p:cNvSpPr txBox="1">
              <a:spLocks noChangeArrowheads="1"/>
            </p:cNvSpPr>
            <p:nvPr/>
          </p:nvSpPr>
          <p:spPr bwMode="auto">
            <a:xfrm>
              <a:off x="3470385" y="233942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24" name="文本框 55"/>
            <p:cNvSpPr txBox="1">
              <a:spLocks noChangeArrowheads="1"/>
            </p:cNvSpPr>
            <p:nvPr/>
          </p:nvSpPr>
          <p:spPr bwMode="auto">
            <a:xfrm>
              <a:off x="4378960" y="2336409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典型安装</a:t>
              </a:r>
              <a:r>
                <a:rPr lang="en-US" altLang="zh-CN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自动创建实例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3339148" y="3354875"/>
            <a:ext cx="5434012" cy="665480"/>
            <a:chOff x="3339148" y="3119865"/>
            <a:chExt cx="5434012" cy="665480"/>
          </a:xfrm>
        </p:grpSpPr>
        <p:sp>
          <p:nvSpPr>
            <p:cNvPr id="13" name="矩形 12"/>
            <p:cNvSpPr/>
            <p:nvPr/>
          </p:nvSpPr>
          <p:spPr bwMode="auto">
            <a:xfrm>
              <a:off x="3339148" y="3119865"/>
              <a:ext cx="722312" cy="66548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202748" y="3119865"/>
              <a:ext cx="4570412" cy="66548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339148" y="3739625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202748" y="3739625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54"/>
            <p:cNvSpPr txBox="1">
              <a:spLocks noChangeArrowheads="1"/>
            </p:cNvSpPr>
            <p:nvPr/>
          </p:nvSpPr>
          <p:spPr bwMode="auto">
            <a:xfrm>
              <a:off x="3470385" y="323477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25" name="文本框 55"/>
            <p:cNvSpPr txBox="1">
              <a:spLocks noChangeArrowheads="1"/>
            </p:cNvSpPr>
            <p:nvPr/>
          </p:nvSpPr>
          <p:spPr bwMode="auto">
            <a:xfrm>
              <a:off x="4378960" y="3242033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典型安装</a:t>
              </a:r>
              <a:r>
                <a:rPr lang="en-US" altLang="zh-CN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手工创建实例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32"/>
          <p:cNvGrpSpPr/>
          <p:nvPr/>
        </p:nvGrpSpPr>
        <p:grpSpPr>
          <a:xfrm>
            <a:off x="3339148" y="5372963"/>
            <a:ext cx="5434012" cy="656590"/>
            <a:chOff x="3339148" y="5372963"/>
            <a:chExt cx="5434012" cy="656590"/>
          </a:xfrm>
        </p:grpSpPr>
        <p:sp>
          <p:nvSpPr>
            <p:cNvPr id="18" name="矩形 17"/>
            <p:cNvSpPr/>
            <p:nvPr/>
          </p:nvSpPr>
          <p:spPr bwMode="auto">
            <a:xfrm>
              <a:off x="3339148" y="5372963"/>
              <a:ext cx="7223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202748" y="5372963"/>
              <a:ext cx="45704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3339148" y="5983833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4202748" y="5983833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文本框 60"/>
            <p:cNvSpPr txBox="1">
              <a:spLocks noChangeArrowheads="1"/>
            </p:cNvSpPr>
            <p:nvPr/>
          </p:nvSpPr>
          <p:spPr bwMode="auto">
            <a:xfrm>
              <a:off x="3470385" y="5478978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55"/>
            <p:cNvSpPr txBox="1">
              <a:spLocks noChangeArrowheads="1"/>
            </p:cNvSpPr>
            <p:nvPr/>
          </p:nvSpPr>
          <p:spPr bwMode="auto">
            <a:xfrm>
              <a:off x="4378960" y="5476081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卸载安装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6"/>
          <p:cNvGrpSpPr/>
          <p:nvPr/>
        </p:nvGrpSpPr>
        <p:grpSpPr>
          <a:xfrm>
            <a:off x="3339148" y="4368365"/>
            <a:ext cx="5434012" cy="656590"/>
            <a:chOff x="3339148" y="5372963"/>
            <a:chExt cx="5434012" cy="656590"/>
          </a:xfrm>
        </p:grpSpPr>
        <p:sp>
          <p:nvSpPr>
            <p:cNvPr id="38" name="矩形 37"/>
            <p:cNvSpPr/>
            <p:nvPr/>
          </p:nvSpPr>
          <p:spPr bwMode="auto">
            <a:xfrm>
              <a:off x="3339148" y="5372963"/>
              <a:ext cx="722312" cy="656590"/>
            </a:xfrm>
            <a:prstGeom prst="rect">
              <a:avLst/>
            </a:prstGeom>
            <a:solidFill>
              <a:srgbClr val="DE1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4202748" y="5372963"/>
              <a:ext cx="4570412" cy="656590"/>
            </a:xfrm>
            <a:prstGeom prst="rect">
              <a:avLst/>
            </a:prstGeom>
            <a:solidFill>
              <a:srgbClr val="DE1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3339148" y="5983833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4202748" y="5983833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文本框 60"/>
            <p:cNvSpPr txBox="1">
              <a:spLocks noChangeArrowheads="1"/>
            </p:cNvSpPr>
            <p:nvPr/>
          </p:nvSpPr>
          <p:spPr bwMode="auto">
            <a:xfrm>
              <a:off x="3470385" y="5478978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43" name="文本框 55"/>
            <p:cNvSpPr txBox="1">
              <a:spLocks noChangeArrowheads="1"/>
            </p:cNvSpPr>
            <p:nvPr/>
          </p:nvSpPr>
          <p:spPr bwMode="auto">
            <a:xfrm>
              <a:off x="4378960" y="5476081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快速安装脚本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自动化快速安装脚本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根据当前的操作系统和硬件资源，自动化安装数据库软件，初始化数据库实例，优化数据库参数配置；</a:t>
            </a:r>
            <a:endParaRPr lang="en-US" altLang="zh-CN" dirty="0" smtClean="0"/>
          </a:p>
          <a:p>
            <a:r>
              <a:rPr lang="zh-CN" altLang="en-US" dirty="0" smtClean="0"/>
              <a:t>环境脚本下载地址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sz="2600" dirty="0" smtClean="0"/>
              <a:t>https://gbasedbt.com/dl/AutoInit_GBase8s/latest/AutoInit_GBase8s_v1.4.0.tar</a:t>
            </a:r>
          </a:p>
          <a:p>
            <a:pPr lvl="1"/>
            <a:endParaRPr lang="en-US" altLang="zh-CN" dirty="0" smtClean="0"/>
          </a:p>
          <a:p>
            <a:pPr marL="228600" lvl="1">
              <a:spcBef>
                <a:spcPts val="1000"/>
              </a:spcBef>
              <a:buBlip>
                <a:blip r:embed="rId2"/>
              </a:buBlip>
            </a:pPr>
            <a:r>
              <a:rPr lang="zh-CN" altLang="en-US" sz="2400" dirty="0" smtClean="0"/>
              <a:t>使用方法（</a:t>
            </a:r>
            <a:r>
              <a:rPr lang="en-US" altLang="zh-CN" sz="2400" dirty="0" smtClean="0"/>
              <a:t>root</a:t>
            </a:r>
            <a:r>
              <a:rPr lang="zh-CN" altLang="en-US" sz="2400" dirty="0" smtClean="0"/>
              <a:t>用户执行）</a:t>
            </a:r>
            <a:endParaRPr lang="en-US" altLang="zh-CN" sz="2400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sz="2600" dirty="0" smtClean="0"/>
              <a:t>解压</a:t>
            </a:r>
            <a:r>
              <a:rPr lang="en-US" altLang="zh-CN" sz="2600" dirty="0" smtClean="0"/>
              <a:t>AutoInit_GBase8s_v1.4.0.tar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sz="2600" dirty="0" smtClean="0"/>
              <a:t>将数据库安装包放置于同一个目录</a:t>
            </a:r>
            <a:endParaRPr lang="en-US" altLang="zh-CN" sz="2600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sz="2600" dirty="0" smtClean="0"/>
              <a:t>执行</a:t>
            </a:r>
            <a:r>
              <a:rPr lang="en-US" altLang="zh-CN" sz="2600" dirty="0" smtClean="0"/>
              <a:t>bash AutoInit_GBase8s.sh </a:t>
            </a:r>
            <a:r>
              <a:rPr lang="zh-CN" altLang="en-US" sz="2600" dirty="0" smtClean="0"/>
              <a:t>开始自动化安装</a:t>
            </a:r>
            <a:endParaRPr lang="en-US" altLang="zh-CN" sz="26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95928" y="1248508"/>
            <a:ext cx="3814010" cy="4888767"/>
          </a:xfrm>
        </p:spPr>
        <p:txBody>
          <a:bodyPr/>
          <a:lstStyle/>
          <a:p>
            <a:r>
              <a:rPr lang="zh-CN" altLang="en-US" dirty="0" smtClean="0"/>
              <a:t>不要创建</a:t>
            </a:r>
            <a:r>
              <a:rPr lang="en-US" altLang="zh-CN" dirty="0" err="1" smtClean="0"/>
              <a:t>gbasedbt</a:t>
            </a:r>
            <a:r>
              <a:rPr lang="zh-CN" altLang="en-US" dirty="0" smtClean="0"/>
              <a:t>用户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不解压缩</a:t>
            </a:r>
            <a:r>
              <a:rPr lang="en-US" altLang="zh-CN" dirty="0" smtClean="0"/>
              <a:t>GBase 8s</a:t>
            </a:r>
            <a:r>
              <a:rPr lang="zh-CN" altLang="en-US" dirty="0" smtClean="0"/>
              <a:t>软件安装包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使用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用户执行安装</a:t>
            </a:r>
            <a:endParaRPr lang="en-US" altLang="zh-CN" dirty="0" smtClean="0"/>
          </a:p>
          <a:p>
            <a:pPr>
              <a:buNone/>
            </a:pPr>
            <a:r>
              <a:rPr lang="en-US" altLang="zh-CN" sz="2000" dirty="0" smtClean="0"/>
              <a:t>bash AutoInit_GBase8s.sh</a:t>
            </a:r>
          </a:p>
          <a:p>
            <a:pPr>
              <a:buNone/>
            </a:pPr>
            <a:endParaRPr lang="en-US" altLang="zh-CN" sz="2000" dirty="0" smtClean="0"/>
          </a:p>
          <a:p>
            <a:endParaRPr lang="en-US" altLang="zh-CN" dirty="0" smtClean="0"/>
          </a:p>
        </p:txBody>
      </p:sp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--</a:t>
            </a:r>
            <a:r>
              <a:rPr lang="zh-CN" altLang="en-US" dirty="0" smtClean="0"/>
              <a:t>快速安装脚本安装</a:t>
            </a:r>
            <a:r>
              <a:rPr lang="en-US" altLang="zh-CN" dirty="0" smtClean="0"/>
              <a:t>(</a:t>
            </a:r>
            <a:r>
              <a:rPr lang="zh-CN" altLang="en-US" dirty="0" smtClean="0"/>
              <a:t>适用</a:t>
            </a:r>
            <a:r>
              <a:rPr lang="en-US" altLang="zh-CN" dirty="0" smtClean="0"/>
              <a:t>RHEL/</a:t>
            </a:r>
            <a:r>
              <a:rPr lang="en-US" altLang="zh-CN" smtClean="0"/>
              <a:t>CentOS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Ubuntu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5806578" y="2562835"/>
            <a:ext cx="25236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95928" y="1248508"/>
            <a:ext cx="3814010" cy="4888767"/>
          </a:xfrm>
        </p:spPr>
        <p:txBody>
          <a:bodyPr/>
          <a:lstStyle/>
          <a:p>
            <a:r>
              <a:rPr lang="zh-CN" altLang="en-US" dirty="0" smtClean="0"/>
              <a:t>安装完成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安装过程中自动创建用户，同时会因为优化参数而重启几次数据库，最后的一次完成后，数据库处于可业务使用。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默认</a:t>
            </a:r>
            <a:r>
              <a:rPr lang="en-US" altLang="zh-CN" dirty="0" err="1" smtClean="0"/>
              <a:t>gbasedbt</a:t>
            </a:r>
            <a:r>
              <a:rPr lang="zh-CN" altLang="en-US" dirty="0" smtClean="0"/>
              <a:t>用户的密码是</a:t>
            </a:r>
            <a:r>
              <a:rPr lang="en-US" altLang="zh-CN" dirty="0" smtClean="0"/>
              <a:t>GBase123</a:t>
            </a:r>
          </a:p>
          <a:p>
            <a:endParaRPr lang="en-US" altLang="zh-CN" dirty="0" smtClean="0"/>
          </a:p>
          <a:p>
            <a:pPr>
              <a:buNone/>
            </a:pPr>
            <a:endParaRPr lang="en-US" altLang="zh-CN" sz="2000" dirty="0" smtClean="0"/>
          </a:p>
          <a:p>
            <a:endParaRPr lang="en-US" altLang="zh-CN" dirty="0" smtClean="0"/>
          </a:p>
        </p:txBody>
      </p:sp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--</a:t>
            </a:r>
            <a:r>
              <a:rPr lang="zh-CN" altLang="en-US" dirty="0" smtClean="0"/>
              <a:t>快速安装脚本安装</a:t>
            </a:r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>
            <a:off x="5622020" y="4433580"/>
            <a:ext cx="25236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软件版本说明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74098" y="1851204"/>
            <a:ext cx="7146508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GBase8sV</a:t>
            </a:r>
            <a:r>
              <a:rPr lang="en-US" altLang="zh-CN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8.8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_AEE_</a:t>
            </a:r>
            <a:r>
              <a:rPr lang="en-US" altLang="zh-CN" sz="2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2.0.1A2_2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_</a:t>
            </a:r>
            <a:r>
              <a:rPr lang="en-US" altLang="zh-CN" sz="24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Kylin4_FT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.tar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GBase8sV</a:t>
            </a:r>
            <a:r>
              <a:rPr lang="en-US" altLang="zh-CN" sz="2400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8.7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_</a:t>
            </a:r>
            <a:r>
              <a:rPr lang="en-US" altLang="zh-CN" sz="24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3.0.0_1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_93e040_</a:t>
            </a:r>
            <a:r>
              <a:rPr lang="en-US" altLang="zh-CN" sz="24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RHEL6_x86_64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.tar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50997" y="3084758"/>
            <a:ext cx="6024406" cy="2954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按以下内容选择合适的软件包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主版本号：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8.7/8.8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子版本号：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详细的发行版本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2.0.1a2_2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3.0.0_1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3.3.0_2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编译环境：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编译该软件包的环境。安装环境应与此相同或者相近。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	YHKylin4_FT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表示是飞腾平台（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FT ARM64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）、银河麒麟系统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	RHEL6_x86_64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表示是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x86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架构（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64bit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）、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RHEL6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系统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	AIX5L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表示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IBM Power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架构、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AIX5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系统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95928" y="1248508"/>
            <a:ext cx="3814010" cy="4888767"/>
          </a:xfrm>
        </p:spPr>
        <p:txBody>
          <a:bodyPr/>
          <a:lstStyle/>
          <a:p>
            <a:r>
              <a:rPr lang="zh-CN" altLang="en-US" dirty="0" smtClean="0"/>
              <a:t>数据库侦听使用</a:t>
            </a:r>
            <a:r>
              <a:rPr lang="en-US" altLang="zh-CN" dirty="0" smtClean="0"/>
              <a:t>9088</a:t>
            </a:r>
            <a:r>
              <a:rPr lang="zh-CN" altLang="en-US" dirty="0" smtClean="0"/>
              <a:t>端口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数据库</a:t>
            </a:r>
            <a:r>
              <a:rPr lang="en-US" altLang="zh-CN" dirty="0" smtClean="0"/>
              <a:t>CPU</a:t>
            </a:r>
            <a:r>
              <a:rPr lang="zh-CN" altLang="en-US" dirty="0" smtClean="0"/>
              <a:t>、内存通过系统资源计算而来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创建一个空的</a:t>
            </a:r>
            <a:r>
              <a:rPr lang="en-US" altLang="zh-CN" dirty="0" smtClean="0"/>
              <a:t>database: </a:t>
            </a:r>
            <a:r>
              <a:rPr lang="en-US" altLang="zh-CN" dirty="0" err="1" smtClean="0"/>
              <a:t>testdb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sz="2000" dirty="0" smtClean="0"/>
          </a:p>
          <a:p>
            <a:endParaRPr lang="en-US" altLang="zh-CN" dirty="0" smtClean="0"/>
          </a:p>
        </p:txBody>
      </p:sp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--</a:t>
            </a:r>
            <a:r>
              <a:rPr lang="zh-CN" altLang="en-US" dirty="0" smtClean="0"/>
              <a:t>快速安装脚本安装</a:t>
            </a:r>
            <a:endParaRPr lang="zh-CN" alt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4135773" y="4337108"/>
            <a:ext cx="6828638" cy="285224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841995" y="3104853"/>
            <a:ext cx="2350473" cy="192020"/>
          </a:xfrm>
          <a:prstGeom prst="roundRect">
            <a:avLst>
              <a:gd name="adj" fmla="val 69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5663965" y="1841382"/>
            <a:ext cx="25236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623418" y="4267198"/>
            <a:ext cx="252369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默认参数</a:t>
            </a:r>
            <a:endParaRPr lang="zh-CN" altLang="en-US" dirty="0"/>
          </a:p>
        </p:txBody>
      </p:sp>
      <p:sp>
        <p:nvSpPr>
          <p:cNvPr id="4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95928" y="1248508"/>
            <a:ext cx="4527074" cy="4888767"/>
          </a:xfrm>
        </p:spPr>
        <p:txBody>
          <a:bodyPr/>
          <a:lstStyle/>
          <a:p>
            <a:r>
              <a:rPr lang="zh-CN" altLang="en-US" dirty="0" smtClean="0"/>
              <a:t>初始数据库默认参数</a:t>
            </a:r>
            <a:endParaRPr lang="en-US" altLang="zh-CN" dirty="0" smtClean="0"/>
          </a:p>
          <a:p>
            <a:pPr>
              <a:buNone/>
            </a:pPr>
            <a:endParaRPr lang="en-US" altLang="zh-CN" sz="2000" dirty="0" smtClean="0"/>
          </a:p>
          <a:p>
            <a:endParaRPr lang="en-US" altLang="zh-CN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9094" y="1743123"/>
          <a:ext cx="1112193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364"/>
                <a:gridCol w="1718304"/>
                <a:gridCol w="1775858"/>
                <a:gridCol w="587841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参数名称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默认参数值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JDBC</a:t>
                      </a: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连接需要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说明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软件安装目录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/opt/</a:t>
                      </a:r>
                      <a:r>
                        <a:rPr lang="en-US" altLang="zh-CN" sz="16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gbase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可通过参数更改 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-</a:t>
                      </a:r>
                      <a:r>
                        <a:rPr lang="en-US" altLang="zh-CN" sz="16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i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数据库空间目录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/data/</a:t>
                      </a:r>
                      <a:r>
                        <a:rPr lang="en-US" altLang="zh-CN" sz="16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gbase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可通过参数更改 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-d</a:t>
                      </a: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</a:tr>
              <a:tr h="374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用户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HOME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目录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/home/</a:t>
                      </a:r>
                      <a:r>
                        <a:rPr lang="en-US" altLang="zh-CN" sz="16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gbase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可通过参数更改 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-p</a:t>
                      </a: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用户密码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GBase123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是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数据库服务名称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gbase01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是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对应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DS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中的</a:t>
                      </a:r>
                      <a:r>
                        <a:rPr lang="zh-CN" altLang="en-US" sz="16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实例名，</a:t>
                      </a:r>
                      <a:r>
                        <a:rPr lang="en-US" altLang="zh-CN" sz="16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$GBASEDBTSERVER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数据库字符集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zh_CN.utf8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是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可通过参数更改 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-l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，对应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DS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中的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DB_LOCALE/CLIENT_LOCALE</a:t>
                      </a:r>
                      <a:endParaRPr lang="zh-CN" altLang="en-US" sz="1600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DATABASE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名称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 err="1" smtClean="0">
                          <a:latin typeface="微软雅黑" pitchFamily="34" charset="-122"/>
                          <a:ea typeface="微软雅黑" pitchFamily="34" charset="-122"/>
                        </a:rPr>
                        <a:t>testdb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是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对应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DS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中的</a:t>
                      </a:r>
                      <a:r>
                        <a:rPr lang="zh-CN" altLang="en-US" sz="16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 数据库</a:t>
                      </a:r>
                      <a:r>
                        <a:rPr lang="en-US" altLang="zh-CN" sz="1600" baseline="0" dirty="0" smtClean="0"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1600" baseline="0" smtClean="0">
                          <a:latin typeface="微软雅黑" pitchFamily="34" charset="-122"/>
                          <a:ea typeface="微软雅黑" pitchFamily="34" charset="-122"/>
                        </a:rPr>
                        <a:t>模式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IP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地址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0.0.0.0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是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0.0.0.0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表示所有可用的接口，对于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DS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，需要连到可用端口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solidFill>
                      <a:srgbClr val="DE1208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端口号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9088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600" kern="1200" dirty="0" smtClean="0">
                          <a:solidFill>
                            <a:schemeClr val="dk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是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对应</a:t>
                      </a:r>
                      <a:r>
                        <a:rPr lang="en-US" altLang="zh-CN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DS</a:t>
                      </a:r>
                      <a:r>
                        <a:rPr lang="zh-CN" altLang="en-US" sz="1600" dirty="0" smtClean="0">
                          <a:latin typeface="微软雅黑" pitchFamily="34" charset="-122"/>
                          <a:ea typeface="微软雅黑" pitchFamily="34" charset="-122"/>
                        </a:rPr>
                        <a:t>中的 端口号</a:t>
                      </a:r>
                      <a:endParaRPr lang="zh-CN" altLang="en-US" sz="1600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pSp>
        <p:nvGrpSpPr>
          <p:cNvPr id="27" name="组合 35"/>
          <p:cNvGrpSpPr/>
          <p:nvPr/>
        </p:nvGrpSpPr>
        <p:grpSpPr>
          <a:xfrm>
            <a:off x="3339148" y="1331705"/>
            <a:ext cx="5434012" cy="662940"/>
            <a:chOff x="3339148" y="1331705"/>
            <a:chExt cx="5434012" cy="662940"/>
          </a:xfrm>
        </p:grpSpPr>
        <p:sp>
          <p:nvSpPr>
            <p:cNvPr id="3" name="矩形 2"/>
            <p:cNvSpPr/>
            <p:nvPr/>
          </p:nvSpPr>
          <p:spPr bwMode="auto">
            <a:xfrm>
              <a:off x="3339148" y="1331705"/>
              <a:ext cx="722312" cy="66294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4202748" y="1331705"/>
              <a:ext cx="4570412" cy="66294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3339148" y="1948925"/>
              <a:ext cx="722312" cy="45719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202748" y="1948925"/>
              <a:ext cx="4570412" cy="45719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文本框 3"/>
            <p:cNvSpPr txBox="1">
              <a:spLocks noChangeArrowheads="1"/>
            </p:cNvSpPr>
            <p:nvPr/>
          </p:nvSpPr>
          <p:spPr bwMode="auto">
            <a:xfrm>
              <a:off x="3470385" y="144407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  <p:sp>
          <p:nvSpPr>
            <p:cNvPr id="23" name="文本框 55"/>
            <p:cNvSpPr txBox="1">
              <a:spLocks noChangeArrowheads="1"/>
            </p:cNvSpPr>
            <p:nvPr/>
          </p:nvSpPr>
          <p:spPr bwMode="auto">
            <a:xfrm>
              <a:off x="4378960" y="1451219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软件版本说明及安装准备</a:t>
              </a:r>
            </a:p>
          </p:txBody>
        </p:sp>
      </p:grpSp>
      <p:grpSp>
        <p:nvGrpSpPr>
          <p:cNvPr id="28" name="组合 34"/>
          <p:cNvGrpSpPr/>
          <p:nvPr/>
        </p:nvGrpSpPr>
        <p:grpSpPr>
          <a:xfrm>
            <a:off x="3339148" y="2342655"/>
            <a:ext cx="5434012" cy="664210"/>
            <a:chOff x="3339148" y="2225785"/>
            <a:chExt cx="5434012" cy="664210"/>
          </a:xfrm>
        </p:grpSpPr>
        <p:sp>
          <p:nvSpPr>
            <p:cNvPr id="8" name="矩形 7"/>
            <p:cNvSpPr/>
            <p:nvPr/>
          </p:nvSpPr>
          <p:spPr bwMode="auto">
            <a:xfrm>
              <a:off x="3339148" y="2225785"/>
              <a:ext cx="722312" cy="66421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202748" y="2225785"/>
              <a:ext cx="4570412" cy="66421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339148" y="2844275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202748" y="2844275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文本框 48"/>
            <p:cNvSpPr txBox="1">
              <a:spLocks noChangeArrowheads="1"/>
            </p:cNvSpPr>
            <p:nvPr/>
          </p:nvSpPr>
          <p:spPr bwMode="auto">
            <a:xfrm>
              <a:off x="3470385" y="233942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24" name="文本框 55"/>
            <p:cNvSpPr txBox="1">
              <a:spLocks noChangeArrowheads="1"/>
            </p:cNvSpPr>
            <p:nvPr/>
          </p:nvSpPr>
          <p:spPr bwMode="auto">
            <a:xfrm>
              <a:off x="4378960" y="2336409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典型安装</a:t>
              </a:r>
              <a:r>
                <a:rPr lang="en-US" altLang="zh-CN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自动创建实例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3339148" y="3354875"/>
            <a:ext cx="5434012" cy="665480"/>
            <a:chOff x="3339148" y="3119865"/>
            <a:chExt cx="5434012" cy="665480"/>
          </a:xfrm>
        </p:grpSpPr>
        <p:sp>
          <p:nvSpPr>
            <p:cNvPr id="13" name="矩形 12"/>
            <p:cNvSpPr/>
            <p:nvPr/>
          </p:nvSpPr>
          <p:spPr bwMode="auto">
            <a:xfrm>
              <a:off x="3339148" y="3119865"/>
              <a:ext cx="722312" cy="66548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202748" y="3119865"/>
              <a:ext cx="4570412" cy="66548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339148" y="3739625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202748" y="3739625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54"/>
            <p:cNvSpPr txBox="1">
              <a:spLocks noChangeArrowheads="1"/>
            </p:cNvSpPr>
            <p:nvPr/>
          </p:nvSpPr>
          <p:spPr bwMode="auto">
            <a:xfrm>
              <a:off x="3470385" y="323477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25" name="文本框 55"/>
            <p:cNvSpPr txBox="1">
              <a:spLocks noChangeArrowheads="1"/>
            </p:cNvSpPr>
            <p:nvPr/>
          </p:nvSpPr>
          <p:spPr bwMode="auto">
            <a:xfrm>
              <a:off x="4378960" y="3242033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典型安装</a:t>
              </a:r>
              <a:r>
                <a:rPr lang="en-US" altLang="zh-CN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手工创建实例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32"/>
          <p:cNvGrpSpPr/>
          <p:nvPr/>
        </p:nvGrpSpPr>
        <p:grpSpPr>
          <a:xfrm>
            <a:off x="3339148" y="5372963"/>
            <a:ext cx="5434012" cy="656590"/>
            <a:chOff x="3339148" y="5372963"/>
            <a:chExt cx="5434012" cy="656590"/>
          </a:xfrm>
        </p:grpSpPr>
        <p:sp>
          <p:nvSpPr>
            <p:cNvPr id="18" name="矩形 17"/>
            <p:cNvSpPr/>
            <p:nvPr/>
          </p:nvSpPr>
          <p:spPr bwMode="auto">
            <a:xfrm>
              <a:off x="3339148" y="5372963"/>
              <a:ext cx="722312" cy="656590"/>
            </a:xfrm>
            <a:prstGeom prst="rect">
              <a:avLst/>
            </a:prstGeom>
            <a:solidFill>
              <a:srgbClr val="DE1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202748" y="5372963"/>
              <a:ext cx="4570412" cy="656590"/>
            </a:xfrm>
            <a:prstGeom prst="rect">
              <a:avLst/>
            </a:prstGeom>
            <a:solidFill>
              <a:srgbClr val="DE1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3339148" y="5983833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4202748" y="5983833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文本框 60"/>
            <p:cNvSpPr txBox="1">
              <a:spLocks noChangeArrowheads="1"/>
            </p:cNvSpPr>
            <p:nvPr/>
          </p:nvSpPr>
          <p:spPr bwMode="auto">
            <a:xfrm>
              <a:off x="3470385" y="5478978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55"/>
            <p:cNvSpPr txBox="1">
              <a:spLocks noChangeArrowheads="1"/>
            </p:cNvSpPr>
            <p:nvPr/>
          </p:nvSpPr>
          <p:spPr bwMode="auto">
            <a:xfrm>
              <a:off x="4378960" y="5476081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卸载安装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6"/>
          <p:cNvGrpSpPr/>
          <p:nvPr/>
        </p:nvGrpSpPr>
        <p:grpSpPr>
          <a:xfrm>
            <a:off x="3339148" y="4368365"/>
            <a:ext cx="5434012" cy="656590"/>
            <a:chOff x="3339148" y="5372963"/>
            <a:chExt cx="5434012" cy="656590"/>
          </a:xfrm>
        </p:grpSpPr>
        <p:sp>
          <p:nvSpPr>
            <p:cNvPr id="38" name="矩形 37"/>
            <p:cNvSpPr/>
            <p:nvPr/>
          </p:nvSpPr>
          <p:spPr bwMode="auto">
            <a:xfrm>
              <a:off x="3339148" y="5372963"/>
              <a:ext cx="7223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4202748" y="5372963"/>
              <a:ext cx="45704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3339148" y="5983833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4202748" y="5983833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文本框 60"/>
            <p:cNvSpPr txBox="1">
              <a:spLocks noChangeArrowheads="1"/>
            </p:cNvSpPr>
            <p:nvPr/>
          </p:nvSpPr>
          <p:spPr bwMode="auto">
            <a:xfrm>
              <a:off x="3470385" y="5478978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43" name="文本框 55"/>
            <p:cNvSpPr txBox="1">
              <a:spLocks noChangeArrowheads="1"/>
            </p:cNvSpPr>
            <p:nvPr/>
          </p:nvSpPr>
          <p:spPr bwMode="auto">
            <a:xfrm>
              <a:off x="4378960" y="5476081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快速安装脚本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37874" y="1248508"/>
            <a:ext cx="3361003" cy="4888767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在数据库关闭的情况下，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使用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用户在命令行状态下执行软件卸载：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目录为</a:t>
            </a:r>
            <a:r>
              <a:rPr lang="en-US" altLang="zh-CN" sz="2000" dirty="0" smtClean="0"/>
              <a:t>$GBASEDBTDIR/uninstall/</a:t>
            </a:r>
            <a:r>
              <a:rPr lang="en-US" altLang="zh-CN" sz="2000" dirty="0" err="1" smtClean="0"/>
              <a:t>uninstall_ids</a:t>
            </a:r>
            <a:endParaRPr lang="en-US" altLang="zh-CN" dirty="0" smtClean="0"/>
          </a:p>
          <a:p>
            <a:pPr>
              <a:buNone/>
            </a:pPr>
            <a:r>
              <a:rPr lang="en-US" altLang="zh-CN" sz="1800" dirty="0" smtClean="0"/>
              <a:t>  ./</a:t>
            </a:r>
            <a:r>
              <a:rPr lang="en-US" altLang="zh-CN" sz="1800" dirty="0" err="1" smtClean="0"/>
              <a:t>uninstallids</a:t>
            </a:r>
            <a:endParaRPr lang="en-US" altLang="zh-CN" sz="1800" dirty="0" smtClean="0"/>
          </a:p>
          <a:p>
            <a:pPr>
              <a:buNone/>
            </a:pPr>
            <a:r>
              <a:rPr lang="zh-CN" altLang="en-US" sz="1800" dirty="0" smtClean="0"/>
              <a:t>  注：不同版本的界面可能不一样</a:t>
            </a: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r>
              <a:rPr lang="zh-CN" altLang="en-US" dirty="0" smtClean="0"/>
              <a:t>确认卸载的目录</a:t>
            </a:r>
            <a:endParaRPr lang="en-US" altLang="zh-CN" dirty="0" smtClean="0"/>
          </a:p>
          <a:p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658374" y="1858160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288946" y="3679969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卸载软件</a:t>
            </a:r>
            <a:r>
              <a:rPr lang="en-US" altLang="zh-CN" smtClean="0"/>
              <a:t>-</a:t>
            </a:r>
            <a:r>
              <a:rPr lang="zh-CN" altLang="en-US" smtClean="0"/>
              <a:t>无</a:t>
            </a:r>
            <a:r>
              <a:rPr lang="zh-CN" altLang="en-US" dirty="0" smtClean="0"/>
              <a:t>交互方式</a:t>
            </a:r>
            <a:endParaRPr lang="zh-CN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000" y="1198800"/>
            <a:ext cx="7818437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71431" y="1248508"/>
            <a:ext cx="3335835" cy="4888767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清理</a:t>
            </a:r>
            <a:r>
              <a:rPr lang="en-US" altLang="zh-CN" dirty="0" smtClean="0"/>
              <a:t>$GBASEDBTDIR</a:t>
            </a:r>
            <a:r>
              <a:rPr lang="zh-CN" altLang="en-US" dirty="0" smtClean="0"/>
              <a:t>目录</a:t>
            </a:r>
            <a:endParaRPr lang="en-US" altLang="zh-CN" dirty="0" smtClean="0"/>
          </a:p>
          <a:p>
            <a:r>
              <a:rPr lang="zh-CN" altLang="en-US" dirty="0" smtClean="0"/>
              <a:t>删除</a:t>
            </a:r>
            <a:r>
              <a:rPr lang="en-US" altLang="zh-CN" dirty="0" smtClean="0"/>
              <a:t>gbase8s</a:t>
            </a:r>
            <a:r>
              <a:rPr lang="zh-CN" altLang="en-US" dirty="0" smtClean="0"/>
              <a:t>目录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完成卸载及清理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5567493" y="6121165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卸载软件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无交互方式</a:t>
            </a:r>
            <a:endParaRPr lang="zh-CN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37874" y="1248508"/>
            <a:ext cx="3361003" cy="4888767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在命令行状态下执行软件卸载：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目录为</a:t>
            </a:r>
            <a:r>
              <a:rPr lang="en-US" altLang="zh-CN" sz="2000" dirty="0" smtClean="0"/>
              <a:t>$GBASEDBTDIR/uninstall/</a:t>
            </a:r>
            <a:r>
              <a:rPr lang="en-US" altLang="zh-CN" sz="2000" dirty="0" err="1" smtClean="0"/>
              <a:t>uninstall_ids</a:t>
            </a:r>
            <a:endParaRPr lang="en-US" altLang="zh-CN" dirty="0" smtClean="0"/>
          </a:p>
          <a:p>
            <a:r>
              <a:rPr lang="en-US" altLang="zh-CN" dirty="0" smtClean="0"/>
              <a:t>./</a:t>
            </a:r>
            <a:r>
              <a:rPr lang="en-US" altLang="zh-CN" dirty="0" err="1" smtClean="0"/>
              <a:t>uninstallids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确认卸载的目录</a:t>
            </a:r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800" y="1404000"/>
            <a:ext cx="8540001" cy="512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接连接符 7"/>
          <p:cNvCxnSpPr/>
          <p:nvPr/>
        </p:nvCxnSpPr>
        <p:spPr>
          <a:xfrm>
            <a:off x="5532539" y="2562835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382935" y="5240321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卸载软件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交互方式</a:t>
            </a:r>
            <a:endParaRPr lang="zh-CN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88209" y="1256897"/>
            <a:ext cx="3285501" cy="4888767"/>
          </a:xfrm>
        </p:spPr>
        <p:txBody>
          <a:bodyPr/>
          <a:lstStyle/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选择删除 数据库软件及所有数据库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800" y="1404000"/>
            <a:ext cx="8533334" cy="5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接连接符 4"/>
          <p:cNvCxnSpPr/>
          <p:nvPr/>
        </p:nvCxnSpPr>
        <p:spPr>
          <a:xfrm>
            <a:off x="8537196" y="4191697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卸载软件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交互方式</a:t>
            </a:r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53984" y="1248508"/>
            <a:ext cx="5297170" cy="4888767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卸载完成</a:t>
            </a:r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800" y="1404000"/>
            <a:ext cx="8533334" cy="5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卸载软件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交互方式</a:t>
            </a:r>
            <a:endParaRPr lang="zh-CN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271431" y="1248508"/>
            <a:ext cx="3335835" cy="4888767"/>
          </a:xfrm>
        </p:spPr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清理</a:t>
            </a:r>
            <a:r>
              <a:rPr lang="en-US" altLang="zh-CN" dirty="0" smtClean="0"/>
              <a:t>$GBASEDBTDIR</a:t>
            </a:r>
            <a:r>
              <a:rPr lang="zh-CN" altLang="en-US" dirty="0" smtClean="0"/>
              <a:t>目录</a:t>
            </a:r>
            <a:endParaRPr lang="en-US" altLang="zh-CN" dirty="0" smtClean="0"/>
          </a:p>
          <a:p>
            <a:r>
              <a:rPr lang="zh-CN" altLang="en-US" dirty="0" smtClean="0"/>
              <a:t>删除</a:t>
            </a:r>
            <a:r>
              <a:rPr lang="en-US" altLang="zh-CN" dirty="0" smtClean="0"/>
              <a:t>gbase8s</a:t>
            </a:r>
            <a:r>
              <a:rPr lang="zh-CN" altLang="en-US" dirty="0" smtClean="0"/>
              <a:t>目录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完成卸载及清理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800" y="1404000"/>
            <a:ext cx="8533334" cy="51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接连接符 4"/>
          <p:cNvCxnSpPr/>
          <p:nvPr/>
        </p:nvCxnSpPr>
        <p:spPr>
          <a:xfrm>
            <a:off x="4921541" y="3562523"/>
            <a:ext cx="130029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275491" y="538406"/>
            <a:ext cx="11207263" cy="481500"/>
          </a:xfrm>
        </p:spPr>
        <p:txBody>
          <a:bodyPr/>
          <a:lstStyle/>
          <a:p>
            <a:r>
              <a:rPr lang="zh-CN" altLang="en-US" dirty="0" smtClean="0"/>
              <a:t>卸载软件</a:t>
            </a:r>
            <a:r>
              <a:rPr lang="en-US" altLang="zh-CN" dirty="0" smtClean="0"/>
              <a:t>-</a:t>
            </a:r>
            <a:r>
              <a:rPr lang="zh-CN" altLang="en-US" dirty="0" smtClean="0"/>
              <a:t>交互方式</a:t>
            </a:r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</a:rPr>
              <a:t>GBase 8s</a:t>
            </a:r>
            <a:r>
              <a:rPr lang="zh-CN" altLang="en-US" dirty="0" smtClean="0">
                <a:latin typeface="Arial" panose="020B0604020202020204" pitchFamily="34" charset="0"/>
              </a:rPr>
              <a:t>数据库连接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388703" y="6563417"/>
            <a:ext cx="50687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fld id="{D84502BE-93F0-4EA8-A8AA-6F5E8ED668D7}" type="slidenum">
              <a:rPr lang="zh-CN" altLang="en-US" sz="1200" kern="0" spc="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pPr algn="ctr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None/>
              </a:pPr>
              <a:t>48</a:t>
            </a:fld>
            <a:r>
              <a:rPr lang="en-US" altLang="zh-CN" sz="1200" kern="0" spc="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/7</a:t>
            </a:r>
            <a:endParaRPr lang="zh-CN" altLang="en-US" sz="1200" kern="0" spc="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安装前准备（以</a:t>
            </a:r>
            <a:r>
              <a:rPr lang="en-US" altLang="zh-CN" dirty="0" smtClean="0"/>
              <a:t>x86_64</a:t>
            </a:r>
            <a:r>
              <a:rPr lang="zh-CN" altLang="en-US" dirty="0" smtClean="0"/>
              <a:t>架构下的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为例）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55650" y="1139451"/>
            <a:ext cx="10718800" cy="532958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000" dirty="0" smtClean="0"/>
              <a:t>设置主机名与网络</a:t>
            </a:r>
            <a:endParaRPr lang="en-US" altLang="zh-CN" sz="2000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zh-CN" altLang="en-US" sz="1600" dirty="0" smtClean="0"/>
              <a:t>配置</a:t>
            </a:r>
            <a:r>
              <a:rPr lang="en-US" altLang="zh-CN" sz="1600" dirty="0" smtClean="0"/>
              <a:t>/etc/hosts</a:t>
            </a:r>
            <a:r>
              <a:rPr lang="zh-CN" altLang="en-US" sz="1600" dirty="0" smtClean="0"/>
              <a:t>，确认主机名</a:t>
            </a:r>
            <a:r>
              <a:rPr lang="en-US" altLang="zh-CN" sz="1600" dirty="0" smtClean="0"/>
              <a:t>hostname</a:t>
            </a:r>
            <a:r>
              <a:rPr lang="zh-CN" altLang="en-US" sz="1600" dirty="0" smtClean="0"/>
              <a:t>与</a:t>
            </a:r>
            <a:r>
              <a:rPr lang="en-US" altLang="zh-CN" sz="1600" dirty="0" smtClean="0"/>
              <a:t>IP</a:t>
            </a:r>
            <a:r>
              <a:rPr lang="zh-CN" altLang="en-US" sz="1600" dirty="0" smtClean="0"/>
              <a:t>地址对应匹配</a:t>
            </a:r>
            <a:endParaRPr lang="en-US" altLang="zh-CN" sz="1600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重要：重要：重要：如果您准备使用 典型安装</a:t>
            </a:r>
            <a:r>
              <a:rPr lang="en-US" altLang="zh-CN" b="1" dirty="0" smtClean="0">
                <a:solidFill>
                  <a:srgbClr val="FF0000"/>
                </a:solidFill>
              </a:rPr>
              <a:t>-</a:t>
            </a:r>
            <a:r>
              <a:rPr lang="zh-CN" altLang="en-US" b="1" dirty="0" smtClean="0">
                <a:solidFill>
                  <a:srgbClr val="FF0000"/>
                </a:solidFill>
              </a:rPr>
              <a:t>自动创建实例 的方式，必须完成此操作！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000" dirty="0" smtClean="0"/>
              <a:t>关闭</a:t>
            </a:r>
            <a:r>
              <a:rPr lang="en-US" altLang="zh-CN" sz="2000" dirty="0" err="1" smtClean="0"/>
              <a:t>selinux</a:t>
            </a:r>
            <a:endParaRPr lang="en-US" altLang="zh-CN" sz="2000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zh-CN" altLang="en-US" sz="1600" dirty="0" smtClean="0"/>
              <a:t>临时关闭</a:t>
            </a:r>
            <a:r>
              <a:rPr lang="en-US" altLang="zh-CN" sz="1600" dirty="0" err="1" smtClean="0"/>
              <a:t>selinux</a:t>
            </a:r>
            <a:r>
              <a:rPr lang="zh-CN" altLang="en-US" sz="1600" dirty="0" smtClean="0"/>
              <a:t>，省却对数据库软件安装的影响</a:t>
            </a:r>
            <a:endParaRPr lang="en-US" altLang="zh-CN" sz="1600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en-US" altLang="zh-CN" sz="1600" dirty="0" smtClean="0"/>
              <a:t>/etc/</a:t>
            </a:r>
            <a:r>
              <a:rPr lang="en-US" altLang="zh-CN" sz="1600" dirty="0" err="1" smtClean="0"/>
              <a:t>selinux</a:t>
            </a:r>
            <a:r>
              <a:rPr lang="en-US" altLang="zh-CN" sz="1600" dirty="0" smtClean="0"/>
              <a:t>/</a:t>
            </a:r>
            <a:r>
              <a:rPr lang="en-US" altLang="zh-CN" sz="1600" dirty="0" err="1" smtClean="0"/>
              <a:t>config</a:t>
            </a:r>
            <a:r>
              <a:rPr lang="zh-CN" altLang="en-US" sz="1600" dirty="0" smtClean="0"/>
              <a:t>中的</a:t>
            </a:r>
            <a:r>
              <a:rPr lang="en-US" altLang="zh-CN" sz="1600" dirty="0" smtClean="0"/>
              <a:t>SELINUX=disabled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000" dirty="0" smtClean="0"/>
              <a:t>关闭或者配置防火墙</a:t>
            </a:r>
            <a:endParaRPr lang="en-US" altLang="zh-CN" sz="2000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zh-CN" altLang="en-US" sz="1600" dirty="0" smtClean="0"/>
              <a:t>注：不同的系统，关闭方式不一样</a:t>
            </a:r>
            <a:endParaRPr lang="en-US" altLang="zh-CN" sz="1600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zh-CN" altLang="en-US" sz="1600" dirty="0" smtClean="0"/>
              <a:t>如：</a:t>
            </a:r>
            <a:r>
              <a:rPr lang="en-US" altLang="zh-CN" sz="1600" dirty="0" smtClean="0"/>
              <a:t>RHEL6</a:t>
            </a:r>
            <a:r>
              <a:rPr lang="zh-CN" altLang="en-US" sz="1600" dirty="0" smtClean="0"/>
              <a:t>中</a:t>
            </a:r>
            <a:r>
              <a:rPr lang="en-US" altLang="zh-CN" sz="1600" dirty="0" smtClean="0"/>
              <a:t>service </a:t>
            </a:r>
            <a:r>
              <a:rPr lang="en-US" altLang="zh-CN" sz="1600" dirty="0" err="1" smtClean="0"/>
              <a:t>iptables</a:t>
            </a:r>
            <a:r>
              <a:rPr lang="en-US" altLang="zh-CN" sz="1600" dirty="0" smtClean="0"/>
              <a:t> stop,	RHEL7</a:t>
            </a:r>
            <a:r>
              <a:rPr lang="zh-CN" altLang="en-US" sz="1600" dirty="0" smtClean="0"/>
              <a:t>中</a:t>
            </a:r>
            <a:r>
              <a:rPr lang="en-US" altLang="zh-CN" sz="1600" dirty="0" err="1" smtClean="0"/>
              <a:t>systemctl</a:t>
            </a:r>
            <a:r>
              <a:rPr lang="en-US" altLang="zh-CN" sz="1600" dirty="0" smtClean="0"/>
              <a:t> stop </a:t>
            </a:r>
            <a:r>
              <a:rPr lang="en-US" altLang="zh-CN" sz="1600" dirty="0" err="1" smtClean="0"/>
              <a:t>firewalld</a:t>
            </a:r>
            <a:endParaRPr lang="zh-CN" altLang="en-US" sz="1600" dirty="0" smtClean="0"/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000" dirty="0" smtClean="0"/>
              <a:t>安装</a:t>
            </a:r>
            <a:r>
              <a:rPr lang="en-US" altLang="zh-CN" sz="2000" dirty="0" smtClean="0"/>
              <a:t>unzip</a:t>
            </a:r>
            <a:r>
              <a:rPr lang="zh-CN" altLang="en-US" sz="2000" dirty="0" smtClean="0"/>
              <a:t>，可选安装</a:t>
            </a:r>
            <a:r>
              <a:rPr lang="en-US" altLang="zh-CN" sz="2000" dirty="0" err="1" smtClean="0"/>
              <a:t>jdk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jre</a:t>
            </a:r>
            <a:endParaRPr lang="en-US" altLang="zh-CN" sz="2000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zh-CN" altLang="en-US" sz="1600" dirty="0" smtClean="0"/>
              <a:t>安装过程中，会调用到</a:t>
            </a:r>
            <a:r>
              <a:rPr lang="en-US" altLang="zh-CN" sz="1600" dirty="0" smtClean="0"/>
              <a:t>unzip;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数据库连接需要的参数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必须：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数据库服务名称：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$GBASEDBTSERVER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地址：在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sqlhosts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中定义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端口号：在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sqlhosts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中定义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数据库名称：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sysmaster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(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系统库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marL="228600" lvl="2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zh-CN" altLang="en-US" sz="2400" spc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可选，按实际配置</a:t>
            </a:r>
            <a:endParaRPr lang="en-US" altLang="zh-CN" sz="2400" spc="1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DB_LOCALE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CLIENT_LOCALE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NEWCODESET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040072" y="1621026"/>
            <a:ext cx="5905851" cy="447814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</a:ln>
        </p:spPr>
        <p:txBody>
          <a:bodyPr wrap="squar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[root@centos7 ~]# </a:t>
            </a:r>
            <a:r>
              <a:rPr lang="en-US" altLang="zh-CN" sz="1000" b="1" dirty="0" err="1" smtClean="0">
                <a:latin typeface="幼圆" pitchFamily="49" charset="-122"/>
                <a:ea typeface="幼圆" pitchFamily="49" charset="-122"/>
              </a:rPr>
              <a:t>su</a:t>
            </a: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- </a:t>
            </a:r>
            <a:r>
              <a:rPr lang="en-US" altLang="zh-CN" sz="1000" b="1" dirty="0" err="1" smtClean="0">
                <a:latin typeface="幼圆" pitchFamily="49" charset="-122"/>
                <a:ea typeface="幼圆" pitchFamily="49" charset="-122"/>
              </a:rPr>
              <a:t>gbasedbt</a:t>
            </a:r>
            <a:endParaRPr lang="en-US" altLang="zh-CN" sz="1000" b="1" dirty="0" smtClean="0"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Last login: Wed Mar 25 11:05:13 CST 2020 on pts/0</a:t>
            </a: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[gbasedbt@centos7 ~]$ echo $GBASEDBTSERVER</a:t>
            </a: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gbase01</a:t>
            </a: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[gbasedbt@centos7 ~]$ </a:t>
            </a:r>
            <a:r>
              <a:rPr lang="en-US" altLang="zh-CN" sz="1000" b="1" dirty="0" err="1" smtClean="0">
                <a:latin typeface="幼圆" pitchFamily="49" charset="-122"/>
                <a:ea typeface="幼圆" pitchFamily="49" charset="-122"/>
              </a:rPr>
              <a:t>onstat</a:t>
            </a: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-g </a:t>
            </a:r>
            <a:r>
              <a:rPr lang="en-US" altLang="zh-CN" sz="1000" b="1" dirty="0" err="1" smtClean="0">
                <a:latin typeface="幼圆" pitchFamily="49" charset="-122"/>
                <a:ea typeface="幼圆" pitchFamily="49" charset="-122"/>
              </a:rPr>
              <a:t>ntt</a:t>
            </a:r>
            <a:endParaRPr lang="en-US" altLang="zh-CN" sz="1000" b="1" dirty="0" smtClean="0"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000" b="1" dirty="0" smtClean="0"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GBase Database Server Version 12.10.FC4G1AEE -- On-Line -- Up 18:14:10 -- 736264 Kbytes</a:t>
            </a:r>
          </a:p>
          <a:p>
            <a:pPr>
              <a:lnSpc>
                <a:spcPct val="150000"/>
              </a:lnSpc>
            </a:pPr>
            <a:endParaRPr lang="en-US" altLang="zh-CN" sz="1000" b="1" dirty="0" smtClean="0"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global network information:</a:t>
            </a: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 #</a:t>
            </a:r>
            <a:r>
              <a:rPr lang="en-US" altLang="zh-CN" sz="1000" b="1" dirty="0" err="1" smtClean="0">
                <a:latin typeface="幼圆" pitchFamily="49" charset="-122"/>
                <a:ea typeface="幼圆" pitchFamily="49" charset="-122"/>
              </a:rPr>
              <a:t>netscb</a:t>
            </a: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connects         read        write    q-free  q-limits  q-exceed </a:t>
            </a:r>
            <a:r>
              <a:rPr lang="en-US" altLang="zh-CN" sz="1000" b="1" dirty="0" err="1" smtClean="0">
                <a:latin typeface="幼圆" pitchFamily="49" charset="-122"/>
                <a:ea typeface="幼圆" pitchFamily="49" charset="-122"/>
              </a:rPr>
              <a:t>alloc</a:t>
            </a: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/max</a:t>
            </a: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  2/   6       42        15984        14939    6/   6  240/  10    0/   0    6/   6</a:t>
            </a:r>
          </a:p>
          <a:p>
            <a:pPr>
              <a:lnSpc>
                <a:spcPct val="150000"/>
              </a:lnSpc>
            </a:pPr>
            <a:endParaRPr lang="en-US" altLang="zh-CN" sz="1000" b="1" dirty="0" smtClean="0">
              <a:latin typeface="幼圆" pitchFamily="49" charset="-122"/>
              <a:ea typeface="幼圆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Individual thread network information (times):</a:t>
            </a: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         </a:t>
            </a:r>
            <a:r>
              <a:rPr lang="en-US" altLang="zh-CN" sz="1000" b="1" dirty="0" err="1" smtClean="0">
                <a:latin typeface="幼圆" pitchFamily="49" charset="-122"/>
                <a:ea typeface="幼圆" pitchFamily="49" charset="-122"/>
              </a:rPr>
              <a:t>netscb</a:t>
            </a: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thread name    </a:t>
            </a:r>
            <a:r>
              <a:rPr lang="en-US" altLang="zh-CN" sz="1000" b="1" dirty="0" err="1" smtClean="0">
                <a:latin typeface="幼圆" pitchFamily="49" charset="-122"/>
                <a:ea typeface="幼圆" pitchFamily="49" charset="-122"/>
              </a:rPr>
              <a:t>sid</a:t>
            </a: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    open     read    write address</a:t>
            </a: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       4e4ee6f0 </a:t>
            </a:r>
            <a:r>
              <a:rPr lang="en-US" altLang="zh-CN" sz="1000" b="1" dirty="0" err="1" smtClean="0">
                <a:latin typeface="幼圆" pitchFamily="49" charset="-122"/>
                <a:ea typeface="幼圆" pitchFamily="49" charset="-122"/>
              </a:rPr>
              <a:t>soctcplst</a:t>
            </a: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       3 17:30:35 11:42:13          </a:t>
            </a:r>
            <a:r>
              <a:rPr lang="en-US" altLang="zh-CN" sz="10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192.168.0.14|9088|soctcp</a:t>
            </a: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                             03/24/20</a:t>
            </a: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       47cccbe0 </a:t>
            </a:r>
            <a:r>
              <a:rPr lang="en-US" altLang="zh-CN" sz="1000" b="1" dirty="0" err="1" smtClean="0">
                <a:latin typeface="幼圆" pitchFamily="49" charset="-122"/>
                <a:ea typeface="幼圆" pitchFamily="49" charset="-122"/>
              </a:rPr>
              <a:t>soctcppoll</a:t>
            </a: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      2 23:44:32</a:t>
            </a:r>
          </a:p>
          <a:p>
            <a:pPr>
              <a:lnSpc>
                <a:spcPct val="150000"/>
              </a:lnSpc>
            </a:pPr>
            <a:r>
              <a:rPr lang="en-US" altLang="zh-CN" sz="1000" b="1" dirty="0" smtClean="0">
                <a:latin typeface="幼圆" pitchFamily="49" charset="-122"/>
                <a:ea typeface="幼圆" pitchFamily="49" charset="-122"/>
              </a:rPr>
              <a:t>                              03/24/20</a:t>
            </a:r>
          </a:p>
          <a:p>
            <a:pPr>
              <a:lnSpc>
                <a:spcPct val="150000"/>
              </a:lnSpc>
            </a:pPr>
            <a:endParaRPr lang="zh-CN" altLang="en-US" sz="1000" b="1" dirty="0" smtClean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000" y="1188000"/>
            <a:ext cx="425345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GBase </a:t>
            </a:r>
            <a:r>
              <a:rPr lang="en-US" altLang="zh-CN" dirty="0" err="1" smtClean="0"/>
              <a:t>DataStudio</a:t>
            </a:r>
            <a:r>
              <a:rPr lang="zh-CN" altLang="en-US" dirty="0" smtClean="0"/>
              <a:t>连接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常规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  <a:buBlip>
                <a:blip r:embed="rId3"/>
              </a:buBlip>
            </a:pPr>
            <a:r>
              <a:rPr lang="zh-CN" altLang="en-US" sz="2400" dirty="0" smtClean="0"/>
              <a:t>主机：</a:t>
            </a:r>
            <a:endParaRPr lang="en-US" altLang="zh-CN" sz="2400" dirty="0" smtClean="0"/>
          </a:p>
          <a:p>
            <a:pPr marL="685800" lvl="2">
              <a:spcBef>
                <a:spcPts val="1000"/>
              </a:spcBef>
              <a:buBlip>
                <a:blip r:embed="rId3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局域网：局域网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地址或者注册的主机名称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3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广域网：公网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IP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地址或者域名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228600" lvl="1">
              <a:spcBef>
                <a:spcPts val="1000"/>
              </a:spcBef>
              <a:buBlip>
                <a:blip r:embed="rId3"/>
              </a:buBlip>
            </a:pPr>
            <a:r>
              <a:rPr lang="zh-CN" altLang="en-US" sz="2400" dirty="0" smtClean="0"/>
              <a:t>端口号：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实际使用的端口号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228600" lvl="1">
              <a:spcBef>
                <a:spcPts val="1000"/>
              </a:spcBef>
              <a:buBlip>
                <a:blip r:embed="rId3"/>
              </a:buBlip>
            </a:pPr>
            <a:r>
              <a:rPr lang="zh-CN" altLang="en-US" sz="2400" dirty="0" smtClean="0"/>
              <a:t>实例名：</a:t>
            </a:r>
            <a:endParaRPr lang="en-US" altLang="zh-CN" sz="2400" dirty="0" smtClean="0"/>
          </a:p>
          <a:p>
            <a:pPr marL="685800" lvl="2">
              <a:spcBef>
                <a:spcPts val="1000"/>
              </a:spcBef>
              <a:buBlip>
                <a:blip r:embed="rId3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环境变量中的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$GBASEDBTSERVER</a:t>
            </a:r>
          </a:p>
          <a:p>
            <a:pPr marL="228600" lvl="1">
              <a:spcBef>
                <a:spcPts val="1000"/>
              </a:spcBef>
              <a:buBlip>
                <a:blip r:embed="rId3"/>
              </a:buBlip>
            </a:pPr>
            <a:r>
              <a:rPr lang="zh-CN" altLang="en-US" sz="2400" dirty="0" smtClean="0"/>
              <a:t>数据库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模式：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首次连接使用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sysmaster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228600" lvl="1">
              <a:spcBef>
                <a:spcPts val="1000"/>
              </a:spcBef>
              <a:buBlip>
                <a:blip r:embed="rId3"/>
              </a:buBlip>
            </a:pPr>
            <a:r>
              <a:rPr lang="zh-CN" altLang="en-US" sz="2400" dirty="0" smtClean="0"/>
              <a:t>用户名：</a:t>
            </a:r>
            <a:endParaRPr lang="en-US" altLang="zh-CN" sz="2400" dirty="0" smtClean="0"/>
          </a:p>
          <a:p>
            <a:pPr marL="685800" lvl="2">
              <a:spcBef>
                <a:spcPts val="1000"/>
              </a:spcBef>
              <a:buBlip>
                <a:blip r:embed="rId3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数据库用户，默认的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dba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用户是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gbasedbt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228600" lvl="1">
              <a:spcBef>
                <a:spcPts val="1000"/>
              </a:spcBef>
              <a:buBlip>
                <a:blip r:embed="rId3"/>
              </a:buBlip>
            </a:pPr>
            <a:r>
              <a:rPr lang="zh-CN" altLang="en-US" sz="2400" dirty="0" smtClean="0"/>
              <a:t>密码：</a:t>
            </a:r>
            <a:endParaRPr lang="en-US" altLang="zh-CN" sz="2400" dirty="0" smtClean="0"/>
          </a:p>
          <a:p>
            <a:pPr marL="685800" lvl="2">
              <a:spcBef>
                <a:spcPts val="1000"/>
              </a:spcBef>
              <a:buBlip>
                <a:blip r:embed="rId3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用户密码，需要符合密码强度要求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None/>
            </a:pPr>
            <a:endParaRPr lang="zh-CN" altLang="en-US" dirty="0"/>
          </a:p>
        </p:txBody>
      </p:sp>
      <p:sp>
        <p:nvSpPr>
          <p:cNvPr id="5" name="横卷形 4"/>
          <p:cNvSpPr/>
          <p:nvPr/>
        </p:nvSpPr>
        <p:spPr>
          <a:xfrm>
            <a:off x="9826378" y="436727"/>
            <a:ext cx="2129051" cy="1651380"/>
          </a:xfrm>
          <a:prstGeom prst="horizontalScroll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说明：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不同版本</a:t>
            </a:r>
            <a:r>
              <a:rPr lang="en-US" altLang="zh-CN" dirty="0" smtClean="0">
                <a:solidFill>
                  <a:srgbClr val="FF0000"/>
                </a:solidFill>
              </a:rPr>
              <a:t>GDS</a:t>
            </a:r>
            <a:r>
              <a:rPr lang="zh-CN" altLang="en-US" dirty="0" smtClean="0">
                <a:solidFill>
                  <a:srgbClr val="FF0000"/>
                </a:solidFill>
              </a:rPr>
              <a:t>的界面略有差别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GBase </a:t>
            </a:r>
            <a:r>
              <a:rPr lang="en-US" altLang="zh-CN" dirty="0" err="1" smtClean="0"/>
              <a:t>DataStudio</a:t>
            </a:r>
            <a:r>
              <a:rPr lang="zh-CN" altLang="en-US" dirty="0" smtClean="0"/>
              <a:t>连接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驱动属性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CLIENT_LOCALE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设置需要的字符集，如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zh_cn.utf8</a:t>
            </a:r>
          </a:p>
          <a:p>
            <a:r>
              <a:rPr lang="en-US" altLang="zh-CN" dirty="0" smtClean="0"/>
              <a:t>DB_LOCALE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自动从数据库中获取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1143000" lvl="3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有的版本需要手工输入，与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CLIENT_LOCALE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一致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228600" lvl="2">
              <a:lnSpc>
                <a:spcPct val="100000"/>
              </a:lnSpc>
              <a:spcBef>
                <a:spcPts val="1000"/>
              </a:spcBef>
              <a:buBlip>
                <a:blip r:embed="rId2"/>
              </a:buBlip>
            </a:pPr>
            <a:r>
              <a:rPr lang="en-US" altLang="zh-CN" sz="2400" spc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NEWCODESET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DB_LOCALE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CLIENT_LOCALE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匹配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00" y="1188000"/>
            <a:ext cx="4261091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横卷形 5"/>
          <p:cNvSpPr/>
          <p:nvPr/>
        </p:nvSpPr>
        <p:spPr>
          <a:xfrm>
            <a:off x="9826378" y="436727"/>
            <a:ext cx="2129051" cy="1651380"/>
          </a:xfrm>
          <a:prstGeom prst="horizontalScroll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说明：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不同版本</a:t>
            </a:r>
            <a:r>
              <a:rPr lang="en-US" altLang="zh-CN" dirty="0" smtClean="0">
                <a:solidFill>
                  <a:srgbClr val="FF0000"/>
                </a:solidFill>
              </a:rPr>
              <a:t>GDS</a:t>
            </a:r>
            <a:r>
              <a:rPr lang="zh-CN" altLang="en-US" dirty="0" smtClean="0">
                <a:solidFill>
                  <a:srgbClr val="FF0000"/>
                </a:solidFill>
              </a:rPr>
              <a:t>的界面略有差别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创建</a:t>
            </a:r>
            <a:r>
              <a:rPr lang="en-US" altLang="zh-CN" dirty="0" smtClean="0"/>
              <a:t>Database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55650" y="1248508"/>
            <a:ext cx="10718800" cy="5288770"/>
          </a:xfrm>
        </p:spPr>
        <p:txBody>
          <a:bodyPr/>
          <a:lstStyle/>
          <a:p>
            <a:r>
              <a:rPr lang="zh-CN" altLang="en-US" dirty="0" smtClean="0"/>
              <a:t>连接后，手工安装的实例有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个系统库。</a:t>
            </a:r>
            <a:endParaRPr lang="en-US" altLang="zh-CN" dirty="0" smtClean="0"/>
          </a:p>
          <a:p>
            <a:r>
              <a:rPr lang="zh-CN" altLang="en-US" dirty="0" smtClean="0"/>
              <a:t>创建业务库，将使用上步的环境变量</a:t>
            </a:r>
            <a:endParaRPr lang="en-US" altLang="zh-CN" dirty="0" smtClean="0"/>
          </a:p>
          <a:p>
            <a:r>
              <a:rPr lang="zh-CN" altLang="en-US" dirty="0" smtClean="0"/>
              <a:t>名称：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自定义业务数据库名称，如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testdb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/>
              <a:t>表空间：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选择可用的数据库空间，如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datadbs01</a:t>
            </a:r>
          </a:p>
          <a:p>
            <a:r>
              <a:rPr lang="en-US" altLang="zh-CN" dirty="0" smtClean="0"/>
              <a:t>DB_LOCALE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选择要使用的字符集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/>
              <a:t>日志模式：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buffered,unbuffered,none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或者勾选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ANSI (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完全符合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ANSI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SQL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标准的库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建议使用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buffered,unbuffered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00" y="1188000"/>
            <a:ext cx="42576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横卷形 5"/>
          <p:cNvSpPr/>
          <p:nvPr/>
        </p:nvSpPr>
        <p:spPr>
          <a:xfrm>
            <a:off x="9826378" y="436727"/>
            <a:ext cx="2129051" cy="1651380"/>
          </a:xfrm>
          <a:prstGeom prst="horizontalScroll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说明：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不同版本</a:t>
            </a:r>
            <a:r>
              <a:rPr lang="en-US" altLang="zh-CN" dirty="0" smtClean="0">
                <a:solidFill>
                  <a:srgbClr val="FF0000"/>
                </a:solidFill>
              </a:rPr>
              <a:t>GDS</a:t>
            </a:r>
            <a:r>
              <a:rPr lang="zh-CN" altLang="en-US" dirty="0" smtClean="0">
                <a:solidFill>
                  <a:srgbClr val="FF0000"/>
                </a:solidFill>
              </a:rPr>
              <a:t>的界面略有差别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重新连接到业务库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编辑连接</a:t>
            </a:r>
            <a:endParaRPr lang="en-US" altLang="zh-CN" dirty="0" smtClean="0"/>
          </a:p>
          <a:p>
            <a:r>
              <a:rPr lang="zh-CN" altLang="en-US" dirty="0" smtClean="0"/>
              <a:t>修改 数据库</a:t>
            </a:r>
            <a:r>
              <a:rPr lang="en-US" altLang="zh-CN" dirty="0" smtClean="0"/>
              <a:t>/</a:t>
            </a:r>
            <a:r>
              <a:rPr lang="zh-CN" altLang="en-US" dirty="0" smtClean="0"/>
              <a:t>模式</a:t>
            </a:r>
            <a:endParaRPr lang="en-US" altLang="zh-CN" dirty="0" smtClean="0"/>
          </a:p>
          <a:p>
            <a:r>
              <a:rPr lang="zh-CN" altLang="en-US" dirty="0" smtClean="0"/>
              <a:t>重新连接数据库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1655" y="1188000"/>
            <a:ext cx="7054728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重新连接到业务库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可正常连接到业务库</a:t>
            </a:r>
            <a:endParaRPr lang="en-US" altLang="zh-CN" dirty="0" smtClean="0"/>
          </a:p>
          <a:p>
            <a:r>
              <a:rPr lang="zh-CN" altLang="en-US" dirty="0" smtClean="0"/>
              <a:t>查询业务库的字符集</a:t>
            </a:r>
            <a:endParaRPr lang="en-US" altLang="zh-CN" dirty="0" smtClean="0"/>
          </a:p>
          <a:p>
            <a:pPr marL="685800" lvl="2">
              <a:spcBef>
                <a:spcPts val="1000"/>
              </a:spcBef>
              <a:buBlip>
                <a:blip r:embed="rId2"/>
              </a:buBlip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DB_LOCALE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匹配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215" y="1243581"/>
            <a:ext cx="787558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内核参数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确认如下内核参数的值，需要更改</a:t>
            </a:r>
            <a:r>
              <a:rPr lang="en-US" altLang="zh-CN" dirty="0" smtClean="0"/>
              <a:t>/etc/</a:t>
            </a:r>
            <a:r>
              <a:rPr lang="en-US" altLang="zh-CN" dirty="0" err="1" smtClean="0"/>
              <a:t>sysctl.conf</a:t>
            </a:r>
            <a:r>
              <a:rPr lang="zh-CN" altLang="en-US" dirty="0" smtClean="0"/>
              <a:t>并</a:t>
            </a:r>
            <a:r>
              <a:rPr lang="en-US" altLang="zh-CN" dirty="0" err="1" smtClean="0"/>
              <a:t>sysctl</a:t>
            </a:r>
            <a:r>
              <a:rPr lang="en-US" altLang="zh-CN" dirty="0" smtClean="0"/>
              <a:t> -p</a:t>
            </a:r>
            <a:r>
              <a:rPr lang="zh-CN" altLang="en-US" dirty="0" smtClean="0"/>
              <a:t>生效</a:t>
            </a:r>
            <a:endParaRPr lang="en-US" altLang="zh-CN" dirty="0" smtClean="0"/>
          </a:p>
          <a:p>
            <a:pPr lvl="1">
              <a:buClr>
                <a:srgbClr val="FF0000"/>
              </a:buClr>
            </a:pPr>
            <a:r>
              <a:rPr lang="en-US" altLang="zh-CN" dirty="0" err="1" smtClean="0"/>
              <a:t>kernel.shmmax</a:t>
            </a:r>
            <a:r>
              <a:rPr lang="en-US" altLang="zh-CN" dirty="0" smtClean="0"/>
              <a:t> = 4398046511104</a:t>
            </a:r>
            <a:endParaRPr lang="zh-CN" altLang="zh-CN" dirty="0" smtClean="0"/>
          </a:p>
          <a:p>
            <a:pPr lvl="1">
              <a:buClr>
                <a:srgbClr val="FF0000"/>
              </a:buClr>
            </a:pPr>
            <a:r>
              <a:rPr lang="en-US" altLang="zh-CN" dirty="0" err="1" smtClean="0"/>
              <a:t>kernel.shmall</a:t>
            </a:r>
            <a:r>
              <a:rPr lang="en-US" altLang="zh-CN" dirty="0" smtClean="0"/>
              <a:t> = 4294967296</a:t>
            </a:r>
            <a:endParaRPr lang="zh-CN" altLang="zh-CN" dirty="0" smtClean="0"/>
          </a:p>
          <a:p>
            <a:pPr lvl="1">
              <a:buClr>
                <a:srgbClr val="FF0000"/>
              </a:buClr>
            </a:pPr>
            <a:r>
              <a:rPr lang="en-US" altLang="zh-CN" dirty="0" err="1" smtClean="0"/>
              <a:t>kernel.shmmni</a:t>
            </a:r>
            <a:r>
              <a:rPr lang="en-US" altLang="zh-CN" dirty="0" smtClean="0"/>
              <a:t> = 4096</a:t>
            </a:r>
            <a:endParaRPr lang="zh-CN" altLang="zh-CN" dirty="0" smtClean="0"/>
          </a:p>
          <a:p>
            <a:pPr lvl="1">
              <a:buClr>
                <a:srgbClr val="FF0000"/>
              </a:buClr>
            </a:pPr>
            <a:r>
              <a:rPr lang="en-US" altLang="zh-CN" dirty="0" smtClean="0"/>
              <a:t>kernel.sem = 250 32000 32 1024</a:t>
            </a:r>
            <a:endParaRPr lang="zh-CN" altLang="zh-CN" dirty="0" smtClean="0"/>
          </a:p>
          <a:p>
            <a:pPr lvl="1">
              <a:buClr>
                <a:srgbClr val="FF0000"/>
              </a:buClr>
            </a:pPr>
            <a:r>
              <a:rPr lang="en-US" altLang="zh-CN" dirty="0" err="1" smtClean="0"/>
              <a:t>vm.swappiness</a:t>
            </a:r>
            <a:r>
              <a:rPr lang="en-US" altLang="zh-CN" dirty="0" smtClean="0"/>
              <a:t> = 0</a:t>
            </a:r>
            <a:endParaRPr lang="zh-CN" altLang="zh-CN" dirty="0" smtClean="0"/>
          </a:p>
          <a:p>
            <a:r>
              <a:rPr lang="zh-CN" altLang="en-US" dirty="0" smtClean="0"/>
              <a:t>用户资源限制，</a:t>
            </a:r>
            <a:r>
              <a:rPr lang="en-US" altLang="zh-CN" dirty="0" smtClean="0"/>
              <a:t>/etc/security/</a:t>
            </a:r>
            <a:r>
              <a:rPr lang="en-US" altLang="zh-CN" dirty="0" err="1" smtClean="0"/>
              <a:t>limits.conf</a:t>
            </a:r>
            <a:r>
              <a:rPr lang="zh-CN" altLang="en-US" dirty="0" smtClean="0"/>
              <a:t>或者</a:t>
            </a:r>
            <a:r>
              <a:rPr lang="en-US" altLang="zh-CN" dirty="0" smtClean="0"/>
              <a:t>/etc/security/</a:t>
            </a:r>
            <a:r>
              <a:rPr lang="en-US" altLang="zh-CN" dirty="0" err="1" smtClean="0"/>
              <a:t>limits.d</a:t>
            </a:r>
            <a:r>
              <a:rPr lang="en-US" altLang="zh-CN" dirty="0" smtClean="0"/>
              <a:t>/20-nproc.conf</a:t>
            </a:r>
            <a:r>
              <a:rPr lang="zh-CN" altLang="en-US" dirty="0" smtClean="0"/>
              <a:t>中增加修改</a:t>
            </a:r>
            <a:endParaRPr lang="en-US" altLang="zh-CN" dirty="0" smtClean="0"/>
          </a:p>
          <a:p>
            <a:pPr lvl="1">
              <a:buClr>
                <a:srgbClr val="FF0000"/>
              </a:buClr>
            </a:pPr>
            <a:r>
              <a:rPr lang="en-US" altLang="zh-CN" dirty="0" smtClean="0"/>
              <a:t>*            soft    </a:t>
            </a:r>
            <a:r>
              <a:rPr lang="en-US" altLang="zh-CN" dirty="0" err="1" smtClean="0"/>
              <a:t>nproc</a:t>
            </a:r>
            <a:r>
              <a:rPr lang="en-US" altLang="zh-CN" dirty="0" smtClean="0"/>
              <a:t>     40960</a:t>
            </a:r>
          </a:p>
          <a:p>
            <a:pPr lvl="1">
              <a:buClr>
                <a:srgbClr val="FF0000"/>
              </a:buClr>
            </a:pPr>
            <a:r>
              <a:rPr lang="en-US" altLang="zh-CN" dirty="0" smtClean="0"/>
              <a:t>*            hard   </a:t>
            </a:r>
            <a:r>
              <a:rPr lang="en-US" altLang="zh-CN" dirty="0" err="1" smtClean="0"/>
              <a:t>nproc</a:t>
            </a:r>
            <a:r>
              <a:rPr lang="en-US" altLang="zh-CN" dirty="0" smtClean="0"/>
              <a:t>     81920</a:t>
            </a:r>
            <a:endParaRPr lang="zh-CN" altLang="zh-CN" dirty="0" err="1" smtClean="0"/>
          </a:p>
          <a:p>
            <a:pPr lvl="1">
              <a:buClr>
                <a:srgbClr val="FF0000"/>
              </a:buClr>
            </a:pPr>
            <a:r>
              <a:rPr lang="en-US" altLang="zh-CN" dirty="0" err="1" smtClean="0"/>
              <a:t>root       soft    nproc     unlimited</a:t>
            </a:r>
            <a:endParaRPr lang="zh-CN" altLang="zh-CN" dirty="0" err="1" smtClean="0"/>
          </a:p>
          <a:p>
            <a:pPr lvl="1">
              <a:buClr>
                <a:srgbClr val="FF0000"/>
              </a:buClr>
            </a:pPr>
            <a:r>
              <a:rPr lang="en-US" altLang="zh-CN" dirty="0" smtClean="0"/>
              <a:t>*            soft    </a:t>
            </a:r>
            <a:r>
              <a:rPr lang="en-US" altLang="zh-CN" dirty="0" err="1" smtClean="0"/>
              <a:t>nofile</a:t>
            </a:r>
            <a:r>
              <a:rPr lang="en-US" altLang="zh-CN" dirty="0" smtClean="0"/>
              <a:t>     102400</a:t>
            </a:r>
          </a:p>
          <a:p>
            <a:pPr lvl="1">
              <a:buClr>
                <a:srgbClr val="FF0000"/>
              </a:buClr>
            </a:pPr>
            <a:r>
              <a:rPr lang="en-US" altLang="zh-CN" dirty="0" smtClean="0"/>
              <a:t>*            hard   </a:t>
            </a:r>
            <a:r>
              <a:rPr lang="en-US" altLang="zh-CN" dirty="0" err="1" smtClean="0"/>
              <a:t>nofile</a:t>
            </a:r>
            <a:r>
              <a:rPr lang="en-US" altLang="zh-CN" dirty="0" smtClean="0"/>
              <a:t>     204800</a:t>
            </a:r>
            <a:endParaRPr lang="zh-CN" altLang="zh-CN" dirty="0" err="1" smtClean="0"/>
          </a:p>
          <a:p>
            <a:pPr lvl="1">
              <a:buClr>
                <a:srgbClr val="FF0000"/>
              </a:buClr>
            </a:pPr>
            <a:r>
              <a:rPr lang="en-US" altLang="zh-CN" dirty="0" smtClean="0"/>
              <a:t>root       soft    </a:t>
            </a:r>
            <a:r>
              <a:rPr lang="en-US" altLang="zh-CN" dirty="0" err="1" smtClean="0"/>
              <a:t>nofile</a:t>
            </a:r>
            <a:r>
              <a:rPr lang="en-US" altLang="zh-CN" dirty="0" smtClean="0"/>
              <a:t>     unlimited</a:t>
            </a:r>
            <a:endParaRPr lang="zh-CN" altLang="zh-CN" dirty="0" err="1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创建用户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55650" y="1139451"/>
            <a:ext cx="10718800" cy="4888767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dirty="0" smtClean="0"/>
              <a:t>创建</a:t>
            </a:r>
            <a:r>
              <a:rPr lang="en-US" altLang="zh-CN" dirty="0" err="1" smtClean="0"/>
              <a:t>gbasedbt</a:t>
            </a:r>
            <a:r>
              <a:rPr lang="zh-CN" altLang="en-US" dirty="0" smtClean="0"/>
              <a:t>组及</a:t>
            </a:r>
            <a:r>
              <a:rPr lang="en-US" altLang="zh-CN" dirty="0" err="1" smtClean="0"/>
              <a:t>gbasedbt</a:t>
            </a:r>
            <a:r>
              <a:rPr lang="zh-CN" altLang="en-US" dirty="0" smtClean="0"/>
              <a:t>用户，设置用户密码</a:t>
            </a:r>
            <a:endParaRPr lang="en-US" altLang="zh-CN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zh-CN" altLang="en-US" dirty="0" smtClean="0"/>
              <a:t>使用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用户创建</a:t>
            </a:r>
            <a:r>
              <a:rPr lang="en-US" altLang="zh-CN" dirty="0" err="1" smtClean="0"/>
              <a:t>gbasedbt</a:t>
            </a:r>
            <a:r>
              <a:rPr lang="zh-CN" altLang="en-US" dirty="0" smtClean="0"/>
              <a:t>组</a:t>
            </a:r>
            <a:endParaRPr lang="en-US" altLang="zh-CN" dirty="0" smtClean="0"/>
          </a:p>
          <a:p>
            <a:pPr lvl="2">
              <a:lnSpc>
                <a:spcPct val="150000"/>
              </a:lnSpc>
              <a:buClr>
                <a:srgbClr val="FF0000"/>
              </a:buClr>
            </a:pPr>
            <a:r>
              <a:rPr lang="en-US" altLang="zh-CN" dirty="0" err="1" smtClean="0"/>
              <a:t>groupadd</a:t>
            </a:r>
            <a:r>
              <a:rPr lang="en-US" altLang="zh-CN" dirty="0" smtClean="0"/>
              <a:t> -g 1000 </a:t>
            </a:r>
            <a:r>
              <a:rPr lang="en-US" altLang="zh-CN" dirty="0" err="1" smtClean="0"/>
              <a:t>gbasedbt</a:t>
            </a:r>
            <a:endParaRPr lang="en-US" altLang="zh-CN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zh-CN" altLang="en-US" dirty="0" smtClean="0"/>
              <a:t>创建</a:t>
            </a:r>
            <a:r>
              <a:rPr lang="en-US" altLang="zh-CN" dirty="0" err="1" smtClean="0"/>
              <a:t>gbasedbt</a:t>
            </a:r>
            <a:r>
              <a:rPr lang="zh-CN" altLang="en-US" dirty="0" smtClean="0"/>
              <a:t>用户</a:t>
            </a:r>
            <a:endParaRPr lang="en-US" altLang="zh-CN" dirty="0" smtClean="0"/>
          </a:p>
          <a:p>
            <a:pPr lvl="2">
              <a:lnSpc>
                <a:spcPct val="150000"/>
              </a:lnSpc>
              <a:buClr>
                <a:srgbClr val="FF0000"/>
              </a:buClr>
            </a:pPr>
            <a:r>
              <a:rPr lang="en-US" altLang="zh-CN" dirty="0" err="1" smtClean="0"/>
              <a:t>useradd</a:t>
            </a:r>
            <a:r>
              <a:rPr lang="en-US" altLang="zh-CN" dirty="0" smtClean="0"/>
              <a:t> -g </a:t>
            </a:r>
            <a:r>
              <a:rPr lang="en-US" altLang="zh-CN" dirty="0" err="1" smtClean="0"/>
              <a:t>gbasedbt</a:t>
            </a:r>
            <a:r>
              <a:rPr lang="en-US" altLang="zh-CN" dirty="0" smtClean="0"/>
              <a:t> -u 1000 -d /home/</a:t>
            </a:r>
            <a:r>
              <a:rPr lang="en-US" altLang="zh-CN" dirty="0" err="1" smtClean="0"/>
              <a:t>gbase</a:t>
            </a:r>
            <a:r>
              <a:rPr lang="en-US" altLang="zh-CN" dirty="0" smtClean="0"/>
              <a:t> -m -s /bin/bash </a:t>
            </a:r>
            <a:r>
              <a:rPr lang="en-US" altLang="zh-CN" dirty="0" err="1" smtClean="0"/>
              <a:t>gbasedbt</a:t>
            </a:r>
            <a:endParaRPr lang="en-US" altLang="zh-CN" dirty="0" smtClean="0"/>
          </a:p>
          <a:p>
            <a:pPr lvl="1">
              <a:lnSpc>
                <a:spcPct val="150000"/>
              </a:lnSpc>
              <a:buClr>
                <a:srgbClr val="FF0000"/>
              </a:buClr>
            </a:pPr>
            <a:r>
              <a:rPr lang="zh-CN" altLang="en-US" dirty="0" smtClean="0"/>
              <a:t>设置</a:t>
            </a:r>
            <a:r>
              <a:rPr lang="en-US" altLang="zh-CN" dirty="0" err="1" smtClean="0"/>
              <a:t>gbasedbt</a:t>
            </a:r>
            <a:r>
              <a:rPr lang="zh-CN" altLang="en-US" dirty="0" smtClean="0"/>
              <a:t>用户密码</a:t>
            </a:r>
            <a:endParaRPr lang="en-US" altLang="zh-CN" dirty="0" smtClean="0"/>
          </a:p>
          <a:p>
            <a:pPr lvl="2">
              <a:lnSpc>
                <a:spcPct val="150000"/>
              </a:lnSpc>
              <a:buClr>
                <a:srgbClr val="FF0000"/>
              </a:buClr>
            </a:pPr>
            <a:r>
              <a:rPr lang="en-US" altLang="zh-CN" dirty="0" err="1" smtClean="0"/>
              <a:t>passwd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gbasedbt</a:t>
            </a:r>
            <a:endParaRPr lang="en-US" altLang="zh-CN" dirty="0" smtClean="0"/>
          </a:p>
          <a:p>
            <a:pPr lvl="2">
              <a:lnSpc>
                <a:spcPct val="150000"/>
              </a:lnSpc>
              <a:buClr>
                <a:srgbClr val="FF0000"/>
              </a:buClr>
            </a:pPr>
            <a:r>
              <a:rPr lang="zh-CN" altLang="en-US" dirty="0" smtClean="0"/>
              <a:t>注：在</a:t>
            </a:r>
            <a:r>
              <a:rPr lang="en-US" altLang="zh-CN" dirty="0" smtClean="0"/>
              <a:t>2.0.1a2_2</a:t>
            </a:r>
            <a:r>
              <a:rPr lang="zh-CN" altLang="en-US" dirty="0" smtClean="0"/>
              <a:t>版本以上，密码需要符合密码复杂度要求（包含大、小写字母，数字且不小于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个字符）</a:t>
            </a:r>
            <a:endParaRPr lang="en-US" altLang="zh-CN" dirty="0" smtClean="0"/>
          </a:p>
          <a:p>
            <a:pPr lvl="2">
              <a:lnSpc>
                <a:spcPct val="150000"/>
              </a:lnSpc>
              <a:buClr>
                <a:srgbClr val="FF0000"/>
              </a:buClr>
            </a:pPr>
            <a:endParaRPr lang="en-US" altLang="zh-CN" dirty="0" smtClean="0"/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grpSp>
        <p:nvGrpSpPr>
          <p:cNvPr id="27" name="组合 35"/>
          <p:cNvGrpSpPr/>
          <p:nvPr/>
        </p:nvGrpSpPr>
        <p:grpSpPr>
          <a:xfrm>
            <a:off x="3339148" y="1331705"/>
            <a:ext cx="5434012" cy="662940"/>
            <a:chOff x="3339148" y="1331705"/>
            <a:chExt cx="5434012" cy="662940"/>
          </a:xfrm>
        </p:grpSpPr>
        <p:sp>
          <p:nvSpPr>
            <p:cNvPr id="3" name="矩形 2"/>
            <p:cNvSpPr/>
            <p:nvPr/>
          </p:nvSpPr>
          <p:spPr bwMode="auto">
            <a:xfrm>
              <a:off x="3339148" y="1331705"/>
              <a:ext cx="722312" cy="66294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4202748" y="1331705"/>
              <a:ext cx="4570412" cy="66294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3339148" y="1948925"/>
              <a:ext cx="722312" cy="45719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202748" y="1948925"/>
              <a:ext cx="4570412" cy="45719"/>
            </a:xfrm>
            <a:prstGeom prst="rect">
              <a:avLst/>
            </a:prstGeom>
            <a:solidFill>
              <a:srgbClr val="2020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文本框 3"/>
            <p:cNvSpPr txBox="1">
              <a:spLocks noChangeArrowheads="1"/>
            </p:cNvSpPr>
            <p:nvPr/>
          </p:nvSpPr>
          <p:spPr bwMode="auto">
            <a:xfrm>
              <a:off x="3470385" y="144407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  <p:sp>
          <p:nvSpPr>
            <p:cNvPr id="23" name="文本框 55"/>
            <p:cNvSpPr txBox="1">
              <a:spLocks noChangeArrowheads="1"/>
            </p:cNvSpPr>
            <p:nvPr/>
          </p:nvSpPr>
          <p:spPr bwMode="auto">
            <a:xfrm>
              <a:off x="4378960" y="1451219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软件版本说明及安装准备</a:t>
              </a:r>
            </a:p>
          </p:txBody>
        </p:sp>
      </p:grpSp>
      <p:grpSp>
        <p:nvGrpSpPr>
          <p:cNvPr id="28" name="组合 34"/>
          <p:cNvGrpSpPr/>
          <p:nvPr/>
        </p:nvGrpSpPr>
        <p:grpSpPr>
          <a:xfrm>
            <a:off x="3339148" y="2342655"/>
            <a:ext cx="5434012" cy="664210"/>
            <a:chOff x="3339148" y="2225785"/>
            <a:chExt cx="5434012" cy="664210"/>
          </a:xfrm>
        </p:grpSpPr>
        <p:sp>
          <p:nvSpPr>
            <p:cNvPr id="8" name="矩形 7"/>
            <p:cNvSpPr/>
            <p:nvPr/>
          </p:nvSpPr>
          <p:spPr bwMode="auto">
            <a:xfrm>
              <a:off x="3339148" y="2225785"/>
              <a:ext cx="722312" cy="664210"/>
            </a:xfrm>
            <a:prstGeom prst="rect">
              <a:avLst/>
            </a:prstGeom>
            <a:solidFill>
              <a:srgbClr val="DE1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202748" y="2225785"/>
              <a:ext cx="4570412" cy="664210"/>
            </a:xfrm>
            <a:prstGeom prst="rect">
              <a:avLst/>
            </a:prstGeom>
            <a:solidFill>
              <a:srgbClr val="DE1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339148" y="2844275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4202748" y="2844275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文本框 48"/>
            <p:cNvSpPr txBox="1">
              <a:spLocks noChangeArrowheads="1"/>
            </p:cNvSpPr>
            <p:nvPr/>
          </p:nvSpPr>
          <p:spPr bwMode="auto">
            <a:xfrm>
              <a:off x="3470385" y="233942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  <p:sp>
          <p:nvSpPr>
            <p:cNvPr id="24" name="文本框 55"/>
            <p:cNvSpPr txBox="1">
              <a:spLocks noChangeArrowheads="1"/>
            </p:cNvSpPr>
            <p:nvPr/>
          </p:nvSpPr>
          <p:spPr bwMode="auto">
            <a:xfrm>
              <a:off x="4378960" y="2336409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典型安装</a:t>
              </a:r>
              <a:r>
                <a:rPr lang="en-US" altLang="zh-CN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自动创建实例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33"/>
          <p:cNvGrpSpPr/>
          <p:nvPr/>
        </p:nvGrpSpPr>
        <p:grpSpPr>
          <a:xfrm>
            <a:off x="3339148" y="3354875"/>
            <a:ext cx="5434012" cy="665480"/>
            <a:chOff x="3339148" y="3119865"/>
            <a:chExt cx="5434012" cy="665480"/>
          </a:xfrm>
        </p:grpSpPr>
        <p:sp>
          <p:nvSpPr>
            <p:cNvPr id="13" name="矩形 12"/>
            <p:cNvSpPr/>
            <p:nvPr/>
          </p:nvSpPr>
          <p:spPr bwMode="auto">
            <a:xfrm>
              <a:off x="3339148" y="3119865"/>
              <a:ext cx="722312" cy="66548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202748" y="3119865"/>
              <a:ext cx="4570412" cy="66548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3339148" y="3739625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202748" y="3739625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文本框 54"/>
            <p:cNvSpPr txBox="1">
              <a:spLocks noChangeArrowheads="1"/>
            </p:cNvSpPr>
            <p:nvPr/>
          </p:nvSpPr>
          <p:spPr bwMode="auto">
            <a:xfrm>
              <a:off x="3470385" y="3234770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  <p:sp>
          <p:nvSpPr>
            <p:cNvPr id="25" name="文本框 55"/>
            <p:cNvSpPr txBox="1">
              <a:spLocks noChangeArrowheads="1"/>
            </p:cNvSpPr>
            <p:nvPr/>
          </p:nvSpPr>
          <p:spPr bwMode="auto">
            <a:xfrm>
              <a:off x="4378960" y="3242033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典型安装</a:t>
              </a:r>
              <a:r>
                <a:rPr lang="en-US" altLang="zh-CN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手工创建实例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32"/>
          <p:cNvGrpSpPr/>
          <p:nvPr/>
        </p:nvGrpSpPr>
        <p:grpSpPr>
          <a:xfrm>
            <a:off x="3339148" y="5372963"/>
            <a:ext cx="5434012" cy="656590"/>
            <a:chOff x="3339148" y="5372963"/>
            <a:chExt cx="5434012" cy="656590"/>
          </a:xfrm>
        </p:grpSpPr>
        <p:sp>
          <p:nvSpPr>
            <p:cNvPr id="18" name="矩形 17"/>
            <p:cNvSpPr/>
            <p:nvPr/>
          </p:nvSpPr>
          <p:spPr bwMode="auto">
            <a:xfrm>
              <a:off x="3339148" y="5372963"/>
              <a:ext cx="7223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202748" y="5372963"/>
              <a:ext cx="45704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3339148" y="5983833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4202748" y="5983833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文本框 60"/>
            <p:cNvSpPr txBox="1">
              <a:spLocks noChangeArrowheads="1"/>
            </p:cNvSpPr>
            <p:nvPr/>
          </p:nvSpPr>
          <p:spPr bwMode="auto">
            <a:xfrm>
              <a:off x="3470385" y="5478978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55"/>
            <p:cNvSpPr txBox="1">
              <a:spLocks noChangeArrowheads="1"/>
            </p:cNvSpPr>
            <p:nvPr/>
          </p:nvSpPr>
          <p:spPr bwMode="auto">
            <a:xfrm>
              <a:off x="4378960" y="5476081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卸载安装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6"/>
          <p:cNvGrpSpPr/>
          <p:nvPr/>
        </p:nvGrpSpPr>
        <p:grpSpPr>
          <a:xfrm>
            <a:off x="3339148" y="4368365"/>
            <a:ext cx="5434012" cy="656590"/>
            <a:chOff x="3339148" y="5372963"/>
            <a:chExt cx="5434012" cy="656590"/>
          </a:xfrm>
        </p:grpSpPr>
        <p:sp>
          <p:nvSpPr>
            <p:cNvPr id="38" name="矩形 37"/>
            <p:cNvSpPr/>
            <p:nvPr/>
          </p:nvSpPr>
          <p:spPr bwMode="auto">
            <a:xfrm>
              <a:off x="3339148" y="5372963"/>
              <a:ext cx="7223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4202748" y="5372963"/>
              <a:ext cx="4570412" cy="656590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3339148" y="5983833"/>
              <a:ext cx="7223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4202748" y="5983833"/>
              <a:ext cx="4570412" cy="45719"/>
            </a:xfrm>
            <a:prstGeom prst="rect">
              <a:avLst/>
            </a:prstGeom>
            <a:solidFill>
              <a:srgbClr val="5A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文本框 60"/>
            <p:cNvSpPr txBox="1">
              <a:spLocks noChangeArrowheads="1"/>
            </p:cNvSpPr>
            <p:nvPr/>
          </p:nvSpPr>
          <p:spPr bwMode="auto">
            <a:xfrm>
              <a:off x="3470385" y="5478978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  <p:sp>
          <p:nvSpPr>
            <p:cNvPr id="43" name="文本框 55"/>
            <p:cNvSpPr txBox="1">
              <a:spLocks noChangeArrowheads="1"/>
            </p:cNvSpPr>
            <p:nvPr/>
          </p:nvSpPr>
          <p:spPr bwMode="auto">
            <a:xfrm>
              <a:off x="4378960" y="5476081"/>
              <a:ext cx="4236720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快速安装脚本</a:t>
              </a:r>
              <a:endParaRPr lang="zh-CN" altLang="en-US" sz="20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执行安装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典型安装</a:t>
            </a:r>
            <a:r>
              <a:rPr lang="en-US" altLang="zh-CN" dirty="0" smtClean="0"/>
              <a:t>-</a:t>
            </a:r>
            <a:r>
              <a:rPr lang="zh-CN" altLang="en-US" dirty="0" smtClean="0"/>
              <a:t>自动创建实例</a:t>
            </a:r>
            <a:endParaRPr lang="zh-CN" altLang="en-US" dirty="0"/>
          </a:p>
        </p:txBody>
      </p:sp>
      <p:sp>
        <p:nvSpPr>
          <p:cNvPr id="4" name="文本占位符 6"/>
          <p:cNvSpPr txBox="1">
            <a:spLocks/>
          </p:cNvSpPr>
          <p:nvPr/>
        </p:nvSpPr>
        <p:spPr>
          <a:xfrm>
            <a:off x="128818" y="1248508"/>
            <a:ext cx="3419725" cy="4888767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228600" marR="0" lvl="0" indent="-228600" defTabSz="914400" eaLnBrk="1" latinLnBrk="0" hangingPunct="1">
              <a:spcBef>
                <a:spcPts val="1000"/>
              </a:spcBef>
              <a:buClrTx/>
              <a:buSzTx/>
              <a:buFontTx/>
              <a:buNone/>
              <a:tabLst/>
              <a:defRPr/>
            </a:pPr>
            <a:r>
              <a:rPr lang="zh-CN" altLang="en-US" sz="2400" spc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确认主机名称和网络</a:t>
            </a:r>
            <a:r>
              <a:rPr lang="en-US" altLang="zh-CN" sz="2400" spc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400" spc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地址对应关系：</a:t>
            </a:r>
            <a:endParaRPr lang="en-US" altLang="zh-CN" sz="2400" spc="100" dirty="0" smtClean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marR="0" lvl="0" indent="-228600" defTabSz="914400" eaLnBrk="1" latinLnBrk="0" hangingPunct="1">
              <a:spcBef>
                <a:spcPts val="100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2400" spc="1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/etc/hosts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292626" y="5949237"/>
            <a:ext cx="8103500" cy="5810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重要：使用典型安装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自动创建实例 方式，必须完成此操作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99" y="1198800"/>
            <a:ext cx="7482157" cy="484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 w="9525">
          <a:noFill/>
          <a:miter lim="800000"/>
        </a:ln>
      </a:spPr>
      <a:bodyPr wrap="none" rtlCol="0" anchor="b">
        <a:spAutoFit/>
      </a:bodyPr>
      <a:lstStyle>
        <a:defPPr>
          <a:lnSpc>
            <a:spcPct val="150000"/>
          </a:lnSpc>
          <a:defRPr sz="2400" dirty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2153</Words>
  <Application>Microsoft Office PowerPoint</Application>
  <PresentationFormat>自定义</PresentationFormat>
  <Paragraphs>460</Paragraphs>
  <Slides>56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5" baseType="lpstr">
      <vt:lpstr>Arial</vt:lpstr>
      <vt:lpstr>宋体</vt:lpstr>
      <vt:lpstr>微软雅黑</vt:lpstr>
      <vt:lpstr>Wingdings</vt:lpstr>
      <vt:lpstr>Calibri</vt:lpstr>
      <vt:lpstr>幼圆</vt:lpstr>
      <vt:lpstr>Calibri Light</vt:lpstr>
      <vt:lpstr>Verdana</vt:lpstr>
      <vt:lpstr>Office 主题</vt:lpstr>
      <vt:lpstr>GBase 8s安装与配置</vt:lpstr>
      <vt:lpstr>目录</vt:lpstr>
      <vt:lpstr>环境检查脚本</vt:lpstr>
      <vt:lpstr>软件版本说明</vt:lpstr>
      <vt:lpstr>安装前准备（以x86_64架构下的Linux为例）</vt:lpstr>
      <vt:lpstr>内核参数</vt:lpstr>
      <vt:lpstr>创建用户</vt:lpstr>
      <vt:lpstr>目录</vt:lpstr>
      <vt:lpstr>执行安装-典型安装-自动创建实例</vt:lpstr>
      <vt:lpstr>执行安装-典型安装-自动创建实例</vt:lpstr>
      <vt:lpstr>执行安装-典型安装-自动创建实例</vt:lpstr>
      <vt:lpstr>执行安装-典型安装-自动创建实例</vt:lpstr>
      <vt:lpstr>执行安装-典型安装-自动创建实例</vt:lpstr>
      <vt:lpstr>执行安装-典型安装-自动创建实例</vt:lpstr>
      <vt:lpstr>执行安装-典型安装-自动创建实例</vt:lpstr>
      <vt:lpstr>执行安装-典型安装-自动创建实例</vt:lpstr>
      <vt:lpstr>执行安装-典型安装-自动创建实例</vt:lpstr>
      <vt:lpstr>执行安装-典型安装-自动创建实例</vt:lpstr>
      <vt:lpstr>目录</vt:lpstr>
      <vt:lpstr>执行安装-典型安装-手工创建实例</vt:lpstr>
      <vt:lpstr>执行安装-典型安装-手工创建实例</vt:lpstr>
      <vt:lpstr>执行安装-典型安装-手工创建实例</vt:lpstr>
      <vt:lpstr>执行安装-典型安装-手工创建实例</vt:lpstr>
      <vt:lpstr>执行安装-典型安装-手工创建实例</vt:lpstr>
      <vt:lpstr>幻灯片 24</vt:lpstr>
      <vt:lpstr>执行安装-典型安装-手工创建实例-3个配置文件</vt:lpstr>
      <vt:lpstr>幻灯片 26</vt:lpstr>
      <vt:lpstr>幻灯片 27</vt:lpstr>
      <vt:lpstr>执行安装-典型安装-手工创建实例-初始化数据库</vt:lpstr>
      <vt:lpstr>执行安装-典型安装-手工创建实例-创建数据库空间</vt:lpstr>
      <vt:lpstr>幻灯片 30</vt:lpstr>
      <vt:lpstr>执行安装-典型安装-手工创建实例-移动日志空间-物理日志</vt:lpstr>
      <vt:lpstr>执行安装-典型安装-手工创建实例-移动日志空间-逻辑日志</vt:lpstr>
      <vt:lpstr>执行安装-典型安装-手工创建实例-指定临时数据库空间</vt:lpstr>
      <vt:lpstr>执行安装-典型安装-手工创建实例-显示侦听</vt:lpstr>
      <vt:lpstr>目录</vt:lpstr>
      <vt:lpstr>自动化快速安装脚本</vt:lpstr>
      <vt:lpstr>执行安装--快速安装脚本安装(适用RHEL/CentOS/Ubuntu)</vt:lpstr>
      <vt:lpstr>执行安装--快速安装脚本安装</vt:lpstr>
      <vt:lpstr>执行安装--快速安装脚本安装</vt:lpstr>
      <vt:lpstr>默认参数</vt:lpstr>
      <vt:lpstr>目录</vt:lpstr>
      <vt:lpstr>卸载软件-无交互方式</vt:lpstr>
      <vt:lpstr>卸载软件-无交互方式</vt:lpstr>
      <vt:lpstr>卸载软件-交互方式</vt:lpstr>
      <vt:lpstr>卸载软件-交互方式</vt:lpstr>
      <vt:lpstr>卸载软件-交互方式</vt:lpstr>
      <vt:lpstr>卸载软件-交互方式</vt:lpstr>
      <vt:lpstr>GBase 8s数据库连接</vt:lpstr>
      <vt:lpstr>数据库连接需要的参数</vt:lpstr>
      <vt:lpstr>GBase DataStudio连接 – 常规</vt:lpstr>
      <vt:lpstr>GBase DataStudio连接 – 驱动属性</vt:lpstr>
      <vt:lpstr>创建Database</vt:lpstr>
      <vt:lpstr>重新连接到业务库</vt:lpstr>
      <vt:lpstr>重新连接到业务库</vt:lpstr>
      <vt:lpstr>Thank You!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Gbase Market</dc:creator>
  <cp:lastModifiedBy>Administrator</cp:lastModifiedBy>
  <cp:revision>1305</cp:revision>
  <dcterms:created xsi:type="dcterms:W3CDTF">2013-08-14T15:08:00Z</dcterms:created>
  <dcterms:modified xsi:type="dcterms:W3CDTF">2022-01-17T09:32:00Z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