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11" r:id="rId29"/>
    <p:sldId id="312" r:id="rId30"/>
    <p:sldId id="313" r:id="rId31"/>
    <p:sldId id="314" r:id="rId32"/>
    <p:sldId id="316" r:id="rId33"/>
    <p:sldId id="317" r:id="rId34"/>
    <p:sldId id="319" r:id="rId35"/>
    <p:sldId id="318" r:id="rId36"/>
    <p:sldId id="320" r:id="rId37"/>
    <p:sldId id="321" r:id="rId38"/>
    <p:sldId id="322" r:id="rId39"/>
    <p:sldId id="292" r:id="rId4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7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未知用户4" initials="未" lastIdx="4" clrIdx="0"/>
  <p:cmAuthor id="2" name="1" initials="1" lastIdx="2" clrIdx="0"/>
  <p:cmAuthor id="3" name="Andy Schneider" initials="A" lastIdx="1" clrIdx="1"/>
  <p:cmAuthor id="4" name="Frances Lashen Guida" initials="F" lastIdx="1" clrIdx="2"/>
  <p:cmAuthor id="5" name="Dao-Ming Guo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EAE"/>
    <a:srgbClr val="EF3F4C"/>
    <a:srgbClr val="85898F"/>
    <a:srgbClr val="D2D6E0"/>
    <a:srgbClr val="F15B67"/>
    <a:srgbClr val="5A6783"/>
    <a:srgbClr val="808CA8"/>
    <a:srgbClr val="F0F0F0"/>
    <a:srgbClr val="CBD1D7"/>
    <a:srgbClr val="BAC1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7" autoAdjust="0"/>
    <p:restoredTop sz="92835" autoAdjust="0"/>
  </p:normalViewPr>
  <p:slideViewPr>
    <p:cSldViewPr snapToGrid="0">
      <p:cViewPr varScale="1">
        <p:scale>
          <a:sx n="105" d="100"/>
          <a:sy n="105" d="100"/>
        </p:scale>
        <p:origin x="-546" y="-96"/>
      </p:cViewPr>
      <p:guideLst>
        <p:guide orient="horz" pos="2160"/>
        <p:guide pos="3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8"/>
      </p:cViewPr>
      <p:guideLst>
        <p:guide orient="horz" pos="2880"/>
        <p:guide pos="217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36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CB6B2-5CCC-4DBA-BF94-CEAB7A5DAFD3}" type="datetimeFigureOut">
              <a:rPr lang="zh-CN" altLang="en-US" smtClean="0"/>
              <a:pPr/>
              <a:t>2020/4/2</a:t>
            </a:fld>
            <a:endParaRPr lang="zh-CN" altLang="en-US"/>
          </a:p>
        </p:txBody>
      </p:sp>
      <p:sp>
        <p:nvSpPr>
          <p:cNvPr id="104936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36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8B4BB-5163-4206-86A4-0368169B1C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360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2E53DC96-850C-479D-BA37-332F9484AC47}" type="datetimeFigureOut">
              <a:rPr lang="zh-CN" altLang="en-US"/>
              <a:pPr/>
              <a:t>2020/4/2</a:t>
            </a:fld>
            <a:endParaRPr lang="zh-CN" altLang="en-US"/>
          </a:p>
        </p:txBody>
      </p:sp>
      <p:sp>
        <p:nvSpPr>
          <p:cNvPr id="104936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36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4936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36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0148C00-6A3C-409B-A1B7-71081F93CD2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ym typeface="+mn-ea"/>
            </a:endParaRPr>
          </a:p>
        </p:txBody>
      </p:sp>
      <p:sp>
        <p:nvSpPr>
          <p:cNvPr id="104859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621B-8712-439F-AD62-D011FD133EC3}" type="slidenum">
              <a:rPr lang="zh-CN" altLang="en-US" smtClean="0"/>
              <a:pPr/>
              <a:t>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61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621B-8712-439F-AD62-D011FD133EC3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10486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61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621B-8712-439F-AD62-D011FD133EC3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0486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61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621B-8712-439F-AD62-D011FD133EC3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0486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61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621B-8712-439F-AD62-D011FD133EC3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10486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104861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7621B-8712-439F-AD62-D011FD133EC3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10486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-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矩形 7"/>
          <p:cNvSpPr/>
          <p:nvPr/>
        </p:nvSpPr>
        <p:spPr>
          <a:xfrm>
            <a:off x="0" y="6554791"/>
            <a:ext cx="12192000" cy="303212"/>
          </a:xfrm>
          <a:prstGeom prst="rect">
            <a:avLst/>
          </a:prstGeom>
          <a:gradFill>
            <a:gsLst>
              <a:gs pos="0">
                <a:srgbClr val="404040"/>
              </a:gs>
              <a:gs pos="94000">
                <a:srgbClr val="0D0D0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1" name="任意多边形 8"/>
          <p:cNvSpPr/>
          <p:nvPr/>
        </p:nvSpPr>
        <p:spPr>
          <a:xfrm>
            <a:off x="1" y="6465888"/>
            <a:ext cx="2305051" cy="392112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gradFill flip="none" rotWithShape="1">
            <a:gsLst>
              <a:gs pos="0">
                <a:srgbClr val="F5715B"/>
              </a:gs>
              <a:gs pos="71000">
                <a:srgbClr val="B82E2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4" tIns="45718" rIns="91434" bIns="457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8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4" tIns="45718" rIns="91434" bIns="457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8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4" tIns="45718" rIns="91434" bIns="4571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1787C887-E0EA-48E6-9009-742CC8F3D7AC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2097153" name="图片 7" descr="01-封面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1048585" name="副标题 10"/>
          <p:cNvSpPr txBox="1"/>
          <p:nvPr/>
        </p:nvSpPr>
        <p:spPr bwMode="auto">
          <a:xfrm>
            <a:off x="9240719" y="6017113"/>
            <a:ext cx="2632716" cy="24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r" eaLnBrk="0" hangingPunct="0">
              <a:buClr>
                <a:schemeClr val="accent1"/>
              </a:buClr>
              <a:buFontTx/>
              <a:buNone/>
            </a:pPr>
            <a:r>
              <a:rPr lang="zh-CN" altLang="en-US" sz="1300" kern="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南大通用数据技术股份有限公司</a:t>
            </a:r>
          </a:p>
        </p:txBody>
      </p:sp>
      <p:sp>
        <p:nvSpPr>
          <p:cNvPr id="1048586" name="TextBox 9"/>
          <p:cNvSpPr>
            <a:spLocks noChangeArrowheads="1"/>
          </p:cNvSpPr>
          <p:nvPr/>
        </p:nvSpPr>
        <p:spPr bwMode="auto">
          <a:xfrm>
            <a:off x="9817551" y="6424737"/>
            <a:ext cx="2148351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4" tIns="45718" rIns="91434" bIns="45718">
            <a:spAutoFit/>
          </a:bodyPr>
          <a:lstStyle/>
          <a:p>
            <a:pPr algn="r">
              <a:buFontTx/>
              <a:buNone/>
            </a:pPr>
            <a:r>
              <a:rPr lang="zh-CN" altLang="zh-CN" sz="1200" spc="1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版权所有© GBASE </a:t>
            </a:r>
            <a:r>
              <a:rPr lang="en-US" altLang="zh-CN" sz="1200" spc="100" dirty="0" smtClean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2020</a:t>
            </a:r>
            <a:endParaRPr lang="zh-CN" altLang="zh-CN" sz="120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1048587" name="文本框 1"/>
          <p:cNvSpPr txBox="1">
            <a:spLocks noChangeArrowheads="1"/>
          </p:cNvSpPr>
          <p:nvPr/>
        </p:nvSpPr>
        <p:spPr bwMode="auto">
          <a:xfrm>
            <a:off x="227400" y="2690710"/>
            <a:ext cx="3354000" cy="3231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4" tIns="45718" rIns="91434" bIns="45718">
            <a:spAutoFit/>
          </a:bodyPr>
          <a:lstStyle/>
          <a:p>
            <a:r>
              <a:rPr lang="zh-CN" altLang="en-US" sz="1500" b="1" spc="651" baseline="0" dirty="0">
                <a:solidFill>
                  <a:srgbClr val="49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让世界用上中国</a:t>
            </a:r>
            <a:r>
              <a:rPr lang="zh-CN" altLang="en-US" sz="1500" b="1" spc="651" baseline="0" dirty="0" smtClean="0">
                <a:solidFill>
                  <a:srgbClr val="49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的数据库</a:t>
            </a:r>
            <a:endParaRPr lang="zh-CN" altLang="en-US" sz="1500" b="1" spc="651" baseline="0" dirty="0">
              <a:solidFill>
                <a:srgbClr val="4945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>
            <a:spLocks noGrp="1"/>
          </p:cNvSpPr>
          <p:nvPr>
            <p:ph type="title" hasCustomPrompt="1"/>
          </p:nvPr>
        </p:nvSpPr>
        <p:spPr>
          <a:xfrm>
            <a:off x="5506720" y="2395519"/>
            <a:ext cx="6461760" cy="569447"/>
          </a:xfrm>
          <a:prstGeom prst="rect">
            <a:avLst/>
          </a:prstGeom>
          <a:noFill/>
          <a:ln>
            <a:noFill/>
          </a:ln>
        </p:spPr>
        <p:txBody>
          <a:bodyPr lIns="91434" tIns="45718" rIns="91434" bIns="45718"/>
          <a:lstStyle>
            <a:lvl1pPr algn="ctr">
              <a:lnSpc>
                <a:spcPct val="100000"/>
              </a:lnSpc>
              <a:defRPr sz="3200" b="1" spc="100" baseline="0">
                <a:solidFill>
                  <a:srgbClr val="49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南大通用数据技术股份有限公司</a:t>
            </a:r>
          </a:p>
        </p:txBody>
      </p:sp>
      <p:sp>
        <p:nvSpPr>
          <p:cNvPr id="1048589" name="副标题 10"/>
          <p:cNvSpPr txBox="1"/>
          <p:nvPr/>
        </p:nvSpPr>
        <p:spPr bwMode="auto">
          <a:xfrm>
            <a:off x="8361487" y="6246160"/>
            <a:ext cx="3511948" cy="3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r" eaLnBrk="0" hangingPunct="0">
              <a:buClr>
                <a:schemeClr val="accent1"/>
              </a:buClr>
              <a:buFontTx/>
              <a:buNone/>
            </a:pPr>
            <a:r>
              <a:rPr lang="en-US" altLang="zh-CN" sz="1300" kern="0" spc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Data Technology </a:t>
            </a:r>
            <a:r>
              <a:rPr lang="en-US" altLang="zh-CN" sz="1300" kern="0" spc="0" baseline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Co.,Ltd</a:t>
            </a:r>
            <a:endParaRPr lang="zh-CN" altLang="en-US" sz="1300" kern="0" spc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-Title&amp;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直接连接符 5"/>
          <p:cNvCxnSpPr>
            <a:cxnSpLocks/>
          </p:cNvCxnSpPr>
          <p:nvPr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6" name="标题 1"/>
          <p:cNvSpPr>
            <a:spLocks noGrp="1"/>
          </p:cNvSpPr>
          <p:nvPr>
            <p:ph type="title" hasCustomPrompt="1"/>
          </p:nvPr>
        </p:nvSpPr>
        <p:spPr>
          <a:xfrm>
            <a:off x="275495" y="538407"/>
            <a:ext cx="11207263" cy="481500"/>
          </a:xfrm>
          <a:prstGeom prst="rect">
            <a:avLst/>
          </a:prstGeom>
        </p:spPr>
        <p:txBody>
          <a:bodyPr lIns="91434" tIns="45718" rIns="91434" bIns="45718"/>
          <a:lstStyle>
            <a:lvl1pPr>
              <a:defRPr sz="3100" b="1" spc="1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标题文字</a:t>
            </a:r>
          </a:p>
        </p:txBody>
      </p:sp>
      <p:sp>
        <p:nvSpPr>
          <p:cNvPr id="1048597" name="TextBox 8"/>
          <p:cNvSpPr txBox="1"/>
          <p:nvPr userDrawn="1"/>
        </p:nvSpPr>
        <p:spPr bwMode="auto">
          <a:xfrm>
            <a:off x="5253961" y="6533914"/>
            <a:ext cx="436326" cy="33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4" tIns="45718" rIns="91434" bIns="45718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E06F47B1-A2F8-40A5-AD5F-9DCD4D886805}" type="slidenum">
              <a:rPr lang="zh-CN" altLang="en-US" sz="1600" b="0" kern="0" baseline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pPr algn="ctr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t>‹#›</a:t>
            </a:fld>
            <a:endParaRPr lang="zh-CN" altLang="en-US" sz="1600" b="0" kern="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 descr="带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91183" y="6504183"/>
            <a:ext cx="1695635" cy="3026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-Title&amp;段落文本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0" name="直接连接符 5"/>
          <p:cNvCxnSpPr>
            <a:cxnSpLocks/>
          </p:cNvCxnSpPr>
          <p:nvPr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7" name="标题 1"/>
          <p:cNvSpPr>
            <a:spLocks noGrp="1"/>
          </p:cNvSpPr>
          <p:nvPr>
            <p:ph type="title" hasCustomPrompt="1"/>
          </p:nvPr>
        </p:nvSpPr>
        <p:spPr>
          <a:xfrm>
            <a:off x="275495" y="538407"/>
            <a:ext cx="11207263" cy="481500"/>
          </a:xfrm>
          <a:prstGeom prst="rect">
            <a:avLst/>
          </a:prstGeom>
        </p:spPr>
        <p:txBody>
          <a:bodyPr lIns="91434" tIns="45718" rIns="91434" bIns="45718"/>
          <a:lstStyle>
            <a:lvl1pPr>
              <a:defRPr sz="3100" b="1" spc="1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标题文字</a:t>
            </a:r>
          </a:p>
        </p:txBody>
      </p:sp>
      <p:sp>
        <p:nvSpPr>
          <p:cNvPr id="1048618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1" y="1248513"/>
            <a:ext cx="10718800" cy="4888767"/>
          </a:xfrm>
          <a:prstGeom prst="rect">
            <a:avLst/>
          </a:prstGeom>
        </p:spPr>
        <p:txBody>
          <a:bodyPr lIns="91434" tIns="45718" rIns="91434" bIns="45718"/>
          <a:lstStyle>
            <a:lvl1pPr>
              <a:lnSpc>
                <a:spcPct val="100000"/>
              </a:lnSpc>
              <a:buFontTx/>
              <a:buBlip>
                <a:blip r:embed="rId2"/>
              </a:buBlip>
              <a:defRPr sz="2400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00000"/>
              </a:lnSpc>
              <a:defRPr sz="1900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第一级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pic>
        <p:nvPicPr>
          <p:cNvPr id="8" name="图片 7" descr="带R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91183" y="6504183"/>
            <a:ext cx="1695635" cy="30260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5253961" y="6533914"/>
            <a:ext cx="436326" cy="33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4" tIns="45718" rIns="91434" bIns="45718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E06F47B1-A2F8-40A5-AD5F-9DCD4D886805}" type="slidenum">
              <a:rPr lang="zh-CN" altLang="en-US" sz="1600" b="0" kern="0" baseline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pPr algn="ctr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t>‹#›</a:t>
            </a:fld>
            <a:endParaRPr lang="zh-CN" altLang="en-US" sz="1600" b="0" kern="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-Title&amp;文字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6" name="直接连接符 20"/>
          <p:cNvCxnSpPr>
            <a:cxnSpLocks/>
          </p:cNvCxnSpPr>
          <p:nvPr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86" name="标题 1"/>
          <p:cNvSpPr>
            <a:spLocks noGrp="1"/>
          </p:cNvSpPr>
          <p:nvPr>
            <p:ph type="title" hasCustomPrompt="1"/>
          </p:nvPr>
        </p:nvSpPr>
        <p:spPr>
          <a:xfrm>
            <a:off x="275495" y="538407"/>
            <a:ext cx="11207263" cy="481500"/>
          </a:xfrm>
          <a:prstGeom prst="rect">
            <a:avLst/>
          </a:prstGeom>
        </p:spPr>
        <p:txBody>
          <a:bodyPr lIns="91434" tIns="45718" rIns="91434" bIns="45718"/>
          <a:lstStyle>
            <a:lvl1pPr>
              <a:defRPr sz="3100" b="1" spc="1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标题文字</a:t>
            </a:r>
          </a:p>
        </p:txBody>
      </p:sp>
      <p:sp>
        <p:nvSpPr>
          <p:cNvPr id="1048787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77281" y="1248513"/>
            <a:ext cx="5297171" cy="4888767"/>
          </a:xfrm>
          <a:prstGeom prst="rect">
            <a:avLst/>
          </a:prstGeom>
        </p:spPr>
        <p:txBody>
          <a:bodyPr lIns="91434" tIns="45718" rIns="91434" bIns="45718"/>
          <a:lstStyle>
            <a:lvl1pPr>
              <a:lnSpc>
                <a:spcPct val="100000"/>
              </a:lnSpc>
              <a:buFontTx/>
              <a:buBlip>
                <a:blip r:embed="rId2"/>
              </a:buBlip>
              <a:defRPr sz="2400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00000"/>
              </a:lnSpc>
              <a:defRPr sz="1900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/>
              <a:t>第一级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pic>
        <p:nvPicPr>
          <p:cNvPr id="8" name="图片 7" descr="带R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91183" y="6504183"/>
            <a:ext cx="1695635" cy="30260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5253961" y="6533914"/>
            <a:ext cx="436326" cy="33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4" tIns="45718" rIns="91434" bIns="45718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E06F47B1-A2F8-40A5-AD5F-9DCD4D886805}" type="slidenum">
              <a:rPr lang="zh-CN" altLang="en-US" sz="1600" b="0" kern="0" baseline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pPr algn="ctr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t>‹#›</a:t>
            </a:fld>
            <a:endParaRPr lang="zh-CN" altLang="en-US" sz="1600" b="0" kern="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-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6" name="图片 7" descr="01-封面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sp>
        <p:nvSpPr>
          <p:cNvPr id="1049352" name="副标题 10"/>
          <p:cNvSpPr txBox="1"/>
          <p:nvPr/>
        </p:nvSpPr>
        <p:spPr bwMode="auto">
          <a:xfrm>
            <a:off x="9037519" y="6057753"/>
            <a:ext cx="2632716" cy="24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r" eaLnBrk="0" hangingPunct="0">
              <a:buClr>
                <a:schemeClr val="accent1"/>
              </a:buClr>
              <a:buFontTx/>
              <a:buNone/>
            </a:pPr>
            <a:r>
              <a:rPr lang="zh-CN" altLang="en-US" sz="1200" kern="0" spc="151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南大通用数据技术股份有限公司</a:t>
            </a:r>
          </a:p>
        </p:txBody>
      </p:sp>
      <p:sp>
        <p:nvSpPr>
          <p:cNvPr id="1049353" name="TextBox 9"/>
          <p:cNvSpPr>
            <a:spLocks noChangeArrowheads="1"/>
          </p:cNvSpPr>
          <p:nvPr/>
        </p:nvSpPr>
        <p:spPr bwMode="auto">
          <a:xfrm>
            <a:off x="9614351" y="6424737"/>
            <a:ext cx="2148351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4" tIns="45718" rIns="91434" bIns="45718">
            <a:spAutoFit/>
          </a:bodyPr>
          <a:lstStyle/>
          <a:p>
            <a:pPr algn="r">
              <a:buFontTx/>
              <a:buNone/>
            </a:pPr>
            <a:r>
              <a:rPr lang="zh-CN" altLang="zh-CN" sz="1200" spc="1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版权所有© GBASE </a:t>
            </a:r>
            <a:r>
              <a:rPr lang="en-US" altLang="zh-CN" sz="1200" spc="100" dirty="0" smtClean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2020</a:t>
            </a:r>
            <a:endParaRPr lang="zh-CN" altLang="zh-CN" sz="120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1049354" name="标题 1"/>
          <p:cNvSpPr>
            <a:spLocks noGrp="1"/>
          </p:cNvSpPr>
          <p:nvPr>
            <p:ph type="title" hasCustomPrompt="1"/>
          </p:nvPr>
        </p:nvSpPr>
        <p:spPr>
          <a:xfrm>
            <a:off x="2236375" y="3381036"/>
            <a:ext cx="7816361" cy="611845"/>
          </a:xfrm>
          <a:prstGeom prst="rect">
            <a:avLst/>
          </a:prstGeom>
        </p:spPr>
        <p:txBody>
          <a:bodyPr lIns="91434" tIns="45718" rIns="91434" bIns="45718"/>
          <a:lstStyle>
            <a:lvl1pPr algn="ctr">
              <a:lnSpc>
                <a:spcPct val="100000"/>
              </a:lnSpc>
              <a:defRPr sz="3200" b="1" spc="100" baseline="0">
                <a:solidFill>
                  <a:srgbClr val="5A67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Thank you</a:t>
            </a:r>
            <a:r>
              <a:rPr lang="zh-CN" altLang="en-US" dirty="0"/>
              <a:t>！</a:t>
            </a:r>
          </a:p>
        </p:txBody>
      </p:sp>
      <p:sp>
        <p:nvSpPr>
          <p:cNvPr id="1049355" name="副标题 10"/>
          <p:cNvSpPr txBox="1"/>
          <p:nvPr/>
        </p:nvSpPr>
        <p:spPr bwMode="auto">
          <a:xfrm>
            <a:off x="8137967" y="6246160"/>
            <a:ext cx="3511948" cy="3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r" eaLnBrk="0" hangingPunct="0">
              <a:buClr>
                <a:schemeClr val="accent1"/>
              </a:buClr>
              <a:buFontTx/>
              <a:buNone/>
            </a:pPr>
            <a:r>
              <a:rPr lang="en-US" altLang="zh-CN" sz="1200" kern="0" spc="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Data Technology </a:t>
            </a:r>
            <a:r>
              <a:rPr lang="en-US" altLang="zh-CN" sz="1200" kern="0" spc="0" baseline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Co.,Ltd</a:t>
            </a:r>
            <a:endParaRPr lang="zh-CN" altLang="en-US" sz="1200" kern="0" spc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9356" name="标题 1"/>
          <p:cNvSpPr txBox="1"/>
          <p:nvPr/>
        </p:nvSpPr>
        <p:spPr>
          <a:xfrm>
            <a:off x="4445780" y="1516752"/>
            <a:ext cx="3189069" cy="1582048"/>
          </a:xfrm>
          <a:prstGeom prst="rect">
            <a:avLst/>
          </a:prstGeom>
        </p:spPr>
        <p:txBody>
          <a:bodyPr lIns="91434" tIns="45718" rIns="91434" bIns="45718"/>
          <a:lstStyle>
            <a:lvl1pPr algn="ctr">
              <a:lnSpc>
                <a:spcPct val="100000"/>
              </a:lnSpc>
              <a:defRPr sz="3200" b="1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600" b="0" i="0" u="none" strike="noStrike" kern="120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Q&amp;A</a:t>
            </a:r>
            <a:endParaRPr kumimoji="0" lang="zh-CN" altLang="en-US" sz="9600" b="0" i="0" u="none" strike="noStrike" kern="1200" cap="none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097237" name="图片 15" descr="logo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5120" y="5520060"/>
            <a:ext cx="2692400" cy="504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20007" y="4143968"/>
            <a:ext cx="2240613" cy="2254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-Title&amp;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9" name="直接连接符 5"/>
          <p:cNvCxnSpPr>
            <a:cxnSpLocks/>
          </p:cNvCxnSpPr>
          <p:nvPr userDrawn="1"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14" name="标题 1"/>
          <p:cNvSpPr>
            <a:spLocks noGrp="1"/>
          </p:cNvSpPr>
          <p:nvPr>
            <p:ph type="title" hasCustomPrompt="1"/>
          </p:nvPr>
        </p:nvSpPr>
        <p:spPr>
          <a:xfrm>
            <a:off x="275491" y="538406"/>
            <a:ext cx="11207263" cy="481500"/>
          </a:xfrm>
          <a:prstGeom prst="rect">
            <a:avLst/>
          </a:prstGeom>
        </p:spPr>
        <p:txBody>
          <a:bodyPr/>
          <a:lstStyle>
            <a:lvl1pPr>
              <a:defRPr sz="3000" b="1" spc="1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标题文字</a:t>
            </a:r>
          </a:p>
        </p:txBody>
      </p:sp>
      <p:pic>
        <p:nvPicPr>
          <p:cNvPr id="7" name="图片 6" descr="带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91183" y="6504183"/>
            <a:ext cx="1695635" cy="302607"/>
          </a:xfrm>
          <a:prstGeom prst="rect">
            <a:avLst/>
          </a:prstGeom>
        </p:spPr>
      </p:pic>
      <p:sp>
        <p:nvSpPr>
          <p:cNvPr id="8" name="TextBox 8"/>
          <p:cNvSpPr txBox="1"/>
          <p:nvPr userDrawn="1"/>
        </p:nvSpPr>
        <p:spPr bwMode="auto">
          <a:xfrm>
            <a:off x="5253961" y="6533914"/>
            <a:ext cx="436326" cy="33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4" tIns="45718" rIns="91434" bIns="45718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E06F47B1-A2F8-40A5-AD5F-9DCD4D886805}" type="slidenum">
              <a:rPr lang="zh-CN" altLang="en-US" sz="1600" b="0" kern="0" baseline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pPr algn="ctr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t>‹#›</a:t>
            </a:fld>
            <a:endParaRPr lang="zh-CN" altLang="en-US" sz="1600" b="0" kern="0" baseline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76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4000"/>
                </a:schemeClr>
              </a:gs>
              <a:gs pos="100000">
                <a:schemeClr val="bg1">
                  <a:alpha val="5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78" name="任意多边形 8"/>
          <p:cNvSpPr/>
          <p:nvPr/>
        </p:nvSpPr>
        <p:spPr>
          <a:xfrm rot="10800000">
            <a:off x="9886949" y="6466684"/>
            <a:ext cx="2305051" cy="392112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gradFill flip="none" rotWithShape="1">
            <a:gsLst>
              <a:gs pos="0">
                <a:srgbClr val="F93D32"/>
              </a:gs>
              <a:gs pos="91000">
                <a:srgbClr val="BE100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79" name="任意多边形 9"/>
          <p:cNvSpPr/>
          <p:nvPr/>
        </p:nvSpPr>
        <p:spPr>
          <a:xfrm>
            <a:off x="1" y="566742"/>
            <a:ext cx="168275" cy="454025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6"/>
          <p:cNvCxnSpPr>
            <a:cxnSpLocks/>
          </p:cNvCxnSpPr>
          <p:nvPr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image" Target="../media/image26.emf"/><Relationship Id="rId26" Type="http://schemas.openxmlformats.org/officeDocument/2006/relationships/image" Target="../media/image34.emf"/><Relationship Id="rId39" Type="http://schemas.openxmlformats.org/officeDocument/2006/relationships/image" Target="../media/image47.emf"/><Relationship Id="rId21" Type="http://schemas.openxmlformats.org/officeDocument/2006/relationships/image" Target="../media/image29.emf"/><Relationship Id="rId34" Type="http://schemas.openxmlformats.org/officeDocument/2006/relationships/image" Target="../media/image42.emf"/><Relationship Id="rId42" Type="http://schemas.openxmlformats.org/officeDocument/2006/relationships/image" Target="../media/image50.emf"/><Relationship Id="rId47" Type="http://schemas.openxmlformats.org/officeDocument/2006/relationships/image" Target="../media/image55.emf"/><Relationship Id="rId50" Type="http://schemas.openxmlformats.org/officeDocument/2006/relationships/image" Target="../media/image58.emf"/><Relationship Id="rId55" Type="http://schemas.openxmlformats.org/officeDocument/2006/relationships/image" Target="../media/image63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6" Type="http://schemas.openxmlformats.org/officeDocument/2006/relationships/image" Target="../media/image24.emf"/><Relationship Id="rId20" Type="http://schemas.openxmlformats.org/officeDocument/2006/relationships/image" Target="../media/image28.emf"/><Relationship Id="rId29" Type="http://schemas.openxmlformats.org/officeDocument/2006/relationships/image" Target="../media/image37.emf"/><Relationship Id="rId41" Type="http://schemas.openxmlformats.org/officeDocument/2006/relationships/image" Target="../media/image49.emf"/><Relationship Id="rId54" Type="http://schemas.openxmlformats.org/officeDocument/2006/relationships/image" Target="../media/image6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24" Type="http://schemas.openxmlformats.org/officeDocument/2006/relationships/image" Target="../media/image32.emf"/><Relationship Id="rId32" Type="http://schemas.openxmlformats.org/officeDocument/2006/relationships/image" Target="../media/image40.emf"/><Relationship Id="rId37" Type="http://schemas.openxmlformats.org/officeDocument/2006/relationships/image" Target="../media/image45.emf"/><Relationship Id="rId40" Type="http://schemas.openxmlformats.org/officeDocument/2006/relationships/image" Target="../media/image48.emf"/><Relationship Id="rId45" Type="http://schemas.openxmlformats.org/officeDocument/2006/relationships/image" Target="../media/image53.emf"/><Relationship Id="rId53" Type="http://schemas.openxmlformats.org/officeDocument/2006/relationships/image" Target="../media/image61.emf"/><Relationship Id="rId58" Type="http://schemas.openxmlformats.org/officeDocument/2006/relationships/image" Target="../media/image66.emf"/><Relationship Id="rId5" Type="http://schemas.openxmlformats.org/officeDocument/2006/relationships/image" Target="../media/image13.emf"/><Relationship Id="rId15" Type="http://schemas.openxmlformats.org/officeDocument/2006/relationships/image" Target="../media/image23.emf"/><Relationship Id="rId23" Type="http://schemas.openxmlformats.org/officeDocument/2006/relationships/image" Target="../media/image31.emf"/><Relationship Id="rId28" Type="http://schemas.openxmlformats.org/officeDocument/2006/relationships/image" Target="../media/image36.emf"/><Relationship Id="rId36" Type="http://schemas.openxmlformats.org/officeDocument/2006/relationships/image" Target="../media/image44.emf"/><Relationship Id="rId49" Type="http://schemas.openxmlformats.org/officeDocument/2006/relationships/image" Target="../media/image57.emf"/><Relationship Id="rId57" Type="http://schemas.openxmlformats.org/officeDocument/2006/relationships/image" Target="../media/image65.emf"/><Relationship Id="rId61" Type="http://schemas.openxmlformats.org/officeDocument/2006/relationships/image" Target="../media/image69.emf"/><Relationship Id="rId10" Type="http://schemas.openxmlformats.org/officeDocument/2006/relationships/image" Target="../media/image18.emf"/><Relationship Id="rId19" Type="http://schemas.openxmlformats.org/officeDocument/2006/relationships/image" Target="../media/image27.emf"/><Relationship Id="rId31" Type="http://schemas.openxmlformats.org/officeDocument/2006/relationships/image" Target="../media/image39.emf"/><Relationship Id="rId44" Type="http://schemas.openxmlformats.org/officeDocument/2006/relationships/image" Target="../media/image52.emf"/><Relationship Id="rId52" Type="http://schemas.openxmlformats.org/officeDocument/2006/relationships/image" Target="../media/image60.emf"/><Relationship Id="rId60" Type="http://schemas.openxmlformats.org/officeDocument/2006/relationships/image" Target="../media/image6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2.emf"/><Relationship Id="rId22" Type="http://schemas.openxmlformats.org/officeDocument/2006/relationships/image" Target="../media/image30.emf"/><Relationship Id="rId27" Type="http://schemas.openxmlformats.org/officeDocument/2006/relationships/image" Target="../media/image35.emf"/><Relationship Id="rId30" Type="http://schemas.openxmlformats.org/officeDocument/2006/relationships/image" Target="../media/image38.emf"/><Relationship Id="rId35" Type="http://schemas.openxmlformats.org/officeDocument/2006/relationships/image" Target="../media/image43.emf"/><Relationship Id="rId43" Type="http://schemas.openxmlformats.org/officeDocument/2006/relationships/image" Target="../media/image51.emf"/><Relationship Id="rId48" Type="http://schemas.openxmlformats.org/officeDocument/2006/relationships/image" Target="../media/image56.emf"/><Relationship Id="rId56" Type="http://schemas.openxmlformats.org/officeDocument/2006/relationships/image" Target="../media/image64.emf"/><Relationship Id="rId8" Type="http://schemas.openxmlformats.org/officeDocument/2006/relationships/image" Target="../media/image16.emf"/><Relationship Id="rId51" Type="http://schemas.openxmlformats.org/officeDocument/2006/relationships/image" Target="../media/image59.emf"/><Relationship Id="rId3" Type="http://schemas.openxmlformats.org/officeDocument/2006/relationships/image" Target="../media/image11.emf"/><Relationship Id="rId12" Type="http://schemas.openxmlformats.org/officeDocument/2006/relationships/image" Target="../media/image20.emf"/><Relationship Id="rId17" Type="http://schemas.openxmlformats.org/officeDocument/2006/relationships/image" Target="../media/image25.emf"/><Relationship Id="rId25" Type="http://schemas.openxmlformats.org/officeDocument/2006/relationships/image" Target="../media/image33.emf"/><Relationship Id="rId33" Type="http://schemas.openxmlformats.org/officeDocument/2006/relationships/image" Target="../media/image41.emf"/><Relationship Id="rId38" Type="http://schemas.openxmlformats.org/officeDocument/2006/relationships/image" Target="../media/image46.emf"/><Relationship Id="rId46" Type="http://schemas.openxmlformats.org/officeDocument/2006/relationships/image" Target="../media/image54.emf"/><Relationship Id="rId59" Type="http://schemas.openxmlformats.org/officeDocument/2006/relationships/image" Target="../media/image6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an.baidu.com/s/1f61pF6lNwVqD2PphN_puf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__2.docx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标题 1"/>
          <p:cNvSpPr>
            <a:spLocks noGrp="1"/>
          </p:cNvSpPr>
          <p:nvPr>
            <p:ph type="title"/>
          </p:nvPr>
        </p:nvSpPr>
        <p:spPr>
          <a:xfrm>
            <a:off x="4995081" y="2395519"/>
            <a:ext cx="6973399" cy="569447"/>
          </a:xfrm>
        </p:spPr>
        <p:txBody>
          <a:bodyPr/>
          <a:lstStyle/>
          <a:p>
            <a:r>
              <a:rPr lang="en-US" altLang="zh-CN" sz="2600" dirty="0" smtClean="0"/>
              <a:t>Oracle</a:t>
            </a:r>
            <a:r>
              <a:rPr lang="zh-CN" altLang="en-US" sz="2600" dirty="0" smtClean="0"/>
              <a:t>到</a:t>
            </a:r>
            <a:r>
              <a:rPr lang="en-US" altLang="zh-CN" sz="2600" dirty="0" smtClean="0"/>
              <a:t>GBase 8s</a:t>
            </a:r>
            <a:r>
              <a:rPr lang="zh-CN" altLang="en-US" sz="2600" smtClean="0"/>
              <a:t>迁移指南</a:t>
            </a:r>
            <a:endParaRPr lang="zh-CN" altLang="en-US" sz="2600" dirty="0"/>
          </a:p>
        </p:txBody>
      </p:sp>
      <p:sp>
        <p:nvSpPr>
          <p:cNvPr id="1048591" name="TextBox 2"/>
          <p:cNvSpPr txBox="1"/>
          <p:nvPr/>
        </p:nvSpPr>
        <p:spPr bwMode="auto">
          <a:xfrm>
            <a:off x="2401042" y="6571183"/>
            <a:ext cx="424168" cy="269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4" tIns="45718" rIns="91434" bIns="45718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D84502BE-93F0-4EA8-A8AA-6F5E8ED668D7}" type="slidenum">
              <a:rPr lang="zh-CN" altLang="en-US" sz="1200" kern="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pPr algn="ctr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t>0</a:t>
            </a:fld>
            <a:r>
              <a:rPr lang="en-US" altLang="zh-CN" sz="1200" kern="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/7</a:t>
            </a:r>
            <a:endParaRPr lang="zh-CN" altLang="en-US" sz="1200" kern="0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对比</a:t>
            </a:r>
            <a:r>
              <a:rPr lang="en-US" altLang="zh-CN" dirty="0" smtClean="0"/>
              <a:t>-</a:t>
            </a:r>
            <a:r>
              <a:rPr lang="zh-CN" altLang="zh-CN" dirty="0" smtClean="0"/>
              <a:t>标识符</a:t>
            </a:r>
            <a:r>
              <a:rPr lang="en-US" altLang="zh-CN" dirty="0" smtClean="0"/>
              <a:t>(Identifiers)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zh-CN" dirty="0" smtClean="0"/>
              <a:t>数据库对象的名字由标识符来表示，如表名、字段名、索引名、视图名、存储过程名称等等。</a:t>
            </a:r>
            <a:endParaRPr lang="en-US" altLang="zh-CN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altLang="zh-CN" sz="2000" dirty="0" smtClean="0"/>
              <a:t>Oracle</a:t>
            </a:r>
            <a:r>
              <a:rPr lang="zh-CN" altLang="zh-CN" sz="2000" dirty="0" smtClean="0"/>
              <a:t>最大表名长度</a:t>
            </a:r>
            <a:r>
              <a:rPr lang="en-US" altLang="zh-CN" sz="2000" dirty="0" smtClean="0"/>
              <a:t>30</a:t>
            </a:r>
            <a:r>
              <a:rPr lang="zh-CN" altLang="zh-CN" sz="2000" dirty="0" smtClean="0"/>
              <a:t>个字节，可以包括字符、数字、“</a:t>
            </a:r>
            <a:r>
              <a:rPr lang="en-US" altLang="zh-CN" sz="2000" dirty="0" smtClean="0"/>
              <a:t>_</a:t>
            </a:r>
            <a:r>
              <a:rPr lang="zh-CN" altLang="zh-CN" sz="2000" dirty="0" smtClean="0"/>
              <a:t>”、“</a:t>
            </a:r>
            <a:r>
              <a:rPr lang="en-US" altLang="zh-CN" sz="2000" dirty="0" smtClean="0"/>
              <a:t>$</a:t>
            </a:r>
            <a:r>
              <a:rPr lang="zh-CN" altLang="zh-CN" sz="2000" dirty="0" smtClean="0"/>
              <a:t>”、“</a:t>
            </a:r>
            <a:r>
              <a:rPr lang="en-US" altLang="zh-CN" sz="2000" dirty="0" smtClean="0"/>
              <a:t>#</a:t>
            </a:r>
            <a:r>
              <a:rPr lang="zh-CN" altLang="zh-CN" sz="2000" dirty="0" smtClean="0"/>
              <a:t>”。</a:t>
            </a:r>
            <a:endParaRPr lang="en-US" altLang="zh-CN" sz="2000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altLang="zh-CN" sz="2000" dirty="0" smtClean="0"/>
              <a:t>GBase 8s</a:t>
            </a:r>
            <a:r>
              <a:rPr lang="zh-CN" altLang="zh-CN" sz="2000" dirty="0" smtClean="0"/>
              <a:t>最大表名长度</a:t>
            </a:r>
            <a:r>
              <a:rPr lang="en-US" altLang="zh-CN" sz="2000" dirty="0" smtClean="0"/>
              <a:t>128</a:t>
            </a:r>
            <a:r>
              <a:rPr lang="zh-CN" altLang="zh-CN" sz="2000" dirty="0" smtClean="0"/>
              <a:t>个字节，但</a:t>
            </a:r>
            <a:r>
              <a:rPr lang="zh-CN" altLang="zh-CN" sz="2000" dirty="0" smtClean="0">
                <a:solidFill>
                  <a:srgbClr val="FF0000"/>
                </a:solidFill>
              </a:rPr>
              <a:t>不支持“</a:t>
            </a:r>
            <a:r>
              <a:rPr lang="en-US" altLang="zh-CN" sz="2000" dirty="0" smtClean="0">
                <a:solidFill>
                  <a:srgbClr val="FF0000"/>
                </a:solidFill>
              </a:rPr>
              <a:t>#</a:t>
            </a:r>
            <a:r>
              <a:rPr lang="zh-CN" altLang="zh-CN" sz="2000" dirty="0" smtClean="0">
                <a:solidFill>
                  <a:srgbClr val="FF0000"/>
                </a:solidFill>
              </a:rPr>
              <a:t>”，“</a:t>
            </a:r>
            <a:r>
              <a:rPr lang="en-US" altLang="zh-CN" sz="2000" dirty="0" smtClean="0">
                <a:solidFill>
                  <a:srgbClr val="FF0000"/>
                </a:solidFill>
              </a:rPr>
              <a:t>$</a:t>
            </a:r>
            <a:r>
              <a:rPr lang="zh-CN" altLang="zh-CN" sz="2000" dirty="0" smtClean="0">
                <a:solidFill>
                  <a:srgbClr val="FF0000"/>
                </a:solidFill>
              </a:rPr>
              <a:t>”也不可以是表名的第一个字符</a:t>
            </a:r>
            <a:r>
              <a:rPr lang="zh-CN" altLang="zh-CN" sz="2000" dirty="0" smtClean="0"/>
              <a:t>，不符合</a:t>
            </a:r>
            <a:r>
              <a:rPr lang="en-US" altLang="zh-CN" sz="2000" dirty="0" smtClean="0"/>
              <a:t>GBase 8s</a:t>
            </a:r>
            <a:r>
              <a:rPr lang="zh-CN" altLang="zh-CN" sz="2000" dirty="0" smtClean="0"/>
              <a:t>命名规则的标识符，需要在移植时用正确的名称替换。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</a:rPr>
              <a:t>Oracle</a:t>
            </a:r>
            <a:r>
              <a:rPr lang="zh-CN" altLang="en-US" dirty="0" smtClean="0">
                <a:solidFill>
                  <a:srgbClr val="000000"/>
                </a:solidFill>
              </a:rPr>
              <a:t>中，不同用户</a:t>
            </a:r>
            <a:r>
              <a:rPr lang="en-US" altLang="zh-CN" dirty="0" smtClean="0">
                <a:solidFill>
                  <a:srgbClr val="000000"/>
                </a:solidFill>
              </a:rPr>
              <a:t>(schema)</a:t>
            </a:r>
            <a:r>
              <a:rPr lang="zh-CN" altLang="en-US" dirty="0" smtClean="0">
                <a:solidFill>
                  <a:srgbClr val="000000"/>
                </a:solidFill>
              </a:rPr>
              <a:t>下的可以建立名称相同的表。</a:t>
            </a:r>
            <a:r>
              <a:rPr lang="en-US" altLang="zh-CN" dirty="0" smtClean="0">
                <a:solidFill>
                  <a:srgbClr val="000000"/>
                </a:solidFill>
              </a:rPr>
              <a:t>GBase 8s</a:t>
            </a:r>
            <a:r>
              <a:rPr lang="zh-CN" altLang="en-US" dirty="0" smtClean="0">
                <a:solidFill>
                  <a:srgbClr val="000000"/>
                </a:solidFill>
              </a:rPr>
              <a:t>中，不同的</a:t>
            </a:r>
            <a:r>
              <a:rPr lang="en-US" altLang="zh-CN" dirty="0" smtClean="0">
                <a:solidFill>
                  <a:srgbClr val="000000"/>
                </a:solidFill>
              </a:rPr>
              <a:t>database</a:t>
            </a:r>
            <a:r>
              <a:rPr lang="zh-CN" altLang="en-US" dirty="0" smtClean="0">
                <a:solidFill>
                  <a:srgbClr val="000000"/>
                </a:solidFill>
              </a:rPr>
              <a:t>下可以建立同名表，但同一个</a:t>
            </a:r>
            <a:r>
              <a:rPr lang="en-US" altLang="zh-CN" dirty="0" smtClean="0">
                <a:solidFill>
                  <a:srgbClr val="000000"/>
                </a:solidFill>
              </a:rPr>
              <a:t>database</a:t>
            </a:r>
            <a:r>
              <a:rPr lang="zh-CN" altLang="en-US" dirty="0" smtClean="0">
                <a:solidFill>
                  <a:srgbClr val="000000"/>
                </a:solidFill>
              </a:rPr>
              <a:t>中无法建立两个用户的同名表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对比</a:t>
            </a:r>
            <a:r>
              <a:rPr lang="en-US" altLang="zh-CN" dirty="0" smtClean="0"/>
              <a:t>-</a:t>
            </a:r>
            <a:r>
              <a:rPr lang="zh-CN" altLang="zh-CN" dirty="0" smtClean="0"/>
              <a:t>大小写</a:t>
            </a:r>
            <a:r>
              <a:rPr lang="en-US" altLang="zh-CN" dirty="0" smtClean="0"/>
              <a:t>(Case sensitivity)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zh-CN" dirty="0" smtClean="0"/>
              <a:t>GBase 8s</a:t>
            </a:r>
            <a:r>
              <a:rPr lang="zh-CN" altLang="zh-CN" dirty="0" smtClean="0"/>
              <a:t>默认大小写不敏感</a:t>
            </a:r>
            <a:r>
              <a:rPr lang="zh-CN" altLang="en-US" dirty="0" smtClean="0"/>
              <a:t>（全部识别为小写）</a:t>
            </a:r>
            <a:r>
              <a:rPr lang="zh-CN" altLang="zh-CN" dirty="0" smtClean="0"/>
              <a:t>，但在引号中的内容则是大小写敏感的。</a:t>
            </a:r>
            <a:endParaRPr lang="en-US" altLang="zh-CN" dirty="0" smtClean="0"/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zh-CN" dirty="0" smtClean="0"/>
              <a:t>Oracle</a:t>
            </a:r>
            <a:r>
              <a:rPr lang="zh-CN" altLang="zh-CN" dirty="0" smtClean="0"/>
              <a:t>默认则是在引号内外均不敏感。</a:t>
            </a:r>
            <a:endParaRPr lang="en-US" altLang="zh-CN" dirty="0" smtClean="0"/>
          </a:p>
          <a:p>
            <a:pPr>
              <a:lnSpc>
                <a:spcPct val="130000"/>
              </a:lnSpc>
              <a:buNone/>
            </a:pPr>
            <a:r>
              <a:rPr lang="en-US" altLang="zh-CN" sz="2000" dirty="0" smtClean="0"/>
              <a:t>	</a:t>
            </a:r>
            <a:r>
              <a:rPr lang="zh-CN" altLang="zh-CN" sz="2000" dirty="0" smtClean="0"/>
              <a:t>例如：</a:t>
            </a:r>
            <a:r>
              <a:rPr lang="zh-CN" altLang="en-US" sz="2000" dirty="0" smtClean="0"/>
              <a:t>默认情况下，</a:t>
            </a:r>
            <a:endParaRPr lang="en-US" altLang="zh-CN" sz="2000" dirty="0" smtClean="0"/>
          </a:p>
          <a:p>
            <a:pPr>
              <a:lnSpc>
                <a:spcPct val="130000"/>
              </a:lnSpc>
              <a:buNone/>
            </a:pPr>
            <a:r>
              <a:rPr lang="en-US" altLang="zh-CN" sz="2000" dirty="0" smtClean="0"/>
              <a:t> 		GBase 8s 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SQL</a:t>
            </a:r>
            <a:r>
              <a:rPr lang="zh-CN" altLang="zh-CN" sz="2000" dirty="0" smtClean="0"/>
              <a:t>中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gbase</a:t>
            </a:r>
            <a:r>
              <a:rPr lang="en-US" altLang="zh-CN" sz="2000" dirty="0" smtClean="0"/>
              <a:t> == GBASE == GBase=="</a:t>
            </a:r>
            <a:r>
              <a:rPr lang="en-US" altLang="zh-CN" sz="2000" dirty="0" err="1" smtClean="0"/>
              <a:t>gbase</a:t>
            </a:r>
            <a:r>
              <a:rPr lang="en-US" altLang="zh-CN" sz="2000" dirty="0" smtClean="0"/>
              <a:t>"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!=</a:t>
            </a:r>
            <a:r>
              <a:rPr lang="en-US" altLang="zh-CN" sz="2000" dirty="0" smtClean="0"/>
              <a:t> "GBASE"</a:t>
            </a:r>
          </a:p>
          <a:p>
            <a:pPr>
              <a:lnSpc>
                <a:spcPct val="130000"/>
              </a:lnSpc>
              <a:buNone/>
            </a:pPr>
            <a:r>
              <a:rPr lang="en-US" altLang="zh-CN" sz="2000" dirty="0" smtClean="0"/>
              <a:t>		</a:t>
            </a:r>
            <a:r>
              <a:rPr lang="zh-CN" altLang="zh-CN" sz="2000" dirty="0" smtClean="0"/>
              <a:t>而在</a:t>
            </a:r>
            <a:r>
              <a:rPr lang="en-US" altLang="zh-CN" sz="2000" dirty="0" smtClean="0"/>
              <a:t>Oracle</a:t>
            </a:r>
            <a:r>
              <a:rPr lang="zh-CN" altLang="zh-CN" sz="2000" dirty="0" smtClean="0"/>
              <a:t>中，这些</a:t>
            </a:r>
            <a:r>
              <a:rPr lang="zh-CN" altLang="en-US" sz="2000" dirty="0" smtClean="0"/>
              <a:t>都</a:t>
            </a:r>
            <a:r>
              <a:rPr lang="zh-CN" altLang="zh-CN" sz="2000" dirty="0" smtClean="0"/>
              <a:t>是完全等价的。</a:t>
            </a:r>
            <a:endParaRPr lang="en-US" altLang="zh-CN" sz="2000" dirty="0" smtClean="0"/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zh-CN" dirty="0" smtClean="0"/>
              <a:t>GBase 8s</a:t>
            </a:r>
            <a:r>
              <a:rPr lang="zh-CN" altLang="en-US" dirty="0" smtClean="0"/>
              <a:t>启用大写表名、字段名：设置环境变量</a:t>
            </a:r>
            <a:r>
              <a:rPr lang="en-US" altLang="zh-CN" dirty="0" smtClean="0"/>
              <a:t>DELIMIDENT=y</a:t>
            </a:r>
          </a:p>
          <a:p>
            <a:pPr marL="685800" lvl="2">
              <a:lnSpc>
                <a:spcPct val="130000"/>
              </a:lnSpc>
              <a:spcBef>
                <a:spcPts val="1000"/>
              </a:spcBef>
              <a:buClr>
                <a:srgbClr val="FF0000"/>
              </a:buClr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双引号引用的部分被识别为大小写敏感的字段名或表名，不再被识别为字符串，字符串由单引号来标识。</a:t>
            </a:r>
            <a:endParaRPr lang="zh-CN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buNone/>
            </a:pPr>
            <a:endParaRPr lang="zh-CN" altLang="zh-CN" sz="2000" dirty="0" smtClean="0"/>
          </a:p>
          <a:p>
            <a:pPr marL="342900" indent="-342900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对比</a:t>
            </a:r>
            <a:r>
              <a:rPr lang="en-US" altLang="zh-CN" dirty="0" smtClean="0"/>
              <a:t>-</a:t>
            </a:r>
            <a:r>
              <a:rPr lang="zh-CN" altLang="en-US" dirty="0" smtClean="0"/>
              <a:t>用户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dirty="0" smtClean="0"/>
              <a:t>Oracle</a:t>
            </a:r>
            <a:r>
              <a:rPr lang="zh-CN" altLang="zh-CN" dirty="0" smtClean="0"/>
              <a:t>需要创建数据库用户来进行数据库权限的管理。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None/>
            </a:pPr>
            <a:endParaRPr lang="en-US" altLang="zh-CN" dirty="0" smtClean="0"/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dirty="0" smtClean="0"/>
              <a:t>GBase 8s </a:t>
            </a:r>
            <a:r>
              <a:rPr lang="zh-CN" altLang="en-US" dirty="0" smtClean="0"/>
              <a:t>默认使用操作系统用户来进行数据库登陆密码的验证和管理。该用户不要求拥有登陆操作系统的权限也可访问数据库。也可以使用经操作系统用户映射的数据库用户来进行管理。一个操作系统用户可以映射多个数据库用户。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对象迁移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zh-CN" dirty="0" smtClean="0"/>
              <a:t>表</a:t>
            </a:r>
            <a:endParaRPr lang="en-US" altLang="zh-CN" dirty="0" smtClean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zh-CN" dirty="0" smtClean="0"/>
              <a:t>数据类型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zh-CN" dirty="0" smtClean="0"/>
              <a:t>索引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zh-CN" dirty="0" smtClean="0"/>
              <a:t>约束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zh-CN" dirty="0" smtClean="0"/>
              <a:t>视图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zh-CN" dirty="0" smtClean="0"/>
              <a:t>触发器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zh-CN" dirty="0" smtClean="0"/>
              <a:t>序列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数据类型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67234" y="1080793"/>
          <a:ext cx="5411470" cy="5402580"/>
        </p:xfrm>
        <a:graphic>
          <a:graphicData uri="http://schemas.openxmlformats.org/drawingml/2006/table">
            <a:tbl>
              <a:tblPr/>
              <a:tblGrid>
                <a:gridCol w="1388745"/>
                <a:gridCol w="1470660"/>
                <a:gridCol w="1841500"/>
                <a:gridCol w="710565"/>
              </a:tblGrid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Oracle</a:t>
                      </a: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数据类型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GBase </a:t>
                      </a: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8s</a:t>
                      </a: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数据类型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精度</a:t>
                      </a:r>
                      <a:r>
                        <a:rPr lang="en-US" sz="900" b="1" kern="10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/</a:t>
                      </a:r>
                      <a:r>
                        <a:rPr lang="zh-CN" sz="900" b="1" kern="10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范围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存储长度</a:t>
                      </a: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(</a:t>
                      </a: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字节</a:t>
                      </a: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)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BFILE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LONG RAW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BLOB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BLOB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BINARY_DOUBLE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DOUBLE PRECISION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14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位精度浮点数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8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BINARY_FLOAT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DOUBLE PRECISION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14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位精度浮点数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8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BINARY_INTEGER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PLS_INTEGER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NATURAL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NATURALN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POSITIVE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POSITIVEN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INTEGER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-2,147,483,647</a:t>
                      </a:r>
                      <a:b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</a:b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到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2,147,483,647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4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BOOLEAN (PL/SQL)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BOOLEAN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TRUE 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或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 FALSE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或者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NULL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1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CHAR(n)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CHAR(n)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1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≤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≤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32,767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CHARACTER(n)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CHARACTER(n)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1</a:t>
                      </a:r>
                      <a:r>
                        <a:rPr lang="zh-CN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≤</a:t>
                      </a: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</a:t>
                      </a:r>
                      <a:r>
                        <a:rPr lang="zh-CN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≤</a:t>
                      </a: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32,767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DATE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DATETIME YEAR TO SECOND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YEAR TO FRACTION(5)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总位数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/2+1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DOUBLE PRECISION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DOUBLE PRECISION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14</a:t>
                      </a:r>
                      <a:r>
                        <a:rPr lang="zh-CN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位精度浮点数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4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FLOAT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FLOAT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14</a:t>
                      </a:r>
                      <a:r>
                        <a:rPr lang="zh-CN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位精度浮点数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8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INTEGER/INT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INTEGER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-2,147,483,647</a:t>
                      </a:r>
                      <a:b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</a:br>
                      <a:r>
                        <a:rPr lang="zh-CN" sz="900" kern="1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到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2,147,483,647</a:t>
                      </a:r>
                      <a:endParaRPr lang="zh-CN" sz="900" kern="1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4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INTERVAL DAY(p) TO SECOND(s)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INTERVAL DAY(p) TO FRACTION(min(5,s))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INTERVAL YEAR(p) TO MONTH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INTERVAL YEAR(p) TO MONTH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LONG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CLOB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CLOB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最大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4T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字节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LONG VARCHAR (xxx)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VARCHAR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1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到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32,767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字节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NCHAR(n)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NATIONAL CHAR(n)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NATIONAL CHARACTER(n)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NCHAR(n)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1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到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32,767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字节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816591" y="1350366"/>
          <a:ext cx="5411470" cy="4972050"/>
        </p:xfrm>
        <a:graphic>
          <a:graphicData uri="http://schemas.openxmlformats.org/drawingml/2006/table">
            <a:tbl>
              <a:tblPr/>
              <a:tblGrid>
                <a:gridCol w="1388745"/>
                <a:gridCol w="1470660"/>
                <a:gridCol w="1841500"/>
                <a:gridCol w="710565"/>
              </a:tblGrid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NCLOB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CLOB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最大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4T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字节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NUMBER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NUMBER(*,0)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NUMBER(p)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NUMBER(p,s)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（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s&lt;0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INTEGER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-2,147,483,647</a:t>
                      </a:r>
                      <a:b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</a:b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到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2,147,483,647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4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NUMBER(p)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NUMBER (p,0)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 10 &lt;= p &lt;= 18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NUMBER(p, s)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 10 &lt;= p-s &lt; 19.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BIGINT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–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9,223,372,036,854,775,807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到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/>
                      </a:r>
                      <a:b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</a:b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9,223,372,036,854,775,807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NUMBER(p, s)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 s &gt; 0 and p &gt;= s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DECIMAL (min(p,32), min(s,32))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p/2+1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NUMBER(p, s)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(s &gt; 0 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且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 p &lt; s)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DECIMAL (min(s,32),min(s,32))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NUMBER(p, s)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(s&lt;0 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且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 18&lt;p-s&lt;32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DECIMAL (min(p-s,32),0)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NUMBER(p, s)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s&gt;32, 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或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 p-s&gt;32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DECIMAL(32)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DECIMAL(32,32) 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543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DECIMAL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NUMERIC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DEC(p)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DECIMAL(p)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NUMERIC(p)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DEC(p, s)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DECIMAL(p, s)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NUMERIC(</a:t>
                      </a:r>
                      <a:r>
                        <a:rPr lang="en-US" sz="900" kern="100" dirty="0" err="1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p,s</a:t>
                      </a: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与</a:t>
                      </a: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Oracle</a:t>
                      </a:r>
                      <a:r>
                        <a:rPr lang="zh-CN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定义相同，无需更改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816348" y="1072752"/>
          <a:ext cx="5411470" cy="274320"/>
        </p:xfrm>
        <a:graphic>
          <a:graphicData uri="http://schemas.openxmlformats.org/drawingml/2006/table">
            <a:tbl>
              <a:tblPr/>
              <a:tblGrid>
                <a:gridCol w="1388745"/>
                <a:gridCol w="1470660"/>
                <a:gridCol w="1841500"/>
                <a:gridCol w="710565"/>
              </a:tblGrid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Oracle</a:t>
                      </a: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数据类型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GBase </a:t>
                      </a: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8s</a:t>
                      </a: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数据类型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精度</a:t>
                      </a:r>
                      <a:r>
                        <a:rPr lang="en-US" sz="900" b="1" kern="10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/</a:t>
                      </a:r>
                      <a:r>
                        <a:rPr lang="zh-CN" sz="900" b="1" kern="10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范围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存储长度</a:t>
                      </a: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(</a:t>
                      </a: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字节</a:t>
                      </a: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)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数据类型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66820" y="1343816"/>
          <a:ext cx="5411470" cy="5383530"/>
        </p:xfrm>
        <a:graphic>
          <a:graphicData uri="http://schemas.openxmlformats.org/drawingml/2006/table">
            <a:tbl>
              <a:tblPr/>
              <a:tblGrid>
                <a:gridCol w="1388745"/>
                <a:gridCol w="1470660"/>
                <a:gridCol w="1841500"/>
                <a:gridCol w="710565"/>
              </a:tblGrid>
              <a:tr h="10287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NVARCHAR2(n)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NCHAR VARYING(n)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NATIONAL CHAR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VARYING(n)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NATIONAL CHARACTER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VARYING(n)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VARCHAR(min(n, 32767))</a:t>
                      </a:r>
                      <a:endParaRPr lang="zh-CN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RAW(n)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BLOB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最大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4T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字节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REAL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DOUBLE PRECISION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14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位精度浮点数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4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Record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自定义数据类型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/>
                      </a:r>
                      <a:b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</a:b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CREATE ROWTYPE 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ROWID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INTEGER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-2,147,483,647</a:t>
                      </a:r>
                      <a:b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</a:b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到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2,147,483,647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4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SMALLINT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SMALLINT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–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32,767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到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32,767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2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TIMESTAMP(p)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参数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p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不指定时为默认值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6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TIMESTAMP(p)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DATETIME YEAR TO</a:t>
                      </a:r>
                      <a:b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</a:b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FRACTION(min(5, p))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总位数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/2+1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UROWID(n)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INTEGER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-2,147,483,647</a:t>
                      </a:r>
                      <a:b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</a:b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到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2,147,483,647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4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VARCHAR2(n)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VARCHAR(n)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CHAR VARYING(n)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CHARACTER VARYING(n)2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(n&lt;=255)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VARCHAR(n)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1-255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字节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VARCHAR2(n)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VARCHAR(n)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CHAR VARYING(n)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CHARACTER VARYING(n)2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(n&gt;255)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LVARCHAR(n)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255-32767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字节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VARCHAR2(n char)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按照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VARCHAR2(2n)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参考以上转换成对应类型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XML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LVARCHAR(n)    1&lt;=n&lt;=32,767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CLOB</a:t>
                      </a:r>
                      <a:endParaRPr lang="zh-CN" sz="90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最大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4T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字节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66574" y="1063698"/>
          <a:ext cx="5411470" cy="274320"/>
        </p:xfrm>
        <a:graphic>
          <a:graphicData uri="http://schemas.openxmlformats.org/drawingml/2006/table">
            <a:tbl>
              <a:tblPr/>
              <a:tblGrid>
                <a:gridCol w="1388745"/>
                <a:gridCol w="1470660"/>
                <a:gridCol w="1841500"/>
                <a:gridCol w="710565"/>
              </a:tblGrid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Oracle</a:t>
                      </a: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数据类型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GBase </a:t>
                      </a: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8s</a:t>
                      </a: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数据类型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精度</a:t>
                      </a: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/</a:t>
                      </a: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范围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存储长度</a:t>
                      </a: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(</a:t>
                      </a:r>
                      <a:r>
                        <a:rPr lang="zh-CN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字节</a:t>
                      </a: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Calibri"/>
                          <a:ea typeface="微软雅黑"/>
                          <a:cs typeface="黑体"/>
                        </a:rPr>
                        <a:t>)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限制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dirty="0" smtClean="0"/>
              <a:t>GBase 8s</a:t>
            </a:r>
            <a:r>
              <a:rPr lang="zh-CN" altLang="en-US" dirty="0" smtClean="0"/>
              <a:t>的一个表的字段数限制为</a:t>
            </a:r>
            <a:r>
              <a:rPr lang="en-US" altLang="zh-CN" dirty="0" smtClean="0"/>
              <a:t>32,767</a:t>
            </a:r>
            <a:r>
              <a:rPr lang="zh-CN" altLang="en-US" dirty="0" smtClean="0"/>
              <a:t>，总长度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rowsize</a:t>
            </a:r>
            <a:r>
              <a:rPr lang="en-US" altLang="zh-CN" dirty="0" smtClean="0"/>
              <a:t>)</a:t>
            </a:r>
            <a:r>
              <a:rPr lang="zh-CN" altLang="en-US" dirty="0" smtClean="0"/>
              <a:t>也不能超过</a:t>
            </a:r>
            <a:r>
              <a:rPr lang="en-US" altLang="zh-CN" dirty="0" smtClean="0"/>
              <a:t>32,767</a:t>
            </a:r>
            <a:r>
              <a:rPr lang="zh-CN" altLang="en-US" dirty="0" smtClean="0"/>
              <a:t>字节。</a:t>
            </a:r>
            <a:endParaRPr lang="en-US" altLang="zh-CN" dirty="0" smtClean="0"/>
          </a:p>
          <a:p>
            <a:pPr>
              <a:lnSpc>
                <a:spcPct val="140000"/>
              </a:lnSpc>
            </a:pPr>
            <a:endParaRPr lang="en-US" altLang="zh-CN" dirty="0" smtClean="0"/>
          </a:p>
          <a:p>
            <a:pPr>
              <a:lnSpc>
                <a:spcPct val="140000"/>
              </a:lnSpc>
            </a:pPr>
            <a:r>
              <a:rPr lang="en-US" altLang="zh-CN" dirty="0" smtClean="0"/>
              <a:t>GBase 8s</a:t>
            </a:r>
            <a:r>
              <a:rPr lang="zh-CN" altLang="en-US" dirty="0" smtClean="0"/>
              <a:t>单个实例的存储容量上限约</a:t>
            </a:r>
            <a:r>
              <a:rPr lang="en-US" altLang="zh-CN" dirty="0" smtClean="0"/>
              <a:t>128PB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40000"/>
              </a:lnSpc>
            </a:pPr>
            <a:endParaRPr lang="en-US" altLang="zh-CN" dirty="0" smtClean="0"/>
          </a:p>
          <a:p>
            <a:pPr>
              <a:lnSpc>
                <a:spcPct val="140000"/>
              </a:lnSpc>
            </a:pPr>
            <a:r>
              <a:rPr lang="en-US" altLang="zh-CN" dirty="0" smtClean="0"/>
              <a:t>GBase 8s</a:t>
            </a:r>
            <a:r>
              <a:rPr lang="zh-CN" altLang="en-US" dirty="0" smtClean="0"/>
              <a:t>非分区表存储上限为</a:t>
            </a:r>
            <a:r>
              <a:rPr lang="en-US" altLang="zh-CN" dirty="0" smtClean="0"/>
              <a:t>16,777,216</a:t>
            </a:r>
            <a:r>
              <a:rPr lang="zh-CN" altLang="en-US" dirty="0" smtClean="0"/>
              <a:t>页，分区表每个分区可以存储</a:t>
            </a:r>
            <a:r>
              <a:rPr lang="en-US" altLang="zh-CN" dirty="0" smtClean="0"/>
              <a:t>16,777,216</a:t>
            </a:r>
            <a:r>
              <a:rPr lang="zh-CN" altLang="en-US" dirty="0" smtClean="0"/>
              <a:t>页。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目 录</a:t>
            </a:r>
            <a:endParaRPr lang="zh-CN" altLang="en-US" dirty="0"/>
          </a:p>
        </p:txBody>
      </p:sp>
      <p:sp>
        <p:nvSpPr>
          <p:cNvPr id="1048599" name="矩形 3"/>
          <p:cNvSpPr/>
          <p:nvPr/>
        </p:nvSpPr>
        <p:spPr bwMode="auto">
          <a:xfrm>
            <a:off x="3339148" y="1490124"/>
            <a:ext cx="722312" cy="66294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0" name="矩形 4"/>
          <p:cNvSpPr/>
          <p:nvPr/>
        </p:nvSpPr>
        <p:spPr bwMode="auto">
          <a:xfrm>
            <a:off x="4202748" y="1490124"/>
            <a:ext cx="4570412" cy="66294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1" name="矩形 5"/>
          <p:cNvSpPr/>
          <p:nvPr/>
        </p:nvSpPr>
        <p:spPr bwMode="auto">
          <a:xfrm>
            <a:off x="3339148" y="3945103"/>
            <a:ext cx="722312" cy="45719"/>
          </a:xfrm>
          <a:prstGeom prst="rect">
            <a:avLst/>
          </a:prstGeom>
          <a:solidFill>
            <a:srgbClr val="20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2" name="矩形 6"/>
          <p:cNvSpPr/>
          <p:nvPr/>
        </p:nvSpPr>
        <p:spPr bwMode="auto">
          <a:xfrm>
            <a:off x="4202748" y="3945103"/>
            <a:ext cx="4570412" cy="45719"/>
          </a:xfrm>
          <a:prstGeom prst="rect">
            <a:avLst/>
          </a:prstGeom>
          <a:solidFill>
            <a:srgbClr val="20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3" name="文本框 3"/>
          <p:cNvSpPr txBox="1">
            <a:spLocks noChangeArrowheads="1"/>
          </p:cNvSpPr>
          <p:nvPr/>
        </p:nvSpPr>
        <p:spPr bwMode="auto">
          <a:xfrm>
            <a:off x="3470385" y="160248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</a:p>
        </p:txBody>
      </p:sp>
      <p:sp>
        <p:nvSpPr>
          <p:cNvPr id="1048604" name="矩形 8"/>
          <p:cNvSpPr/>
          <p:nvPr/>
        </p:nvSpPr>
        <p:spPr bwMode="auto">
          <a:xfrm>
            <a:off x="3339148" y="2384204"/>
            <a:ext cx="722312" cy="66421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5" name="矩形 9"/>
          <p:cNvSpPr/>
          <p:nvPr/>
        </p:nvSpPr>
        <p:spPr bwMode="auto">
          <a:xfrm>
            <a:off x="4202748" y="2384204"/>
            <a:ext cx="4570412" cy="66421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6" name="文本框 48"/>
          <p:cNvSpPr txBox="1">
            <a:spLocks noChangeArrowheads="1"/>
          </p:cNvSpPr>
          <p:nvPr/>
        </p:nvSpPr>
        <p:spPr bwMode="auto">
          <a:xfrm>
            <a:off x="3470385" y="249783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</a:p>
        </p:txBody>
      </p:sp>
      <p:sp>
        <p:nvSpPr>
          <p:cNvPr id="1048607" name="文本框 55"/>
          <p:cNvSpPr txBox="1">
            <a:spLocks noChangeArrowheads="1"/>
          </p:cNvSpPr>
          <p:nvPr/>
        </p:nvSpPr>
        <p:spPr bwMode="auto">
          <a:xfrm>
            <a:off x="4378960" y="1603923"/>
            <a:ext cx="423672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迁移准备</a:t>
            </a:r>
            <a:endParaRPr kumimoji="1"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48608" name="文本框 55"/>
          <p:cNvSpPr txBox="1">
            <a:spLocks noChangeArrowheads="1"/>
          </p:cNvSpPr>
          <p:nvPr/>
        </p:nvSpPr>
        <p:spPr bwMode="auto">
          <a:xfrm>
            <a:off x="4378960" y="2494828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9" name="矩形 13"/>
          <p:cNvSpPr/>
          <p:nvPr/>
        </p:nvSpPr>
        <p:spPr bwMode="auto">
          <a:xfrm>
            <a:off x="3339148" y="3279554"/>
            <a:ext cx="722312" cy="66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0" name="矩形 14"/>
          <p:cNvSpPr/>
          <p:nvPr/>
        </p:nvSpPr>
        <p:spPr bwMode="auto">
          <a:xfrm>
            <a:off x="4202748" y="3279554"/>
            <a:ext cx="4570412" cy="66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1" name="文本框 48"/>
          <p:cNvSpPr txBox="1">
            <a:spLocks noChangeArrowheads="1"/>
          </p:cNvSpPr>
          <p:nvPr/>
        </p:nvSpPr>
        <p:spPr bwMode="auto">
          <a:xfrm>
            <a:off x="3470385" y="339318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</a:p>
        </p:txBody>
      </p:sp>
      <p:sp>
        <p:nvSpPr>
          <p:cNvPr id="1048612" name="文本框 55"/>
          <p:cNvSpPr txBox="1">
            <a:spLocks noChangeArrowheads="1"/>
          </p:cNvSpPr>
          <p:nvPr/>
        </p:nvSpPr>
        <p:spPr bwMode="auto">
          <a:xfrm>
            <a:off x="4378960" y="3390178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8"/>
          <p:cNvSpPr/>
          <p:nvPr/>
        </p:nvSpPr>
        <p:spPr bwMode="auto">
          <a:xfrm>
            <a:off x="3337647" y="4175197"/>
            <a:ext cx="7223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8" name="矩形 9"/>
          <p:cNvSpPr/>
          <p:nvPr/>
        </p:nvSpPr>
        <p:spPr bwMode="auto">
          <a:xfrm>
            <a:off x="4201247" y="4175197"/>
            <a:ext cx="45704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9" name="文本框 48"/>
          <p:cNvSpPr txBox="1">
            <a:spLocks noChangeArrowheads="1"/>
          </p:cNvSpPr>
          <p:nvPr/>
        </p:nvSpPr>
        <p:spPr bwMode="auto">
          <a:xfrm>
            <a:off x="3468884" y="4288832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55"/>
          <p:cNvSpPr txBox="1">
            <a:spLocks noChangeArrowheads="1"/>
          </p:cNvSpPr>
          <p:nvPr/>
        </p:nvSpPr>
        <p:spPr bwMode="auto">
          <a:xfrm>
            <a:off x="4377459" y="4285821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3"/>
          <p:cNvSpPr/>
          <p:nvPr/>
        </p:nvSpPr>
        <p:spPr bwMode="auto">
          <a:xfrm>
            <a:off x="3337647" y="5070547"/>
            <a:ext cx="7223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2" name="矩形 14"/>
          <p:cNvSpPr/>
          <p:nvPr/>
        </p:nvSpPr>
        <p:spPr bwMode="auto">
          <a:xfrm>
            <a:off x="4201247" y="5070547"/>
            <a:ext cx="45704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3" name="文本框 48"/>
          <p:cNvSpPr txBox="1">
            <a:spLocks noChangeArrowheads="1"/>
          </p:cNvSpPr>
          <p:nvPr/>
        </p:nvSpPr>
        <p:spPr bwMode="auto">
          <a:xfrm>
            <a:off x="3468884" y="5184182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</a:p>
        </p:txBody>
      </p:sp>
      <p:sp>
        <p:nvSpPr>
          <p:cNvPr id="24" name="文本框 55"/>
          <p:cNvSpPr txBox="1">
            <a:spLocks noChangeArrowheads="1"/>
          </p:cNvSpPr>
          <p:nvPr/>
        </p:nvSpPr>
        <p:spPr bwMode="auto">
          <a:xfrm>
            <a:off x="4377459" y="5181171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标题 1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数据迁移示例</a:t>
            </a:r>
            <a:endParaRPr lang="zh-CN" altLang="en-US" dirty="0"/>
          </a:p>
        </p:txBody>
      </p:sp>
      <p:sp>
        <p:nvSpPr>
          <p:cNvPr id="121" name="文本占位符 1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数据迁移流程图</a:t>
            </a:r>
          </a:p>
          <a:p>
            <a:pPr>
              <a:buNone/>
            </a:pPr>
            <a:endParaRPr lang="zh-CN" altLang="en-US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1103770" y="1832793"/>
            <a:ext cx="8556278" cy="4110037"/>
            <a:chOff x="336" y="1126"/>
            <a:chExt cx="5140" cy="2589"/>
          </a:xfrm>
        </p:grpSpPr>
        <p:sp>
          <p:nvSpPr>
            <p:cNvPr id="4" name="AutoShape 2"/>
            <p:cNvSpPr>
              <a:spLocks noChangeAspect="1" noChangeArrowheads="1" noTextEdit="1"/>
            </p:cNvSpPr>
            <p:nvPr/>
          </p:nvSpPr>
          <p:spPr bwMode="auto">
            <a:xfrm>
              <a:off x="375" y="1165"/>
              <a:ext cx="5042" cy="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2636"/>
              <a:ext cx="1302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2636"/>
              <a:ext cx="1302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" y="2665"/>
              <a:ext cx="118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" y="2665"/>
              <a:ext cx="118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93" y="2794"/>
              <a:ext cx="925" cy="464"/>
            </a:xfrm>
            <a:custGeom>
              <a:avLst/>
              <a:gdLst/>
              <a:ahLst/>
              <a:cxnLst>
                <a:cxn ang="0">
                  <a:pos x="192" y="756"/>
                </a:cxn>
                <a:cxn ang="0">
                  <a:pos x="1319" y="756"/>
                </a:cxn>
                <a:cxn ang="0">
                  <a:pos x="1511" y="564"/>
                </a:cxn>
                <a:cxn ang="0">
                  <a:pos x="1511" y="192"/>
                </a:cxn>
                <a:cxn ang="0">
                  <a:pos x="1319" y="0"/>
                </a:cxn>
                <a:cxn ang="0">
                  <a:pos x="192" y="0"/>
                </a:cxn>
                <a:cxn ang="0">
                  <a:pos x="0" y="192"/>
                </a:cxn>
                <a:cxn ang="0">
                  <a:pos x="0" y="564"/>
                </a:cxn>
                <a:cxn ang="0">
                  <a:pos x="192" y="756"/>
                </a:cxn>
              </a:cxnLst>
              <a:rect l="0" t="0" r="r" b="b"/>
              <a:pathLst>
                <a:path w="1511" h="756">
                  <a:moveTo>
                    <a:pt x="192" y="756"/>
                  </a:moveTo>
                  <a:lnTo>
                    <a:pt x="1319" y="756"/>
                  </a:lnTo>
                  <a:cubicBezTo>
                    <a:pt x="1425" y="756"/>
                    <a:pt x="1511" y="670"/>
                    <a:pt x="1511" y="564"/>
                  </a:cubicBezTo>
                  <a:lnTo>
                    <a:pt x="1511" y="192"/>
                  </a:lnTo>
                  <a:cubicBezTo>
                    <a:pt x="1511" y="86"/>
                    <a:pt x="1425" y="0"/>
                    <a:pt x="1319" y="0"/>
                  </a:cubicBezTo>
                  <a:lnTo>
                    <a:pt x="192" y="0"/>
                  </a:lnTo>
                  <a:cubicBezTo>
                    <a:pt x="86" y="0"/>
                    <a:pt x="0" y="86"/>
                    <a:pt x="0" y="192"/>
                  </a:cubicBezTo>
                  <a:lnTo>
                    <a:pt x="0" y="564"/>
                  </a:lnTo>
                  <a:cubicBezTo>
                    <a:pt x="0" y="670"/>
                    <a:pt x="86" y="756"/>
                    <a:pt x="192" y="75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93" y="2794"/>
              <a:ext cx="925" cy="464"/>
            </a:xfrm>
            <a:custGeom>
              <a:avLst/>
              <a:gdLst/>
              <a:ahLst/>
              <a:cxnLst>
                <a:cxn ang="0">
                  <a:pos x="192" y="756"/>
                </a:cxn>
                <a:cxn ang="0">
                  <a:pos x="1319" y="756"/>
                </a:cxn>
                <a:cxn ang="0">
                  <a:pos x="1511" y="564"/>
                </a:cxn>
                <a:cxn ang="0">
                  <a:pos x="1511" y="192"/>
                </a:cxn>
                <a:cxn ang="0">
                  <a:pos x="1319" y="0"/>
                </a:cxn>
                <a:cxn ang="0">
                  <a:pos x="192" y="0"/>
                </a:cxn>
                <a:cxn ang="0">
                  <a:pos x="0" y="192"/>
                </a:cxn>
                <a:cxn ang="0">
                  <a:pos x="0" y="564"/>
                </a:cxn>
                <a:cxn ang="0">
                  <a:pos x="192" y="756"/>
                </a:cxn>
              </a:cxnLst>
              <a:rect l="0" t="0" r="r" b="b"/>
              <a:pathLst>
                <a:path w="1511" h="756">
                  <a:moveTo>
                    <a:pt x="192" y="756"/>
                  </a:moveTo>
                  <a:lnTo>
                    <a:pt x="1319" y="756"/>
                  </a:lnTo>
                  <a:cubicBezTo>
                    <a:pt x="1425" y="756"/>
                    <a:pt x="1511" y="670"/>
                    <a:pt x="1511" y="564"/>
                  </a:cubicBezTo>
                  <a:lnTo>
                    <a:pt x="1511" y="192"/>
                  </a:lnTo>
                  <a:cubicBezTo>
                    <a:pt x="1511" y="86"/>
                    <a:pt x="1425" y="0"/>
                    <a:pt x="1319" y="0"/>
                  </a:cubicBezTo>
                  <a:lnTo>
                    <a:pt x="192" y="0"/>
                  </a:lnTo>
                  <a:cubicBezTo>
                    <a:pt x="86" y="0"/>
                    <a:pt x="0" y="86"/>
                    <a:pt x="0" y="192"/>
                  </a:cubicBezTo>
                  <a:lnTo>
                    <a:pt x="0" y="564"/>
                  </a:lnTo>
                  <a:cubicBezTo>
                    <a:pt x="0" y="670"/>
                    <a:pt x="86" y="756"/>
                    <a:pt x="192" y="756"/>
                  </a:cubicBezTo>
                  <a:close/>
                </a:path>
              </a:pathLst>
            </a:cu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99" y="2943"/>
              <a:ext cx="313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开始迁移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6" y="2048"/>
              <a:ext cx="38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6" y="2048"/>
              <a:ext cx="382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5" y="2077"/>
              <a:ext cx="265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5" y="2077"/>
              <a:ext cx="265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955" y="2209"/>
              <a:ext cx="1" cy="585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6" y="1126"/>
              <a:ext cx="1302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6" y="1126"/>
              <a:ext cx="1302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5" y="1155"/>
              <a:ext cx="1185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5" y="1155"/>
              <a:ext cx="1185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93" y="1283"/>
              <a:ext cx="925" cy="9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93" y="1283"/>
              <a:ext cx="925" cy="926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28" y="1585"/>
              <a:ext cx="18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导出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889" y="1585"/>
              <a:ext cx="49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Oracle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23" y="1742"/>
              <a:ext cx="52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schema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56" y="1587"/>
              <a:ext cx="73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56" y="1587"/>
              <a:ext cx="73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85" y="1616"/>
              <a:ext cx="61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285" y="1616"/>
              <a:ext cx="61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1418" y="1746"/>
              <a:ext cx="352" cy="1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09" y="1126"/>
              <a:ext cx="1312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609" y="1126"/>
              <a:ext cx="1311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38" y="1155"/>
              <a:ext cx="1194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638" y="1155"/>
              <a:ext cx="1194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770" y="1283"/>
              <a:ext cx="925" cy="9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770" y="1283"/>
              <a:ext cx="925" cy="926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971" y="1428"/>
              <a:ext cx="18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将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101" y="1428"/>
              <a:ext cx="49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Oracle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862" y="1585"/>
              <a:ext cx="53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Schema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352" y="1585"/>
              <a:ext cx="18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修改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898" y="1742"/>
              <a:ext cx="9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为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028" y="1742"/>
              <a:ext cx="5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GB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a</a:t>
              </a:r>
              <a:r>
                <a:rPr kumimoji="0" lang="zh-CN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se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 8s</a:t>
              </a:r>
              <a:r>
                <a:rPr kumimoji="0" lang="zh-CN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 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52" y="174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529" y="1742"/>
              <a:ext cx="3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 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993" y="1899"/>
              <a:ext cx="53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Schema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539" y="1587"/>
              <a:ext cx="73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539" y="1587"/>
              <a:ext cx="73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568" y="1616"/>
              <a:ext cx="61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568" y="1616"/>
              <a:ext cx="61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2695" y="1746"/>
              <a:ext cx="353" cy="1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891" y="1126"/>
              <a:ext cx="1302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891" y="1126"/>
              <a:ext cx="1302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2920" y="1155"/>
              <a:ext cx="1185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920" y="1155"/>
              <a:ext cx="1185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048" y="1283"/>
              <a:ext cx="925" cy="9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048" y="1283"/>
              <a:ext cx="925" cy="926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3123" y="1505"/>
              <a:ext cx="44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使用修改后的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3126" y="1662"/>
              <a:ext cx="24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脚本在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518" y="1662"/>
              <a:ext cx="47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GBase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126" y="1819"/>
              <a:ext cx="13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8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203" y="1819"/>
              <a:ext cx="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251" y="1819"/>
              <a:ext cx="37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中创建对象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63" name="Picture 62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811" y="1587"/>
              <a:ext cx="735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63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811" y="1587"/>
              <a:ext cx="735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64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841" y="1616"/>
              <a:ext cx="61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841" y="1616"/>
              <a:ext cx="61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3973" y="1746"/>
              <a:ext cx="352" cy="1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8" name="Picture 67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164" y="1126"/>
              <a:ext cx="1312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68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4164" y="1126"/>
              <a:ext cx="1312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4193" y="1155"/>
              <a:ext cx="1195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70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4193" y="1155"/>
              <a:ext cx="1195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4325" y="1283"/>
              <a:ext cx="926" cy="9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4325" y="1283"/>
              <a:ext cx="926" cy="926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4395" y="1585"/>
              <a:ext cx="18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将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4526" y="1585"/>
              <a:ext cx="45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Oracle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929" y="1585"/>
              <a:ext cx="18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数据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662" y="1742"/>
              <a:ext cx="18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导出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78" name="Picture 77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4634" y="2048"/>
              <a:ext cx="382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78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4634" y="2048"/>
              <a:ext cx="382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79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4663" y="2077"/>
              <a:ext cx="264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80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4663" y="2077"/>
              <a:ext cx="264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4788" y="2209"/>
              <a:ext cx="1" cy="353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3" name="Picture 82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4164" y="2401"/>
              <a:ext cx="1312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83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4164" y="2401"/>
              <a:ext cx="1312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84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4193" y="2430"/>
              <a:ext cx="1195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85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4193" y="2430"/>
              <a:ext cx="1195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325" y="2562"/>
              <a:ext cx="926" cy="9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4325" y="2562"/>
              <a:ext cx="926" cy="927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4466" y="2786"/>
              <a:ext cx="37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将数据导入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4387" y="2943"/>
              <a:ext cx="470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GBase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4812" y="2943"/>
              <a:ext cx="13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8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888" y="2943"/>
              <a:ext cx="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s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4937" y="2943"/>
              <a:ext cx="18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数据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4727" y="3100"/>
              <a:ext cx="11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库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95" name="Picture 94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3811" y="2871"/>
              <a:ext cx="73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95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3811" y="2871"/>
              <a:ext cx="735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3841" y="2901"/>
              <a:ext cx="61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3841" y="2901"/>
              <a:ext cx="61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Line 98"/>
            <p:cNvSpPr>
              <a:spLocks noChangeShapeType="1"/>
            </p:cNvSpPr>
            <p:nvPr/>
          </p:nvSpPr>
          <p:spPr bwMode="auto">
            <a:xfrm flipH="1">
              <a:off x="3973" y="3026"/>
              <a:ext cx="352" cy="1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2891" y="2401"/>
              <a:ext cx="1302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100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2891" y="2401"/>
              <a:ext cx="1302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101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2920" y="2430"/>
              <a:ext cx="1185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2920" y="2430"/>
              <a:ext cx="1185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3048" y="2562"/>
              <a:ext cx="925" cy="9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3048" y="2562"/>
              <a:ext cx="925" cy="927"/>
            </a:xfrm>
            <a:prstGeom prst="rect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3123" y="2863"/>
              <a:ext cx="44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验证数据是否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3384" y="3020"/>
              <a:ext cx="18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正确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pic>
          <p:nvPicPr>
            <p:cNvPr id="108" name="Picture 107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2539" y="2871"/>
              <a:ext cx="734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2539" y="2871"/>
              <a:ext cx="734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2568" y="2901"/>
              <a:ext cx="61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110"/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2568" y="2901"/>
              <a:ext cx="61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 flipH="1">
              <a:off x="2695" y="3026"/>
              <a:ext cx="353" cy="1"/>
            </a:xfrm>
            <a:prstGeom prst="line">
              <a:avLst/>
            </a:pr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13" name="Picture 112"/>
            <p:cNvPicPr>
              <a:picLocks noChangeAspect="1" noChangeArrowheads="1"/>
            </p:cNvPicPr>
            <p:nvPr/>
          </p:nvPicPr>
          <p:blipFill>
            <a:blip r:embed="rId58" cstate="print"/>
            <a:srcRect/>
            <a:stretch>
              <a:fillRect/>
            </a:stretch>
          </p:blipFill>
          <p:spPr bwMode="auto">
            <a:xfrm>
              <a:off x="1609" y="2636"/>
              <a:ext cx="1312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13"/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1609" y="2636"/>
              <a:ext cx="1311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60" cstate="print"/>
            <a:srcRect/>
            <a:stretch>
              <a:fillRect/>
            </a:stretch>
          </p:blipFill>
          <p:spPr bwMode="auto">
            <a:xfrm>
              <a:off x="1638" y="2665"/>
              <a:ext cx="1194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15"/>
            <p:cNvPicPr>
              <a:picLocks noChangeAspect="1" noChangeArrowheads="1"/>
            </p:cNvPicPr>
            <p:nvPr/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1638" y="2665"/>
              <a:ext cx="1194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770" y="2794"/>
              <a:ext cx="925" cy="464"/>
            </a:xfrm>
            <a:custGeom>
              <a:avLst/>
              <a:gdLst/>
              <a:ahLst/>
              <a:cxnLst>
                <a:cxn ang="0">
                  <a:pos x="192" y="756"/>
                </a:cxn>
                <a:cxn ang="0">
                  <a:pos x="1320" y="756"/>
                </a:cxn>
                <a:cxn ang="0">
                  <a:pos x="1512" y="564"/>
                </a:cxn>
                <a:cxn ang="0">
                  <a:pos x="1512" y="192"/>
                </a:cxn>
                <a:cxn ang="0">
                  <a:pos x="1320" y="0"/>
                </a:cxn>
                <a:cxn ang="0">
                  <a:pos x="192" y="0"/>
                </a:cxn>
                <a:cxn ang="0">
                  <a:pos x="0" y="192"/>
                </a:cxn>
                <a:cxn ang="0">
                  <a:pos x="0" y="564"/>
                </a:cxn>
                <a:cxn ang="0">
                  <a:pos x="192" y="756"/>
                </a:cxn>
              </a:cxnLst>
              <a:rect l="0" t="0" r="r" b="b"/>
              <a:pathLst>
                <a:path w="1512" h="756">
                  <a:moveTo>
                    <a:pt x="192" y="756"/>
                  </a:moveTo>
                  <a:lnTo>
                    <a:pt x="1320" y="756"/>
                  </a:lnTo>
                  <a:cubicBezTo>
                    <a:pt x="1426" y="756"/>
                    <a:pt x="1512" y="670"/>
                    <a:pt x="1512" y="564"/>
                  </a:cubicBezTo>
                  <a:lnTo>
                    <a:pt x="1512" y="192"/>
                  </a:lnTo>
                  <a:cubicBezTo>
                    <a:pt x="1512" y="86"/>
                    <a:pt x="1426" y="0"/>
                    <a:pt x="1320" y="0"/>
                  </a:cubicBezTo>
                  <a:lnTo>
                    <a:pt x="192" y="0"/>
                  </a:lnTo>
                  <a:cubicBezTo>
                    <a:pt x="86" y="0"/>
                    <a:pt x="0" y="86"/>
                    <a:pt x="0" y="192"/>
                  </a:cubicBezTo>
                  <a:lnTo>
                    <a:pt x="0" y="564"/>
                  </a:lnTo>
                  <a:cubicBezTo>
                    <a:pt x="0" y="670"/>
                    <a:pt x="86" y="756"/>
                    <a:pt x="192" y="756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770" y="2794"/>
              <a:ext cx="925" cy="464"/>
            </a:xfrm>
            <a:custGeom>
              <a:avLst/>
              <a:gdLst/>
              <a:ahLst/>
              <a:cxnLst>
                <a:cxn ang="0">
                  <a:pos x="192" y="756"/>
                </a:cxn>
                <a:cxn ang="0">
                  <a:pos x="1320" y="756"/>
                </a:cxn>
                <a:cxn ang="0">
                  <a:pos x="1512" y="564"/>
                </a:cxn>
                <a:cxn ang="0">
                  <a:pos x="1512" y="192"/>
                </a:cxn>
                <a:cxn ang="0">
                  <a:pos x="1320" y="0"/>
                </a:cxn>
                <a:cxn ang="0">
                  <a:pos x="192" y="0"/>
                </a:cxn>
                <a:cxn ang="0">
                  <a:pos x="0" y="192"/>
                </a:cxn>
                <a:cxn ang="0">
                  <a:pos x="0" y="564"/>
                </a:cxn>
                <a:cxn ang="0">
                  <a:pos x="192" y="756"/>
                </a:cxn>
              </a:cxnLst>
              <a:rect l="0" t="0" r="r" b="b"/>
              <a:pathLst>
                <a:path w="1512" h="756">
                  <a:moveTo>
                    <a:pt x="192" y="756"/>
                  </a:moveTo>
                  <a:lnTo>
                    <a:pt x="1320" y="756"/>
                  </a:lnTo>
                  <a:cubicBezTo>
                    <a:pt x="1426" y="756"/>
                    <a:pt x="1512" y="670"/>
                    <a:pt x="1512" y="564"/>
                  </a:cubicBezTo>
                  <a:lnTo>
                    <a:pt x="1512" y="192"/>
                  </a:lnTo>
                  <a:cubicBezTo>
                    <a:pt x="1512" y="86"/>
                    <a:pt x="1426" y="0"/>
                    <a:pt x="1320" y="0"/>
                  </a:cubicBezTo>
                  <a:lnTo>
                    <a:pt x="192" y="0"/>
                  </a:lnTo>
                  <a:cubicBezTo>
                    <a:pt x="86" y="0"/>
                    <a:pt x="0" y="86"/>
                    <a:pt x="0" y="192"/>
                  </a:cubicBezTo>
                  <a:lnTo>
                    <a:pt x="0" y="564"/>
                  </a:lnTo>
                  <a:cubicBezTo>
                    <a:pt x="0" y="670"/>
                    <a:pt x="86" y="756"/>
                    <a:pt x="192" y="756"/>
                  </a:cubicBezTo>
                  <a:close/>
                </a:path>
              </a:pathLst>
            </a:custGeom>
            <a:noFill/>
            <a:ln w="1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1976" y="2943"/>
              <a:ext cx="314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rPr>
                <a:t>迁移结束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迁移工具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+mn-ea"/>
              </a:rPr>
              <a:t>GBase Migration </a:t>
            </a:r>
            <a:r>
              <a:rPr lang="en-US" altLang="zh-CN" dirty="0" err="1" smtClean="0">
                <a:sym typeface="+mn-ea"/>
              </a:rPr>
              <a:t>ToolKit</a:t>
            </a:r>
            <a:r>
              <a:rPr lang="en-US" altLang="zh-CN" dirty="0" smtClean="0">
                <a:sym typeface="+mn-ea"/>
              </a:rPr>
              <a:t> (GMTK)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优点：配置简单，对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schema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迁移效果较好。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缺点：对特殊字符容错能力差；</a:t>
            </a:r>
          </a:p>
          <a:p>
            <a:r>
              <a:rPr lang="en-US" altLang="zh-CN" dirty="0" smtClean="0">
                <a:sym typeface="+mn-ea"/>
              </a:rPr>
              <a:t>IBM </a:t>
            </a:r>
            <a:r>
              <a:rPr lang="en-US" altLang="zh-CN" dirty="0" err="1" smtClean="0">
                <a:sym typeface="+mn-ea"/>
              </a:rPr>
              <a:t>InfoSphere</a:t>
            </a:r>
            <a:r>
              <a:rPr lang="en-US" altLang="zh-CN" dirty="0" smtClean="0">
                <a:sym typeface="+mn-ea"/>
              </a:rPr>
              <a:t> Change Data Capture (CDC)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优点：容错能力强。</a:t>
            </a:r>
          </a:p>
          <a:p>
            <a:pPr marL="685800" lvl="2">
              <a:spcBef>
                <a:spcPts val="1000"/>
              </a:spcBef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		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可进行在线及增量数据迁移，实现迁移时间窗口最小化。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缺点：配置较繁琐（需安装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个组件）</a:t>
            </a:r>
          </a:p>
          <a:p>
            <a:pPr marL="685800" lvl="2">
              <a:spcBef>
                <a:spcPts val="1000"/>
              </a:spcBef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		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迁移表结构功能较弱。</a:t>
            </a:r>
          </a:p>
          <a:p>
            <a:r>
              <a:rPr lang="en-US" altLang="zh-CN" dirty="0" smtClean="0">
                <a:sym typeface="+mn-ea"/>
              </a:rPr>
              <a:t>Kettle 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优点：配置简单，适用于多种数据库。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缺点：无法迁移表结构；单线程，速度较慢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目 录</a:t>
            </a:r>
            <a:endParaRPr lang="zh-CN" altLang="en-US" dirty="0"/>
          </a:p>
        </p:txBody>
      </p:sp>
      <p:sp>
        <p:nvSpPr>
          <p:cNvPr id="1048599" name="矩形 3"/>
          <p:cNvSpPr/>
          <p:nvPr/>
        </p:nvSpPr>
        <p:spPr bwMode="auto">
          <a:xfrm>
            <a:off x="3339148" y="1490124"/>
            <a:ext cx="722312" cy="662940"/>
          </a:xfrm>
          <a:prstGeom prst="rect">
            <a:avLst/>
          </a:prstGeom>
          <a:solidFill>
            <a:srgbClr val="DE1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0" name="矩形 4"/>
          <p:cNvSpPr/>
          <p:nvPr/>
        </p:nvSpPr>
        <p:spPr bwMode="auto">
          <a:xfrm>
            <a:off x="4202748" y="1490124"/>
            <a:ext cx="4570412" cy="662940"/>
          </a:xfrm>
          <a:prstGeom prst="rect">
            <a:avLst/>
          </a:prstGeom>
          <a:solidFill>
            <a:srgbClr val="DE1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1" name="矩形 5"/>
          <p:cNvSpPr/>
          <p:nvPr/>
        </p:nvSpPr>
        <p:spPr bwMode="auto">
          <a:xfrm>
            <a:off x="3339148" y="2107344"/>
            <a:ext cx="722312" cy="45719"/>
          </a:xfrm>
          <a:prstGeom prst="rect">
            <a:avLst/>
          </a:prstGeom>
          <a:solidFill>
            <a:srgbClr val="20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2" name="矩形 6"/>
          <p:cNvSpPr/>
          <p:nvPr/>
        </p:nvSpPr>
        <p:spPr bwMode="auto">
          <a:xfrm>
            <a:off x="4202748" y="2107344"/>
            <a:ext cx="4570412" cy="45719"/>
          </a:xfrm>
          <a:prstGeom prst="rect">
            <a:avLst/>
          </a:prstGeom>
          <a:solidFill>
            <a:srgbClr val="20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3" name="文本框 3"/>
          <p:cNvSpPr txBox="1">
            <a:spLocks noChangeArrowheads="1"/>
          </p:cNvSpPr>
          <p:nvPr/>
        </p:nvSpPr>
        <p:spPr bwMode="auto">
          <a:xfrm>
            <a:off x="3470385" y="160248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</a:p>
        </p:txBody>
      </p:sp>
      <p:sp>
        <p:nvSpPr>
          <p:cNvPr id="1048604" name="矩形 8"/>
          <p:cNvSpPr/>
          <p:nvPr/>
        </p:nvSpPr>
        <p:spPr bwMode="auto">
          <a:xfrm>
            <a:off x="3339148" y="2384204"/>
            <a:ext cx="7223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5" name="矩形 9"/>
          <p:cNvSpPr/>
          <p:nvPr/>
        </p:nvSpPr>
        <p:spPr bwMode="auto">
          <a:xfrm>
            <a:off x="4202748" y="2384204"/>
            <a:ext cx="45704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6" name="文本框 48"/>
          <p:cNvSpPr txBox="1">
            <a:spLocks noChangeArrowheads="1"/>
          </p:cNvSpPr>
          <p:nvPr/>
        </p:nvSpPr>
        <p:spPr bwMode="auto">
          <a:xfrm>
            <a:off x="3470385" y="249783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</a:p>
        </p:txBody>
      </p:sp>
      <p:sp>
        <p:nvSpPr>
          <p:cNvPr id="1048607" name="文本框 55"/>
          <p:cNvSpPr txBox="1">
            <a:spLocks noChangeArrowheads="1"/>
          </p:cNvSpPr>
          <p:nvPr/>
        </p:nvSpPr>
        <p:spPr bwMode="auto">
          <a:xfrm>
            <a:off x="4378960" y="1603923"/>
            <a:ext cx="423672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迁移准备</a:t>
            </a:r>
            <a:endParaRPr kumimoji="1"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48608" name="文本框 55"/>
          <p:cNvSpPr txBox="1">
            <a:spLocks noChangeArrowheads="1"/>
          </p:cNvSpPr>
          <p:nvPr/>
        </p:nvSpPr>
        <p:spPr bwMode="auto">
          <a:xfrm>
            <a:off x="4378960" y="2494828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9" name="矩形 13"/>
          <p:cNvSpPr/>
          <p:nvPr/>
        </p:nvSpPr>
        <p:spPr bwMode="auto">
          <a:xfrm>
            <a:off x="3339148" y="3279554"/>
            <a:ext cx="7223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0" name="矩形 14"/>
          <p:cNvSpPr/>
          <p:nvPr/>
        </p:nvSpPr>
        <p:spPr bwMode="auto">
          <a:xfrm>
            <a:off x="4202748" y="3279554"/>
            <a:ext cx="45704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1" name="文本框 48"/>
          <p:cNvSpPr txBox="1">
            <a:spLocks noChangeArrowheads="1"/>
          </p:cNvSpPr>
          <p:nvPr/>
        </p:nvSpPr>
        <p:spPr bwMode="auto">
          <a:xfrm>
            <a:off x="3470385" y="339318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</a:p>
        </p:txBody>
      </p:sp>
      <p:sp>
        <p:nvSpPr>
          <p:cNvPr id="1048612" name="文本框 55"/>
          <p:cNvSpPr txBox="1">
            <a:spLocks noChangeArrowheads="1"/>
          </p:cNvSpPr>
          <p:nvPr/>
        </p:nvSpPr>
        <p:spPr bwMode="auto">
          <a:xfrm>
            <a:off x="4378960" y="3390178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8"/>
          <p:cNvSpPr/>
          <p:nvPr/>
        </p:nvSpPr>
        <p:spPr bwMode="auto">
          <a:xfrm>
            <a:off x="3337647" y="4175197"/>
            <a:ext cx="7223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8" name="矩形 9"/>
          <p:cNvSpPr/>
          <p:nvPr/>
        </p:nvSpPr>
        <p:spPr bwMode="auto">
          <a:xfrm>
            <a:off x="4201247" y="4175197"/>
            <a:ext cx="45704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9" name="文本框 48"/>
          <p:cNvSpPr txBox="1">
            <a:spLocks noChangeArrowheads="1"/>
          </p:cNvSpPr>
          <p:nvPr/>
        </p:nvSpPr>
        <p:spPr bwMode="auto">
          <a:xfrm>
            <a:off x="3468884" y="4288832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55"/>
          <p:cNvSpPr txBox="1">
            <a:spLocks noChangeArrowheads="1"/>
          </p:cNvSpPr>
          <p:nvPr/>
        </p:nvSpPr>
        <p:spPr bwMode="auto">
          <a:xfrm>
            <a:off x="4377459" y="4285821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3"/>
          <p:cNvSpPr/>
          <p:nvPr/>
        </p:nvSpPr>
        <p:spPr bwMode="auto">
          <a:xfrm>
            <a:off x="3337647" y="5070547"/>
            <a:ext cx="7223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2" name="矩形 14"/>
          <p:cNvSpPr/>
          <p:nvPr/>
        </p:nvSpPr>
        <p:spPr bwMode="auto">
          <a:xfrm>
            <a:off x="4201247" y="5070547"/>
            <a:ext cx="45704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3" name="文本框 48"/>
          <p:cNvSpPr txBox="1">
            <a:spLocks noChangeArrowheads="1"/>
          </p:cNvSpPr>
          <p:nvPr/>
        </p:nvSpPr>
        <p:spPr bwMode="auto">
          <a:xfrm>
            <a:off x="3468884" y="5184182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</a:p>
        </p:txBody>
      </p:sp>
      <p:sp>
        <p:nvSpPr>
          <p:cNvPr id="24" name="文本框 55"/>
          <p:cNvSpPr txBox="1">
            <a:spLocks noChangeArrowheads="1"/>
          </p:cNvSpPr>
          <p:nvPr/>
        </p:nvSpPr>
        <p:spPr bwMode="auto">
          <a:xfrm>
            <a:off x="4377459" y="5181171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GMTK</a:t>
            </a:r>
            <a:r>
              <a:rPr lang="zh-CN" altLang="en-US" dirty="0" smtClean="0"/>
              <a:t>迁移数据库演示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GBase </a:t>
            </a:r>
            <a:r>
              <a:rPr lang="en-US" altLang="zh-CN" dirty="0" err="1" smtClean="0"/>
              <a:t>MigrationToolkit</a:t>
            </a:r>
            <a:r>
              <a:rPr lang="en-US" altLang="zh-CN" dirty="0" smtClean="0"/>
              <a:t> </a:t>
            </a:r>
            <a:r>
              <a:rPr lang="zh-CN" altLang="en-US" dirty="0" smtClean="0"/>
              <a:t>百度云共享下载地址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链接：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  <a:hlinkClick r:id="rId3"/>
              </a:rPr>
              <a:t>https://pan.baidu.com/s/1f61pF6lNwVqD2PphN_pufA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/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提取码：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  <a:sym typeface="+mn-ea"/>
              </a:rPr>
              <a:t>bydz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sym typeface="+mn-ea"/>
            </a:endParaRP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，解压软件包（解压放置非中文目录下）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，在</a:t>
            </a:r>
            <a:r>
              <a:rPr lang="en-US" altLang="zh-CN" dirty="0" smtClean="0"/>
              <a:t>GBase 8s</a:t>
            </a:r>
            <a:r>
              <a:rPr lang="zh-CN" altLang="en-US" dirty="0" smtClean="0"/>
              <a:t>中建立</a:t>
            </a:r>
            <a:r>
              <a:rPr lang="en-US" altLang="zh-CN" dirty="0" smtClean="0"/>
              <a:t>database</a:t>
            </a:r>
          </a:p>
          <a:p>
            <a:pPr marL="685800" lvl="2">
              <a:spcBef>
                <a:spcPts val="1000"/>
              </a:spcBef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设置中文字符集环境变量</a:t>
            </a:r>
          </a:p>
          <a:p>
            <a:pPr marL="685800" lvl="2">
              <a:spcBef>
                <a:spcPts val="1000"/>
              </a:spcBef>
              <a:buNone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		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export DB_LOCALE=zh_cn.utf8    </a:t>
            </a:r>
          </a:p>
          <a:p>
            <a:pPr marL="685800" lvl="2">
              <a:spcBef>
                <a:spcPts val="1000"/>
              </a:spcBef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		export CLIENT_LOCALE=zh_cn.utf8	</a:t>
            </a:r>
          </a:p>
          <a:p>
            <a:pPr marL="685800" lvl="2">
              <a:spcBef>
                <a:spcPts val="1000"/>
              </a:spcBef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		create database hr with log;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注：这里建立的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database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必须是带日志模式的，否则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GMTK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插入时会报错。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GMTK </a:t>
            </a:r>
            <a:r>
              <a:rPr lang="zh-CN" altLang="en-US" dirty="0" smtClean="0"/>
              <a:t>迁移数据库演示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，启动迁移工具，新建任务</a:t>
            </a:r>
            <a:endParaRPr lang="zh-CN" alt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83" y="1695192"/>
            <a:ext cx="8036742" cy="46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GMTK </a:t>
            </a:r>
            <a:r>
              <a:rPr lang="zh-CN" altLang="en-US" dirty="0" smtClean="0"/>
              <a:t>迁移数据库演示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指定任务名称，源数据库为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，目标数据库为</a:t>
            </a:r>
            <a:r>
              <a:rPr lang="en-US" altLang="zh-CN" dirty="0" smtClean="0"/>
              <a:t>GBase 8s</a:t>
            </a:r>
            <a:endParaRPr lang="zh-CN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899" y="1821444"/>
            <a:ext cx="50006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5363" y="1821444"/>
            <a:ext cx="50006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GMTK </a:t>
            </a:r>
            <a:r>
              <a:rPr lang="zh-CN" altLang="en-US" dirty="0" smtClean="0"/>
              <a:t>迁移数据库演示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指定源数据库连接信息，指定目标数据库连接信息</a:t>
            </a:r>
            <a:endParaRPr lang="zh-CN" alt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63" y="1911189"/>
            <a:ext cx="4867996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434" y="1917071"/>
            <a:ext cx="4641250" cy="42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GMTK </a:t>
            </a:r>
            <a:r>
              <a:rPr lang="zh-CN" altLang="en-US" dirty="0" smtClean="0"/>
              <a:t>迁移数据库演示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指定要迁移的对象，检视数据类型映射设置</a:t>
            </a:r>
            <a:endParaRPr lang="zh-CN" alt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12" y="1703939"/>
            <a:ext cx="415415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682" y="1703937"/>
            <a:ext cx="415415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GMTK </a:t>
            </a:r>
            <a:r>
              <a:rPr lang="zh-CN" altLang="en-US" dirty="0" smtClean="0"/>
              <a:t>迁移数据库演示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任务创建后，选取任务名称，启动任务</a:t>
            </a:r>
            <a:endParaRPr lang="zh-CN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695" y="1853273"/>
            <a:ext cx="9829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GMTK </a:t>
            </a:r>
            <a:r>
              <a:rPr lang="zh-CN" altLang="en-US" dirty="0" smtClean="0"/>
              <a:t>迁移数据库演示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开始任务后，间隔刷新执行结果，也可查看任务详细进展</a:t>
            </a:r>
            <a:endParaRPr lang="zh-CN" alt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00" y="1854000"/>
            <a:ext cx="10477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00" y="1854000"/>
            <a:ext cx="829096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GMTK </a:t>
            </a:r>
            <a:r>
              <a:rPr lang="zh-CN" altLang="en-US" dirty="0" smtClean="0"/>
              <a:t>迁移数据库演示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迁移任务详细情况</a:t>
            </a:r>
            <a:endParaRPr lang="zh-CN" altLang="en-US" dirty="0"/>
          </a:p>
        </p:txBody>
      </p:sp>
      <p:sp>
        <p:nvSpPr>
          <p:cNvPr id="5" name="矩形标注 4"/>
          <p:cNvSpPr/>
          <p:nvPr/>
        </p:nvSpPr>
        <p:spPr bwMode="auto">
          <a:xfrm>
            <a:off x="5060886" y="5192370"/>
            <a:ext cx="3150606" cy="868572"/>
          </a:xfrm>
          <a:prstGeom prst="wedgeRectCallout">
            <a:avLst>
              <a:gd name="adj1" fmla="val 36762"/>
              <a:gd name="adj2" fmla="val -1112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spAutoFit/>
          </a:bodyPr>
          <a:lstStyle/>
          <a:p>
            <a:pPr marL="119380" marR="0" indent="-11938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</a:pP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对于迁移出现错误的情况，在结果信息里会有比较明确的显示，按实际情况处理（如：指定表字段映射；手工修改后在</a:t>
            </a:r>
            <a:r>
              <a:rPr kumimoji="0" lang="en-US" altLang="zh-CN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GBase</a:t>
            </a:r>
            <a:r>
              <a:rPr kumimoji="0" lang="en-US" altLang="zh-CN" sz="1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 8s</a:t>
            </a:r>
            <a:r>
              <a:rPr kumimoji="0" lang="zh-CN" altLang="en-US" sz="14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上执行</a:t>
            </a:r>
            <a:r>
              <a: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9180215" y="1825349"/>
            <a:ext cx="2815791" cy="18466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b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b="1" kern="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常见的迁移错误提示：</a:t>
            </a:r>
            <a:endParaRPr lang="en-US" altLang="zh-CN" b="1" kern="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-201 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语法错误</a:t>
            </a:r>
            <a:endParaRPr lang="en-US" altLang="zh-CN" sz="16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-499 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行长超过</a:t>
            </a: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32767</a:t>
            </a:r>
            <a:r>
              <a:rPr lang="zh-CN" altLang="en-US" sz="1600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字节</a:t>
            </a:r>
            <a:endParaRPr lang="en-US" altLang="zh-CN" sz="16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-591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字段默认值不匹配</a:t>
            </a:r>
            <a:endParaRPr lang="en-US" altLang="zh-CN" sz="16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-594 </a:t>
            </a:r>
            <a:r>
              <a:rPr lang="zh-CN" alt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智能大对象使用默认值</a:t>
            </a:r>
            <a:endParaRPr lang="en-US" altLang="zh-CN" sz="16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……</a:t>
            </a:r>
            <a:endParaRPr lang="zh-CN" altLang="en-US" sz="16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571" y="4185951"/>
            <a:ext cx="3760256" cy="259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目 录</a:t>
            </a:r>
            <a:endParaRPr lang="zh-CN" altLang="en-US" dirty="0"/>
          </a:p>
        </p:txBody>
      </p:sp>
      <p:sp>
        <p:nvSpPr>
          <p:cNvPr id="1048599" name="矩形 3"/>
          <p:cNvSpPr/>
          <p:nvPr/>
        </p:nvSpPr>
        <p:spPr bwMode="auto">
          <a:xfrm>
            <a:off x="3339148" y="1490124"/>
            <a:ext cx="722312" cy="66294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0" name="矩形 4"/>
          <p:cNvSpPr/>
          <p:nvPr/>
        </p:nvSpPr>
        <p:spPr bwMode="auto">
          <a:xfrm>
            <a:off x="4202748" y="1490124"/>
            <a:ext cx="4570412" cy="66294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1" name="矩形 5"/>
          <p:cNvSpPr/>
          <p:nvPr/>
        </p:nvSpPr>
        <p:spPr bwMode="auto">
          <a:xfrm>
            <a:off x="3339148" y="4841350"/>
            <a:ext cx="722312" cy="45719"/>
          </a:xfrm>
          <a:prstGeom prst="rect">
            <a:avLst/>
          </a:prstGeom>
          <a:solidFill>
            <a:srgbClr val="20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2" name="矩形 6"/>
          <p:cNvSpPr/>
          <p:nvPr/>
        </p:nvSpPr>
        <p:spPr bwMode="auto">
          <a:xfrm>
            <a:off x="4202748" y="4841350"/>
            <a:ext cx="4570412" cy="45719"/>
          </a:xfrm>
          <a:prstGeom prst="rect">
            <a:avLst/>
          </a:prstGeom>
          <a:solidFill>
            <a:srgbClr val="20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3" name="文本框 3"/>
          <p:cNvSpPr txBox="1">
            <a:spLocks noChangeArrowheads="1"/>
          </p:cNvSpPr>
          <p:nvPr/>
        </p:nvSpPr>
        <p:spPr bwMode="auto">
          <a:xfrm>
            <a:off x="3470385" y="160248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</a:p>
        </p:txBody>
      </p:sp>
      <p:sp>
        <p:nvSpPr>
          <p:cNvPr id="1048604" name="矩形 8"/>
          <p:cNvSpPr/>
          <p:nvPr/>
        </p:nvSpPr>
        <p:spPr bwMode="auto">
          <a:xfrm>
            <a:off x="3339148" y="2384204"/>
            <a:ext cx="722312" cy="66421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5" name="矩形 9"/>
          <p:cNvSpPr/>
          <p:nvPr/>
        </p:nvSpPr>
        <p:spPr bwMode="auto">
          <a:xfrm>
            <a:off x="4202748" y="2384204"/>
            <a:ext cx="4570412" cy="66421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6" name="文本框 48"/>
          <p:cNvSpPr txBox="1">
            <a:spLocks noChangeArrowheads="1"/>
          </p:cNvSpPr>
          <p:nvPr/>
        </p:nvSpPr>
        <p:spPr bwMode="auto">
          <a:xfrm>
            <a:off x="3470385" y="249783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</a:p>
        </p:txBody>
      </p:sp>
      <p:sp>
        <p:nvSpPr>
          <p:cNvPr id="1048607" name="文本框 55"/>
          <p:cNvSpPr txBox="1">
            <a:spLocks noChangeArrowheads="1"/>
          </p:cNvSpPr>
          <p:nvPr/>
        </p:nvSpPr>
        <p:spPr bwMode="auto">
          <a:xfrm>
            <a:off x="4378960" y="1603923"/>
            <a:ext cx="423672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迁移准备</a:t>
            </a:r>
            <a:endParaRPr kumimoji="1"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48608" name="文本框 55"/>
          <p:cNvSpPr txBox="1">
            <a:spLocks noChangeArrowheads="1"/>
          </p:cNvSpPr>
          <p:nvPr/>
        </p:nvSpPr>
        <p:spPr bwMode="auto">
          <a:xfrm>
            <a:off x="4378960" y="2494828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9" name="矩形 13"/>
          <p:cNvSpPr/>
          <p:nvPr/>
        </p:nvSpPr>
        <p:spPr bwMode="auto">
          <a:xfrm>
            <a:off x="3339148" y="3279554"/>
            <a:ext cx="722312" cy="66421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0" name="矩形 14"/>
          <p:cNvSpPr/>
          <p:nvPr/>
        </p:nvSpPr>
        <p:spPr bwMode="auto">
          <a:xfrm>
            <a:off x="4202748" y="3279554"/>
            <a:ext cx="4570412" cy="66421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1" name="文本框 48"/>
          <p:cNvSpPr txBox="1">
            <a:spLocks noChangeArrowheads="1"/>
          </p:cNvSpPr>
          <p:nvPr/>
        </p:nvSpPr>
        <p:spPr bwMode="auto">
          <a:xfrm>
            <a:off x="3470385" y="339318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</a:p>
        </p:txBody>
      </p:sp>
      <p:sp>
        <p:nvSpPr>
          <p:cNvPr id="1048612" name="文本框 55"/>
          <p:cNvSpPr txBox="1">
            <a:spLocks noChangeArrowheads="1"/>
          </p:cNvSpPr>
          <p:nvPr/>
        </p:nvSpPr>
        <p:spPr bwMode="auto">
          <a:xfrm>
            <a:off x="4378960" y="3390178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8"/>
          <p:cNvSpPr/>
          <p:nvPr/>
        </p:nvSpPr>
        <p:spPr bwMode="auto">
          <a:xfrm>
            <a:off x="3337647" y="4175197"/>
            <a:ext cx="722312" cy="66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8" name="矩形 9"/>
          <p:cNvSpPr/>
          <p:nvPr/>
        </p:nvSpPr>
        <p:spPr bwMode="auto">
          <a:xfrm>
            <a:off x="4201247" y="4175197"/>
            <a:ext cx="4570412" cy="66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9" name="文本框 48"/>
          <p:cNvSpPr txBox="1">
            <a:spLocks noChangeArrowheads="1"/>
          </p:cNvSpPr>
          <p:nvPr/>
        </p:nvSpPr>
        <p:spPr bwMode="auto">
          <a:xfrm>
            <a:off x="3468884" y="4288832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55"/>
          <p:cNvSpPr txBox="1">
            <a:spLocks noChangeArrowheads="1"/>
          </p:cNvSpPr>
          <p:nvPr/>
        </p:nvSpPr>
        <p:spPr bwMode="auto">
          <a:xfrm>
            <a:off x="4377459" y="4285821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3"/>
          <p:cNvSpPr/>
          <p:nvPr/>
        </p:nvSpPr>
        <p:spPr bwMode="auto">
          <a:xfrm>
            <a:off x="3337647" y="5070547"/>
            <a:ext cx="7223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2" name="矩形 14"/>
          <p:cNvSpPr/>
          <p:nvPr/>
        </p:nvSpPr>
        <p:spPr bwMode="auto">
          <a:xfrm>
            <a:off x="4201247" y="5070547"/>
            <a:ext cx="45704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3" name="文本框 48"/>
          <p:cNvSpPr txBox="1">
            <a:spLocks noChangeArrowheads="1"/>
          </p:cNvSpPr>
          <p:nvPr/>
        </p:nvSpPr>
        <p:spPr bwMode="auto">
          <a:xfrm>
            <a:off x="3468884" y="5184182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</a:p>
        </p:txBody>
      </p:sp>
      <p:sp>
        <p:nvSpPr>
          <p:cNvPr id="24" name="文本框 55"/>
          <p:cNvSpPr txBox="1">
            <a:spLocks noChangeArrowheads="1"/>
          </p:cNvSpPr>
          <p:nvPr/>
        </p:nvSpPr>
        <p:spPr bwMode="auto">
          <a:xfrm>
            <a:off x="4377459" y="5181171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应用迁移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30000"/>
              </a:lnSpc>
            </a:pPr>
            <a:r>
              <a:rPr lang="en-US" altLang="zh-CN" dirty="0" smtClean="0">
                <a:solidFill>
                  <a:srgbClr val="000000"/>
                </a:solidFill>
              </a:rPr>
              <a:t>SQL</a:t>
            </a:r>
          </a:p>
          <a:p>
            <a:pPr>
              <a:lnSpc>
                <a:spcPct val="230000"/>
              </a:lnSpc>
            </a:pPr>
            <a:r>
              <a:rPr lang="zh-CN" altLang="en-US" dirty="0" smtClean="0">
                <a:solidFill>
                  <a:srgbClr val="000000"/>
                </a:solidFill>
              </a:rPr>
              <a:t>存储过程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>
              <a:lnSpc>
                <a:spcPct val="230000"/>
              </a:lnSpc>
            </a:pPr>
            <a:r>
              <a:rPr lang="zh-CN" altLang="en-US" dirty="0" smtClean="0">
                <a:solidFill>
                  <a:srgbClr val="000000"/>
                </a:solidFill>
              </a:rPr>
              <a:t>函数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>
              <a:lnSpc>
                <a:spcPct val="230000"/>
              </a:lnSpc>
            </a:pPr>
            <a:r>
              <a:rPr lang="zh-CN" altLang="en-US" dirty="0" smtClean="0">
                <a:solidFill>
                  <a:srgbClr val="000000"/>
                </a:solidFill>
              </a:rPr>
              <a:t>嵌入式</a:t>
            </a:r>
            <a:r>
              <a:rPr lang="en-US" altLang="zh-CN" dirty="0" smtClean="0">
                <a:solidFill>
                  <a:srgbClr val="000000"/>
                </a:solidFill>
              </a:rPr>
              <a:t>SQL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迁移技术</a:t>
            </a:r>
            <a:r>
              <a:rPr lang="zh-CN" altLang="en-US" dirty="0" smtClean="0"/>
              <a:t>文件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中文 南大通用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TW" dirty="0" smtClean="0">
                <a:latin typeface="微软雅黑" pitchFamily="34" charset="-122"/>
                <a:ea typeface="微软雅黑" pitchFamily="34" charset="-122"/>
              </a:rPr>
              <a:t>Oracle</a:t>
            </a:r>
            <a:r>
              <a:rPr lang="zh-TW" altLang="en-US" dirty="0" smtClean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TW" dirty="0" smtClean="0">
                <a:latin typeface="微软雅黑" pitchFamily="34" charset="-122"/>
                <a:ea typeface="微软雅黑" pitchFamily="34" charset="-122"/>
              </a:rPr>
              <a:t>GBase 8s </a:t>
            </a:r>
            <a:r>
              <a:rPr lang="zh-TW" altLang="en-US" dirty="0" smtClean="0">
                <a:latin typeface="微软雅黑" pitchFamily="34" charset="-122"/>
                <a:ea typeface="微软雅黑" pitchFamily="34" charset="-122"/>
              </a:rPr>
              <a:t>迁移技术指南</a:t>
            </a:r>
            <a:r>
              <a:rPr lang="en-US" altLang="zh-TW" dirty="0" smtClean="0">
                <a:latin typeface="微软雅黑" pitchFamily="34" charset="-122"/>
                <a:ea typeface="微软雅黑" pitchFamily="34" charset="-122"/>
              </a:rPr>
              <a:t>_V3.1 </a:t>
            </a:r>
            <a:r>
              <a:rPr lang="mr-IN" altLang="zh-CN" dirty="0" smtClean="0">
                <a:latin typeface="微软雅黑" pitchFamily="34" charset="-122"/>
                <a:ea typeface="微软雅黑" pitchFamily="34" charset="-122"/>
              </a:rPr>
              <a:t>–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PPT (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本文件）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TW" dirty="0" smtClean="0">
                <a:latin typeface="微软雅黑" pitchFamily="34" charset="-122"/>
                <a:ea typeface="微软雅黑" pitchFamily="34" charset="-122"/>
              </a:rPr>
              <a:t>Oracle</a:t>
            </a:r>
            <a:r>
              <a:rPr lang="zh-TW" altLang="en-US" dirty="0" smtClean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TW" dirty="0" smtClean="0">
                <a:latin typeface="微软雅黑" pitchFamily="34" charset="-122"/>
                <a:ea typeface="微软雅黑" pitchFamily="34" charset="-122"/>
              </a:rPr>
              <a:t>GBase 8s </a:t>
            </a:r>
            <a:r>
              <a:rPr lang="zh-TW" altLang="en-US" dirty="0" smtClean="0">
                <a:latin typeface="微软雅黑" pitchFamily="34" charset="-122"/>
                <a:ea typeface="微软雅黑" pitchFamily="34" charset="-122"/>
              </a:rPr>
              <a:t>迁移技术指南</a:t>
            </a:r>
            <a:r>
              <a:rPr lang="en-US" altLang="zh-TW" dirty="0" smtClean="0">
                <a:latin typeface="微软雅黑" pitchFamily="34" charset="-122"/>
                <a:ea typeface="微软雅黑" pitchFamily="34" charset="-122"/>
              </a:rPr>
              <a:t>_V3.1</a:t>
            </a:r>
            <a:r>
              <a:rPr lang="zh-TW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mr-IN" altLang="zh-TW" dirty="0" smtClean="0">
                <a:latin typeface="微软雅黑" pitchFamily="34" charset="-122"/>
                <a:ea typeface="微软雅黑" pitchFamily="34" charset="-122"/>
              </a:rPr>
              <a:t>–</a:t>
            </a:r>
            <a:r>
              <a:rPr lang="en-US" altLang="zh-TW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PDF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Oracle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GBase 8s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迁移指南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存储过程函数触发器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_V3.1 –PDF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Oracle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GBase 8s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迁移指南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函数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_V3.1 -PPT</a:t>
            </a:r>
          </a:p>
          <a:p>
            <a:r>
              <a:rPr lang="zh-CN" altLang="en-US" dirty="0" smtClean="0"/>
              <a:t>英文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IBM Migration Toolkit User's Guide and Reference V2.0.5.0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Migrating from Oracle . . . to IBM Informix Dynamic Server on Linux, UNIX, and Windows 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Oracle to IBM Informix Server Porting Guide  - A discussion of porting issues and Informix Server 11 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Oracle to IBM Informix Dynamic Server Porting Guide  - A discussion of application porting issues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Informix Dynamic Server 10.00 Version 1.5 </a:t>
            </a:r>
            <a:endParaRPr lang="zh-TW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SQL</a:t>
            </a:r>
            <a:r>
              <a:rPr lang="zh-CN" altLang="en-US" dirty="0" smtClean="0"/>
              <a:t>差异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GBase 8s</a:t>
            </a:r>
            <a:r>
              <a:rPr lang="zh-CN" altLang="en-US" dirty="0" smtClean="0"/>
              <a:t>中不等于判定支持以下几种表示：</a:t>
            </a:r>
          </a:p>
          <a:p>
            <a:pPr>
              <a:buNone/>
            </a:pPr>
            <a:r>
              <a:rPr lang="zh-CN" altLang="en-US" sz="2000" dirty="0" smtClean="0"/>
              <a:t>	“</a:t>
            </a:r>
            <a:r>
              <a:rPr lang="en-US" altLang="zh-CN" sz="2000" dirty="0" smtClean="0"/>
              <a:t>not equal to”</a:t>
            </a:r>
          </a:p>
          <a:p>
            <a:pPr>
              <a:buNone/>
            </a:pPr>
            <a:r>
              <a:rPr lang="en-US" altLang="zh-CN" sz="2000" dirty="0" smtClean="0"/>
              <a:t>	“&lt;&gt;”</a:t>
            </a:r>
          </a:p>
          <a:p>
            <a:pPr>
              <a:buNone/>
            </a:pPr>
            <a:r>
              <a:rPr lang="en-US" altLang="zh-CN" sz="2000" dirty="0" smtClean="0"/>
              <a:t>	“!=”</a:t>
            </a:r>
          </a:p>
          <a:p>
            <a:pPr>
              <a:buNone/>
            </a:pPr>
            <a:r>
              <a:rPr lang="en-US" altLang="zh-CN" sz="2000" dirty="0" smtClean="0"/>
              <a:t>	</a:t>
            </a:r>
            <a:r>
              <a:rPr lang="zh-CN" altLang="en-US" sz="2000" dirty="0" smtClean="0"/>
              <a:t>但</a:t>
            </a:r>
            <a:r>
              <a:rPr lang="en-US" altLang="zh-CN" sz="2000" dirty="0" smtClean="0"/>
              <a:t>Oracle</a:t>
            </a:r>
            <a:r>
              <a:rPr lang="zh-CN" altLang="en-US" sz="2000" dirty="0" smtClean="0"/>
              <a:t>中的“</a:t>
            </a:r>
            <a:r>
              <a:rPr lang="en-US" altLang="zh-CN" sz="2000" dirty="0" smtClean="0"/>
              <a:t>^=”</a:t>
            </a:r>
            <a:r>
              <a:rPr lang="zh-CN" altLang="en-US" sz="2000" dirty="0" smtClean="0"/>
              <a:t>在</a:t>
            </a:r>
            <a:r>
              <a:rPr lang="en-US" altLang="zh-CN" sz="2000" dirty="0" smtClean="0"/>
              <a:t>GBase 8s</a:t>
            </a:r>
            <a:r>
              <a:rPr lang="zh-CN" altLang="en-US" sz="2000" dirty="0" smtClean="0"/>
              <a:t>中并不支持，需要转换。</a:t>
            </a:r>
          </a:p>
          <a:p>
            <a:pPr>
              <a:buNone/>
            </a:pPr>
            <a:r>
              <a:rPr lang="zh-CN" altLang="en-US" sz="2000" dirty="0" smtClean="0"/>
              <a:t>	“</a:t>
            </a:r>
            <a:r>
              <a:rPr lang="en-US" altLang="zh-CN" sz="2000" dirty="0" smtClean="0"/>
              <a:t>&lt;&gt;”</a:t>
            </a:r>
            <a:r>
              <a:rPr lang="zh-CN" altLang="en-US" sz="2000" dirty="0" smtClean="0"/>
              <a:t>间不能加入空格。</a:t>
            </a:r>
          </a:p>
          <a:p>
            <a:r>
              <a:rPr lang="en-US" altLang="zh-CN" dirty="0" smtClean="0"/>
              <a:t>GBase 8s</a:t>
            </a:r>
            <a:r>
              <a:rPr lang="zh-CN" altLang="en-US" dirty="0" smtClean="0"/>
              <a:t>在</a:t>
            </a:r>
            <a:r>
              <a:rPr lang="en-US" altLang="zh-CN" dirty="0" smtClean="0"/>
              <a:t>INSERT…SELECT…</a:t>
            </a:r>
            <a:r>
              <a:rPr lang="zh-CN" altLang="en-US" dirty="0" smtClean="0"/>
              <a:t>语句结构中，与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语法结构不同的是，需要去掉</a:t>
            </a:r>
            <a:r>
              <a:rPr lang="en-US" altLang="zh-CN" b="1" dirty="0" smtClean="0"/>
              <a:t>VALUES</a:t>
            </a:r>
            <a:r>
              <a:rPr lang="en-US" altLang="zh-CN" dirty="0" smtClean="0"/>
              <a:t>; </a:t>
            </a:r>
          </a:p>
          <a:p>
            <a:r>
              <a:rPr lang="en-US" altLang="zh-CN" dirty="0" smtClean="0"/>
              <a:t>Oracle</a:t>
            </a:r>
            <a:r>
              <a:rPr lang="zh-CN" altLang="en-US" dirty="0" smtClean="0"/>
              <a:t>中 </a:t>
            </a:r>
            <a:r>
              <a:rPr lang="en-US" altLang="zh-CN" dirty="0" smtClean="0"/>
              <a:t>INSERT…SELECT…</a:t>
            </a:r>
            <a:r>
              <a:rPr lang="en-US" altLang="zh-CN" b="1" dirty="0" smtClean="0"/>
              <a:t>UNION</a:t>
            </a:r>
            <a:r>
              <a:rPr lang="zh-CN" altLang="en-US" dirty="0" smtClean="0"/>
              <a:t>在</a:t>
            </a:r>
            <a:r>
              <a:rPr lang="en-US" altLang="zh-CN" dirty="0" smtClean="0"/>
              <a:t>GBase 8s</a:t>
            </a:r>
            <a:r>
              <a:rPr lang="zh-CN" altLang="en-US" dirty="0" smtClean="0"/>
              <a:t>中也是不支持的。</a:t>
            </a:r>
          </a:p>
          <a:p>
            <a:r>
              <a:rPr lang="en-US" altLang="zh-CN" dirty="0" smtClean="0"/>
              <a:t>Null</a:t>
            </a:r>
            <a:r>
              <a:rPr lang="zh-CN" altLang="en-US" dirty="0" smtClean="0"/>
              <a:t>值排序顺序，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与</a:t>
            </a:r>
            <a:r>
              <a:rPr lang="en-US" altLang="zh-CN" dirty="0" smtClean="0"/>
              <a:t>GBase 8s</a:t>
            </a:r>
            <a:r>
              <a:rPr lang="zh-CN" altLang="en-US" dirty="0" smtClean="0"/>
              <a:t>是正好相反的。这个可以在</a:t>
            </a:r>
            <a:r>
              <a:rPr lang="en-US" altLang="zh-CN" dirty="0" smtClean="0"/>
              <a:t>GBase 8s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SQL</a:t>
            </a:r>
            <a:r>
              <a:rPr lang="zh-CN" altLang="en-US" dirty="0" smtClean="0"/>
              <a:t>中设置</a:t>
            </a:r>
            <a:r>
              <a:rPr lang="en-US" altLang="zh-CN" dirty="0" smtClean="0"/>
              <a:t>Null last</a:t>
            </a:r>
            <a:r>
              <a:rPr lang="zh-CN" altLang="en-US" dirty="0" smtClean="0"/>
              <a:t>来完成空值排序顺序的对接。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SQL</a:t>
            </a:r>
            <a:r>
              <a:rPr lang="zh-CN" altLang="en-US" dirty="0" smtClean="0"/>
              <a:t>差异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GBase 8s </a:t>
            </a:r>
            <a:r>
              <a:rPr lang="zh-CN" altLang="en-US" dirty="0" smtClean="0"/>
              <a:t>的 </a:t>
            </a:r>
            <a:r>
              <a:rPr lang="en-US" altLang="zh-CN" dirty="0" smtClean="0"/>
              <a:t>SELECT </a:t>
            </a:r>
            <a:r>
              <a:rPr lang="zh-CN" altLang="en-US" dirty="0" smtClean="0"/>
              <a:t>列表中的空值要指定类型</a:t>
            </a:r>
          </a:p>
          <a:p>
            <a:pPr>
              <a:buNone/>
            </a:pPr>
            <a:r>
              <a:rPr lang="zh-CN" altLang="en-US" sz="2000" dirty="0" smtClean="0"/>
              <a:t>例如： </a:t>
            </a:r>
          </a:p>
          <a:p>
            <a:pPr>
              <a:buNone/>
            </a:pPr>
            <a:r>
              <a:rPr lang="en-US" altLang="zh-CN" sz="2000" dirty="0" smtClean="0"/>
              <a:t>    Oracle     : SELECT ID, NULL        SCORE FROM TABLE1;</a:t>
            </a:r>
          </a:p>
          <a:p>
            <a:pPr>
              <a:buNone/>
            </a:pPr>
            <a:r>
              <a:rPr lang="en-US" altLang="zh-CN" sz="2000" dirty="0" smtClean="0"/>
              <a:t>    GBase 8s : SELECT ID, NULL::INT SCORE FROM TABLE1;</a:t>
            </a:r>
          </a:p>
          <a:p>
            <a:r>
              <a:rPr lang="en-US" altLang="zh-CN" dirty="0" smtClean="0"/>
              <a:t>Oracle INSERT </a:t>
            </a:r>
            <a:r>
              <a:rPr lang="zh-CN" altLang="en-US" dirty="0" smtClean="0"/>
              <a:t>语句可以使用</a:t>
            </a:r>
            <a:r>
              <a:rPr lang="en-US" altLang="zh-CN" dirty="0" smtClean="0"/>
              <a:t>default</a:t>
            </a:r>
            <a:r>
              <a:rPr lang="zh-CN" altLang="en-US" dirty="0" smtClean="0"/>
              <a:t>关键字</a:t>
            </a:r>
            <a:r>
              <a:rPr lang="en-US" altLang="zh-CN" dirty="0" smtClean="0"/>
              <a:t>, GBase 8s</a:t>
            </a:r>
            <a:r>
              <a:rPr lang="zh-CN" altLang="en-US" dirty="0" smtClean="0"/>
              <a:t>需要将缺省字段略去。</a:t>
            </a:r>
          </a:p>
          <a:p>
            <a:pPr>
              <a:buNone/>
            </a:pPr>
            <a:r>
              <a:rPr lang="zh-CN" altLang="en-US" sz="1800" dirty="0" smtClean="0"/>
              <a:t>例如：</a:t>
            </a:r>
          </a:p>
          <a:p>
            <a:pPr>
              <a:buNone/>
            </a:pPr>
            <a:r>
              <a:rPr lang="en-US" altLang="zh-CN" sz="1800" dirty="0" smtClean="0"/>
              <a:t>    Oracle    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insert into table1 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col1,col2</a:t>
            </a:r>
            <a:r>
              <a:rPr lang="zh-CN" altLang="en-US" sz="1800" dirty="0" smtClean="0"/>
              <a:t>） </a:t>
            </a:r>
            <a:r>
              <a:rPr lang="en-US" altLang="zh-CN" sz="1800" dirty="0" smtClean="0"/>
              <a:t>values(1,default);</a:t>
            </a:r>
          </a:p>
          <a:p>
            <a:pPr>
              <a:buNone/>
            </a:pPr>
            <a:r>
              <a:rPr lang="en-US" altLang="zh-CN" sz="1800" dirty="0" smtClean="0"/>
              <a:t>    GBase 8s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insert into table1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col1</a:t>
            </a:r>
            <a:r>
              <a:rPr lang="zh-CN" altLang="en-US" sz="1800" dirty="0" smtClean="0"/>
              <a:t>） </a:t>
            </a:r>
            <a:r>
              <a:rPr lang="en-US" altLang="zh-CN" sz="1800" dirty="0" smtClean="0"/>
              <a:t>values(1);</a:t>
            </a:r>
          </a:p>
          <a:p>
            <a:r>
              <a:rPr lang="en-US" altLang="zh-CN" dirty="0" smtClean="0"/>
              <a:t>GBase 8s </a:t>
            </a:r>
            <a:r>
              <a:rPr lang="zh-CN" altLang="en-US" dirty="0" smtClean="0"/>
              <a:t>不支持事务的嵌套；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如果应用程序中有事务的嵌套，需要根据逻辑关系进行嵌套部分的改写。</a:t>
            </a:r>
            <a:endParaRPr lang="en-US" altLang="zh-CN" sz="18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SQL</a:t>
            </a:r>
            <a:r>
              <a:rPr lang="zh-CN" altLang="en-US" dirty="0" smtClean="0"/>
              <a:t>差异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分页语法（ </a:t>
            </a:r>
            <a:r>
              <a:rPr lang="en-US" altLang="zh-CN" dirty="0" smtClean="0"/>
              <a:t>SKIP n FIRST m </a:t>
            </a:r>
            <a:r>
              <a:rPr lang="zh-CN" altLang="en-US" dirty="0" smtClean="0"/>
              <a:t>）</a:t>
            </a:r>
          </a:p>
          <a:p>
            <a:pPr marL="685800" lvl="2">
              <a:spcBef>
                <a:spcPts val="1000"/>
              </a:spcBef>
              <a:buBlip>
                <a:blip r:embed="rId3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SKIP n 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忽略结果集中的前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n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;</a:t>
            </a:r>
          </a:p>
          <a:p>
            <a:pPr marL="685800" lvl="2">
              <a:spcBef>
                <a:spcPts val="1000"/>
              </a:spcBef>
              <a:buBlip>
                <a:blip r:embed="rId3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FIRST m	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取结果集中的前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行。</a:t>
            </a:r>
          </a:p>
          <a:p>
            <a:pPr marL="685800" lvl="2">
              <a:spcBef>
                <a:spcPts val="1000"/>
              </a:spcBef>
              <a:buBlip>
                <a:blip r:embed="rId3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这使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GBase 8s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有更简单、高效的分页功能。举例说明这个语法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862437" y="2960482"/>
          <a:ext cx="8499475" cy="3458503"/>
        </p:xfrm>
        <a:graphic>
          <a:graphicData uri="http://schemas.openxmlformats.org/presentationml/2006/ole">
            <p:oleObj spid="_x0000_s30722" name="文档" r:id="rId4" imgW="5959923" imgH="2424197" progId="Word.Document.12">
              <p:embed/>
            </p:oleObj>
          </a:graphicData>
        </a:graphic>
      </p:graphicFrame>
      <p:sp>
        <p:nvSpPr>
          <p:cNvPr id="5" name="矩形标注 4"/>
          <p:cNvSpPr/>
          <p:nvPr/>
        </p:nvSpPr>
        <p:spPr bwMode="auto">
          <a:xfrm>
            <a:off x="3594474" y="5282905"/>
            <a:ext cx="1529787" cy="536173"/>
          </a:xfrm>
          <a:prstGeom prst="wedgeRectCallout">
            <a:avLst>
              <a:gd name="adj1" fmla="val 28924"/>
              <a:gd name="adj2" fmla="val -156651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spAutoFit/>
          </a:bodyPr>
          <a:lstStyle/>
          <a:p>
            <a:pPr marL="119380" marR="0" indent="-11938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</a:pP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已经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兼容使用</a:t>
            </a:r>
            <a:r>
              <a:rPr kumimoji="0" lang="en-US" altLang="zh-CN" sz="1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rownum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语法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SQL</a:t>
            </a:r>
            <a:r>
              <a:rPr lang="zh-CN" altLang="en-US" dirty="0" smtClean="0"/>
              <a:t>差异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系统表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涉及到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Oracle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系统表的应用，必须进行移植，用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GBase 8s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对应的系统表将其替换，对于数据库系统表中无法对应的部分，需要对这部分程序进行删除。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GBase 8s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的绝大多数系统表名都以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sys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开头，若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Oracle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应用中的表与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GBase 8s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系统表重名，则必须在迁移时更换表名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28600" lvl="2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zh-CN" altLang="en-US" sz="2400" spc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包（</a:t>
            </a:r>
            <a:r>
              <a:rPr lang="en-US" altLang="zh-CN" sz="2400" spc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Packages</a:t>
            </a:r>
            <a:r>
              <a:rPr lang="zh-CN" altLang="en-US" sz="2400" spc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/>
              <a:t>Oracle</a:t>
            </a:r>
            <a:r>
              <a:rPr lang="zh-CN" altLang="en-US" dirty="0" smtClean="0"/>
              <a:t>中的包是一系列方法、过程、变量的集合。</a:t>
            </a:r>
            <a:r>
              <a:rPr lang="en-US" altLang="zh-CN" dirty="0" smtClean="0"/>
              <a:t>GBase 8s</a:t>
            </a:r>
            <a:r>
              <a:rPr lang="zh-CN" altLang="en-US" dirty="0" smtClean="0"/>
              <a:t>中没有与之直接对应的概念，但是有一些方法可以实现近似的功能。</a:t>
            </a:r>
          </a:p>
          <a:p>
            <a:pPr marL="1143000" lvl="3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/>
              <a:t>在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中</a:t>
            </a:r>
            <a:r>
              <a:rPr lang="en-US" altLang="zh-CN" dirty="0" smtClean="0"/>
              <a:t>,</a:t>
            </a:r>
            <a:r>
              <a:rPr lang="zh-CN" altLang="en-US" dirty="0" smtClean="0"/>
              <a:t>程序可以通过语法</a:t>
            </a:r>
            <a:r>
              <a:rPr lang="en-US" altLang="zh-CN" dirty="0" err="1" smtClean="0"/>
              <a:t>package_name.procedure_name</a:t>
            </a:r>
            <a:r>
              <a:rPr lang="zh-CN" altLang="en-US" dirty="0" smtClean="0"/>
              <a:t>访问一个包。如果在</a:t>
            </a:r>
            <a:r>
              <a:rPr lang="en-US" altLang="zh-CN" dirty="0" smtClean="0"/>
              <a:t>GBase 8s</a:t>
            </a:r>
            <a:r>
              <a:rPr lang="zh-CN" altLang="en-US" dirty="0" smtClean="0"/>
              <a:t>创建一个用户或</a:t>
            </a:r>
            <a:r>
              <a:rPr lang="en-US" altLang="zh-CN" dirty="0" err="1" smtClean="0"/>
              <a:t>Schma</a:t>
            </a:r>
            <a:r>
              <a:rPr lang="zh-CN" altLang="en-US" dirty="0" smtClean="0"/>
              <a:t>与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Package</a:t>
            </a:r>
            <a:r>
              <a:rPr lang="zh-CN" altLang="en-US" dirty="0" smtClean="0"/>
              <a:t>名一样</a:t>
            </a:r>
            <a:r>
              <a:rPr lang="en-US" altLang="zh-CN" dirty="0" smtClean="0"/>
              <a:t>,</a:t>
            </a:r>
            <a:r>
              <a:rPr lang="zh-CN" altLang="en-US" dirty="0" smtClean="0"/>
              <a:t>这样迁移的包用法上与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完全一致</a:t>
            </a:r>
            <a:r>
              <a:rPr lang="en-US" altLang="zh-CN" dirty="0" smtClean="0"/>
              <a:t>,</a:t>
            </a:r>
            <a:r>
              <a:rPr lang="zh-CN" altLang="en-US" dirty="0" smtClean="0"/>
              <a:t>避免应用程序的修改。</a:t>
            </a:r>
          </a:p>
          <a:p>
            <a:pPr marL="1143000" lvl="3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/>
              <a:t>不同包中相同名字的存储过程需要修改名字，否则建立时会导致重名报错。</a:t>
            </a:r>
          </a:p>
          <a:p>
            <a:pPr marL="1143000" lvl="3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/>
              <a:t>在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包头部定义的变量，需要在</a:t>
            </a:r>
            <a:r>
              <a:rPr lang="en-US" altLang="zh-CN" dirty="0" smtClean="0"/>
              <a:t>GBase 8s</a:t>
            </a:r>
            <a:r>
              <a:rPr lang="zh-CN" altLang="en-US" dirty="0" smtClean="0"/>
              <a:t>的每一个存储过程中定义全局变量。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目 录</a:t>
            </a:r>
            <a:endParaRPr lang="zh-CN" altLang="en-US" dirty="0"/>
          </a:p>
        </p:txBody>
      </p:sp>
      <p:sp>
        <p:nvSpPr>
          <p:cNvPr id="1048599" name="矩形 3"/>
          <p:cNvSpPr/>
          <p:nvPr/>
        </p:nvSpPr>
        <p:spPr bwMode="auto">
          <a:xfrm>
            <a:off x="3339148" y="1490124"/>
            <a:ext cx="722312" cy="66294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0" name="矩形 4"/>
          <p:cNvSpPr/>
          <p:nvPr/>
        </p:nvSpPr>
        <p:spPr bwMode="auto">
          <a:xfrm>
            <a:off x="4202748" y="1490124"/>
            <a:ext cx="4570412" cy="66294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1" name="矩形 5"/>
          <p:cNvSpPr/>
          <p:nvPr/>
        </p:nvSpPr>
        <p:spPr bwMode="auto">
          <a:xfrm>
            <a:off x="3339148" y="5728544"/>
            <a:ext cx="722312" cy="45719"/>
          </a:xfrm>
          <a:prstGeom prst="rect">
            <a:avLst/>
          </a:prstGeom>
          <a:solidFill>
            <a:srgbClr val="20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2" name="矩形 6"/>
          <p:cNvSpPr/>
          <p:nvPr/>
        </p:nvSpPr>
        <p:spPr bwMode="auto">
          <a:xfrm>
            <a:off x="4202748" y="5728544"/>
            <a:ext cx="4570412" cy="45719"/>
          </a:xfrm>
          <a:prstGeom prst="rect">
            <a:avLst/>
          </a:prstGeom>
          <a:solidFill>
            <a:srgbClr val="20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3" name="文本框 3"/>
          <p:cNvSpPr txBox="1">
            <a:spLocks noChangeArrowheads="1"/>
          </p:cNvSpPr>
          <p:nvPr/>
        </p:nvSpPr>
        <p:spPr bwMode="auto">
          <a:xfrm>
            <a:off x="3470385" y="160248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</a:p>
        </p:txBody>
      </p:sp>
      <p:sp>
        <p:nvSpPr>
          <p:cNvPr id="1048604" name="矩形 8"/>
          <p:cNvSpPr/>
          <p:nvPr/>
        </p:nvSpPr>
        <p:spPr bwMode="auto">
          <a:xfrm>
            <a:off x="3339148" y="2384204"/>
            <a:ext cx="722312" cy="66421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5" name="矩形 9"/>
          <p:cNvSpPr/>
          <p:nvPr/>
        </p:nvSpPr>
        <p:spPr bwMode="auto">
          <a:xfrm>
            <a:off x="4202748" y="2384204"/>
            <a:ext cx="4570412" cy="66421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6" name="文本框 48"/>
          <p:cNvSpPr txBox="1">
            <a:spLocks noChangeArrowheads="1"/>
          </p:cNvSpPr>
          <p:nvPr/>
        </p:nvSpPr>
        <p:spPr bwMode="auto">
          <a:xfrm>
            <a:off x="3470385" y="249783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</a:p>
        </p:txBody>
      </p:sp>
      <p:sp>
        <p:nvSpPr>
          <p:cNvPr id="1048607" name="文本框 55"/>
          <p:cNvSpPr txBox="1">
            <a:spLocks noChangeArrowheads="1"/>
          </p:cNvSpPr>
          <p:nvPr/>
        </p:nvSpPr>
        <p:spPr bwMode="auto">
          <a:xfrm>
            <a:off x="4378960" y="1603923"/>
            <a:ext cx="423672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迁移准备</a:t>
            </a:r>
            <a:endParaRPr kumimoji="1"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48608" name="文本框 55"/>
          <p:cNvSpPr txBox="1">
            <a:spLocks noChangeArrowheads="1"/>
          </p:cNvSpPr>
          <p:nvPr/>
        </p:nvSpPr>
        <p:spPr bwMode="auto">
          <a:xfrm>
            <a:off x="4378960" y="2494828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9" name="矩形 13"/>
          <p:cNvSpPr/>
          <p:nvPr/>
        </p:nvSpPr>
        <p:spPr bwMode="auto">
          <a:xfrm>
            <a:off x="3339148" y="3279554"/>
            <a:ext cx="722312" cy="66421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0" name="矩形 14"/>
          <p:cNvSpPr/>
          <p:nvPr/>
        </p:nvSpPr>
        <p:spPr bwMode="auto">
          <a:xfrm>
            <a:off x="4202748" y="3279554"/>
            <a:ext cx="4570412" cy="66421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1" name="文本框 48"/>
          <p:cNvSpPr txBox="1">
            <a:spLocks noChangeArrowheads="1"/>
          </p:cNvSpPr>
          <p:nvPr/>
        </p:nvSpPr>
        <p:spPr bwMode="auto">
          <a:xfrm>
            <a:off x="3470385" y="339318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</a:p>
        </p:txBody>
      </p:sp>
      <p:sp>
        <p:nvSpPr>
          <p:cNvPr id="1048612" name="文本框 55"/>
          <p:cNvSpPr txBox="1">
            <a:spLocks noChangeArrowheads="1"/>
          </p:cNvSpPr>
          <p:nvPr/>
        </p:nvSpPr>
        <p:spPr bwMode="auto">
          <a:xfrm>
            <a:off x="4378960" y="3390178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8"/>
          <p:cNvSpPr/>
          <p:nvPr/>
        </p:nvSpPr>
        <p:spPr bwMode="auto">
          <a:xfrm>
            <a:off x="3337647" y="4175197"/>
            <a:ext cx="722312" cy="66421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8" name="矩形 9"/>
          <p:cNvSpPr/>
          <p:nvPr/>
        </p:nvSpPr>
        <p:spPr bwMode="auto">
          <a:xfrm>
            <a:off x="4201247" y="4175197"/>
            <a:ext cx="4570412" cy="66421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9" name="文本框 48"/>
          <p:cNvSpPr txBox="1">
            <a:spLocks noChangeArrowheads="1"/>
          </p:cNvSpPr>
          <p:nvPr/>
        </p:nvSpPr>
        <p:spPr bwMode="auto">
          <a:xfrm>
            <a:off x="3468884" y="4288832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55"/>
          <p:cNvSpPr txBox="1">
            <a:spLocks noChangeArrowheads="1"/>
          </p:cNvSpPr>
          <p:nvPr/>
        </p:nvSpPr>
        <p:spPr bwMode="auto">
          <a:xfrm>
            <a:off x="4377459" y="4285821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3"/>
          <p:cNvSpPr/>
          <p:nvPr/>
        </p:nvSpPr>
        <p:spPr bwMode="auto">
          <a:xfrm>
            <a:off x="3337647" y="5070547"/>
            <a:ext cx="722312" cy="66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2" name="矩形 14"/>
          <p:cNvSpPr/>
          <p:nvPr/>
        </p:nvSpPr>
        <p:spPr bwMode="auto">
          <a:xfrm>
            <a:off x="4201247" y="5070547"/>
            <a:ext cx="4570412" cy="66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3" name="文本框 48"/>
          <p:cNvSpPr txBox="1">
            <a:spLocks noChangeArrowheads="1"/>
          </p:cNvSpPr>
          <p:nvPr/>
        </p:nvSpPr>
        <p:spPr bwMode="auto">
          <a:xfrm>
            <a:off x="3468884" y="5184182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</a:p>
        </p:txBody>
      </p:sp>
      <p:sp>
        <p:nvSpPr>
          <p:cNvPr id="24" name="文本框 55"/>
          <p:cNvSpPr txBox="1">
            <a:spLocks noChangeArrowheads="1"/>
          </p:cNvSpPr>
          <p:nvPr/>
        </p:nvSpPr>
        <p:spPr bwMode="auto">
          <a:xfrm>
            <a:off x="4377459" y="5181171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函数对比：数值类，字符类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6680" y="1087263"/>
          <a:ext cx="5267960" cy="4629150"/>
        </p:xfrm>
        <a:graphic>
          <a:graphicData uri="http://schemas.openxmlformats.org/drawingml/2006/table">
            <a:tbl>
              <a:tblPr/>
              <a:tblGrid>
                <a:gridCol w="2711450"/>
                <a:gridCol w="2556510"/>
              </a:tblGrid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Oracle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GBase 8s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ABS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ABS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ACOS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ACOS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ASIN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ASIN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ATAN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ATAN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ATAN2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ATAN2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BITAND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BITAND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CEIL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CEIL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COS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COS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COSH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N/A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EXP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EXP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FLOOR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FLOOR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LN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LN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LOG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LOG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LOG(10,n1)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LOG10(n1)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MOD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MOD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NANVL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N/A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POWER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POWER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REMAINDER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N/A </a:t>
                      </a:r>
                      <a:r>
                        <a:rPr lang="zh-CN" sz="900" kern="100">
                          <a:latin typeface="Calibri"/>
                          <a:ea typeface="微软雅黑"/>
                          <a:cs typeface="黑体"/>
                        </a:rPr>
                        <a:t>可通过存储过程实现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ROUND(arg1,arg2)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ROUND(arg1,arg2)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SIN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SIN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SINH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N/A </a:t>
                      </a:r>
                      <a:r>
                        <a:rPr lang="zh-CN" sz="900" kern="100">
                          <a:latin typeface="Calibri"/>
                          <a:ea typeface="微软雅黑"/>
                          <a:cs typeface="黑体"/>
                        </a:rPr>
                        <a:t>可通过存储过程实现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SQRT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SQRT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TAN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TAN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TANH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N/A</a:t>
                      </a:r>
                      <a:r>
                        <a:rPr lang="zh-CN" sz="900" kern="100">
                          <a:latin typeface="Calibri"/>
                          <a:ea typeface="微软雅黑"/>
                          <a:cs typeface="黑体"/>
                        </a:rPr>
                        <a:t>可通过</a:t>
                      </a:r>
                      <a:r>
                        <a:rPr lang="en-US" sz="900" kern="100">
                          <a:latin typeface="Calibri"/>
                          <a:ea typeface="微软雅黑"/>
                          <a:cs typeface="黑体"/>
                        </a:rPr>
                        <a:t>C UDR</a:t>
                      </a:r>
                      <a:r>
                        <a:rPr lang="zh-CN" sz="900" kern="100">
                          <a:latin typeface="Calibri"/>
                          <a:ea typeface="微软雅黑"/>
                          <a:cs typeface="黑体"/>
                        </a:rPr>
                        <a:t>实现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TRUNC(n[,m])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TRUNC(n[,m])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TO_NUMBER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/>
                          <a:ea typeface="宋体"/>
                          <a:cs typeface="黑体"/>
                        </a:rPr>
                        <a:t>TO_NUMBER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906455" y="1259941"/>
          <a:ext cx="5267960" cy="5334000"/>
        </p:xfrm>
        <a:graphic>
          <a:graphicData uri="http://schemas.openxmlformats.org/drawingml/2006/table">
            <a:tbl>
              <a:tblPr/>
              <a:tblGrid>
                <a:gridCol w="2711450"/>
                <a:gridCol w="2556510"/>
              </a:tblGrid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ASCII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ASCII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CHR(n)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N/A </a:t>
                      </a:r>
                      <a:r>
                        <a:rPr lang="zh-CN" sz="900" kern="100">
                          <a:latin typeface="Calibri"/>
                          <a:ea typeface="微软雅黑"/>
                          <a:cs typeface="黑体"/>
                        </a:rPr>
                        <a:t>可通过</a:t>
                      </a:r>
                      <a:r>
                        <a:rPr lang="en-US" sz="900" kern="100">
                          <a:latin typeface="Calibri"/>
                          <a:ea typeface="微软雅黑"/>
                          <a:cs typeface="黑体"/>
                        </a:rPr>
                        <a:t>C UDR</a:t>
                      </a:r>
                      <a:r>
                        <a:rPr lang="zh-CN" sz="900" kern="100">
                          <a:latin typeface="Calibri"/>
                          <a:ea typeface="微软雅黑"/>
                          <a:cs typeface="黑体"/>
                        </a:rPr>
                        <a:t>实现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CONCAT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CONCAT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INITCAP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INITCAP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INSTR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INSTR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/>
                          <a:ea typeface="宋体"/>
                          <a:cs typeface="黑体"/>
                        </a:rPr>
                        <a:t>INSTRB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/>
                          <a:ea typeface="宋体"/>
                          <a:cs typeface="黑体"/>
                        </a:rPr>
                        <a:t>INSTRC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/>
                          <a:ea typeface="宋体"/>
                          <a:cs typeface="黑体"/>
                        </a:rPr>
                        <a:t>INSTR2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/>
                          <a:ea typeface="宋体"/>
                          <a:cs typeface="黑体"/>
                        </a:rPr>
                        <a:t>INSTR4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N/A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Calibri"/>
                          <a:ea typeface="微软雅黑"/>
                          <a:cs typeface="黑体"/>
                        </a:rPr>
                        <a:t>可通过</a:t>
                      </a:r>
                      <a:r>
                        <a:rPr lang="en-US" sz="900" kern="100">
                          <a:latin typeface="Calibri"/>
                          <a:ea typeface="微软雅黑"/>
                          <a:cs typeface="黑体"/>
                        </a:rPr>
                        <a:t>C UDR</a:t>
                      </a:r>
                      <a:r>
                        <a:rPr lang="zh-CN" sz="900" kern="100">
                          <a:latin typeface="Calibri"/>
                          <a:ea typeface="微软雅黑"/>
                          <a:cs typeface="黑体"/>
                        </a:rPr>
                        <a:t>实现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LENGTH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LENGTH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LENGTHB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LENGTHC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LENGTH2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LENGTH4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N/A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LOWER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LOWER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LPAD(arg1,arg2,arg3)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LPAD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LTRIM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LTRIM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REPLACE(arg1,arg2,arg3)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REPLACE(arg1,arg2,arg3)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RPAD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RPAD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RTRIM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RTRIM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SOUNDEX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N/A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SUBSTR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SUBSTR</a:t>
                      </a:r>
                      <a:b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</a:b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SUBSTRING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SUBSTRB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SUBSTRC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SUBSTR2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SUBSTR4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N/A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TRANSLATE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N/A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TREAT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Calibri"/>
                          <a:ea typeface="微软雅黑"/>
                          <a:cs typeface="黑体"/>
                        </a:rPr>
                        <a:t>通过</a:t>
                      </a:r>
                      <a:r>
                        <a:rPr lang="en-US" sz="900" kern="100">
                          <a:latin typeface="Calibri"/>
                          <a:ea typeface="微软雅黑"/>
                          <a:cs typeface="黑体"/>
                        </a:rPr>
                        <a:t>CAST</a:t>
                      </a:r>
                      <a:r>
                        <a:rPr lang="zh-CN" sz="900" kern="100">
                          <a:latin typeface="Calibri"/>
                          <a:ea typeface="微软雅黑"/>
                          <a:cs typeface="黑体"/>
                        </a:rPr>
                        <a:t>来实现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TRIM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TRIM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UPPER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UPPER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/>
                          <a:ea typeface="宋体"/>
                          <a:cs typeface="黑体"/>
                        </a:rPr>
                        <a:t>TO_CHAR</a:t>
                      </a:r>
                      <a:endParaRPr lang="zh-CN" sz="1050" kern="10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/>
                          <a:ea typeface="宋体"/>
                          <a:cs typeface="黑体"/>
                        </a:rPr>
                        <a:t>TO_CHAR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906885" y="1090858"/>
          <a:ext cx="5267960" cy="171450"/>
        </p:xfrm>
        <a:graphic>
          <a:graphicData uri="http://schemas.openxmlformats.org/drawingml/2006/table">
            <a:tbl>
              <a:tblPr/>
              <a:tblGrid>
                <a:gridCol w="2711450"/>
                <a:gridCol w="2556510"/>
              </a:tblGrid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Oracle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GBase 8s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函数对比：时间日期类，空值类，其它类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83842" y="1479675"/>
          <a:ext cx="5267960" cy="3771900"/>
        </p:xfrm>
        <a:graphic>
          <a:graphicData uri="http://schemas.openxmlformats.org/drawingml/2006/table">
            <a:tbl>
              <a:tblPr/>
              <a:tblGrid>
                <a:gridCol w="2711450"/>
                <a:gridCol w="2556510"/>
              </a:tblGrid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ADD_MONTHS</a:t>
                      </a:r>
                      <a:endParaRPr lang="zh-CN" sz="105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ADD_MONTHS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CURRENT_DATE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TODAY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CURRENT_TIME STAMP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CURRENT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DBTIMEZONE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N/A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EXTRACT(datetime)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YEAR()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MONTH()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DAY()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FROM_TZ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N/A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LAST_DAY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LAST_DAY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MONTHS_BETWEEN(arg1,arg2)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MONTHS_BETWEEN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NEW_TIME(date,arg1,arg2)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N/A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可通过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C-UDR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实现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NEXT_DAY(arg1,arg2)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NEXT_DAY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NUMTOSDINTERVAL</a:t>
                      </a:r>
                      <a:b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</a:b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NUMTOYMINTERVAL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通过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CAST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来实现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ROUND(date,fmt)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N/A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可通过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UDR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实现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SESSIONTIMEZONE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DBINFO (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‘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get_tz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’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)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SYS_EXTRACT_UTC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通过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CURRENT TIMESTAMP - CURRENT TIMEZONE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来实现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SYSDATE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SYSDATE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SYSTIMESTAMP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CURRENT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TRUNC(arg1,arg2)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N/A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可通过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UDF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实现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TZ_OFFSET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N/A </a:t>
                      </a:r>
                      <a:endParaRPr lang="zh-CN" sz="105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84271" y="1290035"/>
          <a:ext cx="5267960" cy="171450"/>
        </p:xfrm>
        <a:graphic>
          <a:graphicData uri="http://schemas.openxmlformats.org/drawingml/2006/table">
            <a:tbl>
              <a:tblPr/>
              <a:tblGrid>
                <a:gridCol w="2711450"/>
                <a:gridCol w="2556510"/>
              </a:tblGrid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Oracle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GBase 8s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969830" y="1461285"/>
          <a:ext cx="5267960" cy="857250"/>
        </p:xfrm>
        <a:graphic>
          <a:graphicData uri="http://schemas.openxmlformats.org/drawingml/2006/table">
            <a:tbl>
              <a:tblPr/>
              <a:tblGrid>
                <a:gridCol w="2703390"/>
                <a:gridCol w="2564570"/>
              </a:tblGrid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COALESCE</a:t>
                      </a:r>
                      <a:endParaRPr lang="zh-CN" sz="105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N/A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可通过</a:t>
                      </a: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C UDR</a:t>
                      </a:r>
                      <a:r>
                        <a:rPr lang="zh-CN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或存储过程实现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LNNVL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N/A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NULLIF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NULLIF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NVL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NVL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NVL2(arg1,arg2,arg3)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通过</a:t>
                      </a: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NVL</a:t>
                      </a:r>
                      <a:r>
                        <a:rPr lang="zh-CN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实现</a:t>
                      </a:r>
                      <a:endParaRPr lang="zh-CN" sz="105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968750" y="1288526"/>
          <a:ext cx="5267960" cy="171450"/>
        </p:xfrm>
        <a:graphic>
          <a:graphicData uri="http://schemas.openxmlformats.org/drawingml/2006/table">
            <a:tbl>
              <a:tblPr/>
              <a:tblGrid>
                <a:gridCol w="2711450"/>
                <a:gridCol w="2556510"/>
              </a:tblGrid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Oracle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GBase 8s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987938" y="2951429"/>
          <a:ext cx="5267960" cy="1371600"/>
        </p:xfrm>
        <a:graphic>
          <a:graphicData uri="http://schemas.openxmlformats.org/drawingml/2006/table">
            <a:tbl>
              <a:tblPr/>
              <a:tblGrid>
                <a:gridCol w="2711450"/>
                <a:gridCol w="2556510"/>
              </a:tblGrid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DECODE(expr,srch_val1,</a:t>
                      </a:r>
                      <a:endParaRPr lang="zh-CN" sz="105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result1,…default)</a:t>
                      </a:r>
                      <a:endParaRPr lang="zh-CN" sz="105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DECODE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N/A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DECRYPT_BIN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DECRYPT_CHAR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N/A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ENCRYPT_AES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ENCRYPT_TDES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N/A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GETHINT</a:t>
                      </a:r>
                      <a:endParaRPr lang="zh-CN" sz="1050" kern="10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MD5</a:t>
                      </a:r>
                      <a:endParaRPr lang="zh-CN" sz="105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微软雅黑" pitchFamily="34" charset="-122"/>
                          <a:ea typeface="微软雅黑" pitchFamily="34" charset="-122"/>
                          <a:cs typeface="黑体"/>
                        </a:rPr>
                        <a:t>MD5</a:t>
                      </a:r>
                      <a:endParaRPr lang="zh-CN" sz="1050" kern="100" dirty="0">
                        <a:latin typeface="微软雅黑" pitchFamily="34" charset="-122"/>
                        <a:ea typeface="微软雅黑" pitchFamily="34" charset="-122"/>
                        <a:cs typeface="黑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985347" y="2771784"/>
          <a:ext cx="5267960" cy="171450"/>
        </p:xfrm>
        <a:graphic>
          <a:graphicData uri="http://schemas.openxmlformats.org/drawingml/2006/table">
            <a:tbl>
              <a:tblPr/>
              <a:tblGrid>
                <a:gridCol w="2711450"/>
                <a:gridCol w="2556510"/>
              </a:tblGrid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Oracle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FFFF"/>
                          </a:solidFill>
                          <a:latin typeface="微软雅黑"/>
                          <a:ea typeface="宋体"/>
                          <a:cs typeface="黑体"/>
                        </a:rPr>
                        <a:t>GBase 8s</a:t>
                      </a:r>
                      <a:endParaRPr lang="zh-CN" sz="1050" kern="100" dirty="0">
                        <a:latin typeface="Calibri"/>
                        <a:ea typeface="宋体"/>
                        <a:cs typeface="黑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函数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Oracle :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  <a:sym typeface="+mn-ea"/>
              </a:rPr>
              <a:t>to_date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('2016-09-26 15:30:00', '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  <a:sym typeface="+mn-ea"/>
              </a:rPr>
              <a:t>yyyy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-mm-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  <a:sym typeface="+mn-ea"/>
              </a:rPr>
              <a:t>dd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 hh24:mi:ss')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  <a:sym typeface="+mn-ea"/>
              </a:rPr>
              <a:t>to_char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('300','000000')</a:t>
            </a:r>
            <a:endParaRPr lang="en-US" altLang="zh-CN" dirty="0" smtClean="0"/>
          </a:p>
          <a:p>
            <a:r>
              <a:rPr lang="en-US" altLang="zh-CN" dirty="0" smtClean="0"/>
              <a:t>GBase 8s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  <a:sym typeface="+mn-ea"/>
              </a:rPr>
              <a:t>to_date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('2016-09-26 15:30:00', '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  <a:sym typeface="+mn-ea"/>
              </a:rPr>
              <a:t>yyyy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-mm-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  <a:sym typeface="+mn-ea"/>
              </a:rPr>
              <a:t>dd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 hh24:mi:ss')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  <a:sym typeface="+mn-ea"/>
              </a:rPr>
              <a:t>gbase_to_char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('300','&amp;&amp;&amp;&amp;&amp;&amp;')</a:t>
            </a:r>
            <a:endParaRPr lang="en-US" altLang="zh-CN" dirty="0" smtClean="0"/>
          </a:p>
          <a:p>
            <a:r>
              <a:rPr lang="en-US" altLang="zh-CN" dirty="0" smtClean="0"/>
              <a:t>GBase 8s</a:t>
            </a:r>
            <a:r>
              <a:rPr lang="zh-CN" altLang="en-US" dirty="0" smtClean="0"/>
              <a:t>暂不支持</a:t>
            </a:r>
            <a:r>
              <a:rPr lang="en-US" altLang="zh-CN" dirty="0" err="1" smtClean="0"/>
              <a:t>to_char</a:t>
            </a:r>
            <a:r>
              <a:rPr lang="en-US" altLang="zh-CN" dirty="0" smtClean="0"/>
              <a:t>(64,'XX')</a:t>
            </a:r>
            <a:r>
              <a:rPr lang="zh-CN" altLang="en-US" dirty="0" smtClean="0"/>
              <a:t>，  需要编写转换函数。</a:t>
            </a:r>
            <a:endParaRPr lang="en-US" altLang="zh-CN" dirty="0" smtClean="0"/>
          </a:p>
          <a:p>
            <a:r>
              <a:rPr lang="en-US" altLang="zh-CN" dirty="0" smtClean="0"/>
              <a:t>Oracle </a:t>
            </a:r>
            <a:r>
              <a:rPr lang="zh-CN" altLang="en-US" dirty="0" smtClean="0"/>
              <a:t>中的正则表达式、随机函数、</a:t>
            </a:r>
            <a:r>
              <a:rPr lang="en-US" altLang="zh-CN" dirty="0" smtClean="0"/>
              <a:t>DBMS</a:t>
            </a:r>
            <a:r>
              <a:rPr lang="zh-CN" altLang="en-US" dirty="0" smtClean="0"/>
              <a:t>包等在</a:t>
            </a:r>
            <a:r>
              <a:rPr lang="en-US" altLang="zh-CN" dirty="0" smtClean="0"/>
              <a:t>GBase 8s</a:t>
            </a:r>
            <a:r>
              <a:rPr lang="zh-CN" altLang="en-US" dirty="0" smtClean="0"/>
              <a:t>暂无对应函数。这些需要我们通过自定义函数或</a:t>
            </a:r>
            <a:r>
              <a:rPr lang="en-US" altLang="zh-CN" dirty="0" smtClean="0"/>
              <a:t>JAVA/C UDR</a:t>
            </a:r>
            <a:r>
              <a:rPr lang="zh-CN" altLang="en-US" dirty="0" smtClean="0"/>
              <a:t>来实现。</a:t>
            </a:r>
          </a:p>
          <a:p>
            <a:endParaRPr lang="zh-CN" altLang="en-US" dirty="0"/>
          </a:p>
        </p:txBody>
      </p:sp>
      <p:sp>
        <p:nvSpPr>
          <p:cNvPr id="4" name="矩形标注 3"/>
          <p:cNvSpPr/>
          <p:nvPr/>
        </p:nvSpPr>
        <p:spPr bwMode="auto">
          <a:xfrm>
            <a:off x="8915752" y="2046000"/>
            <a:ext cx="2473507" cy="1102482"/>
          </a:xfrm>
          <a:prstGeom prst="wedgeRectCallout">
            <a:avLst>
              <a:gd name="adj1" fmla="val -87663"/>
              <a:gd name="adj2" fmla="val -38454"/>
            </a:avLst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2075" tIns="46038" rIns="92075" bIns="46038" numCol="1" rtlCol="0" anchor="t" anchorCtr="0" compatLnSpc="1">
            <a:spAutoFit/>
          </a:bodyPr>
          <a:lstStyle/>
          <a:p>
            <a:pPr marL="119380" marR="0" indent="-11938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已兼容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oracle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该</a:t>
            </a:r>
            <a:r>
              <a:rPr lang="en-US" altLang="zh-CN" sz="16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to_date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语法，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119380" marR="0" indent="-11938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该</a:t>
            </a:r>
            <a:r>
              <a:rPr lang="en-US" altLang="zh-CN" sz="16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to_char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语法仍需要使用</a:t>
            </a:r>
            <a:r>
              <a:rPr lang="en-US" altLang="zh-CN" sz="16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gbase_to_char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()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性能差异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查询语句在被执行时，由数据库优化器来决定最佳的查询计划。</a:t>
            </a:r>
            <a:endParaRPr lang="en-US" altLang="zh-CN" dirty="0" smtClean="0"/>
          </a:p>
          <a:p>
            <a:pPr marL="685800" lvl="2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GBase 8s</a:t>
            </a:r>
            <a:r>
              <a:rPr lang="zh-CN" altLang="en-US" dirty="0" err="1" smtClean="0">
                <a:latin typeface="微软雅黑" pitchFamily="34" charset="-122"/>
                <a:ea typeface="微软雅黑" pitchFamily="34" charset="-122"/>
                <a:sym typeface="+mn-ea"/>
              </a:rPr>
              <a:t>与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  <a:sym typeface="+mn-ea"/>
              </a:rPr>
              <a:t>Oracle</a:t>
            </a:r>
            <a:r>
              <a:rPr lang="zh-CN" altLang="en-US" dirty="0" err="1" smtClean="0">
                <a:latin typeface="微软雅黑" pitchFamily="34" charset="-122"/>
                <a:ea typeface="微软雅黑" pitchFamily="34" charset="-122"/>
                <a:sym typeface="+mn-ea"/>
              </a:rPr>
              <a:t>使用着各自开发的不同的查询优化器，有着各自的方法和规则。同一个查询语句在不同的优化器下可能会选择不同的查询路径，语句的执行时间也会有快有慢。因此，迁移后的每个查询语句的性能都要经过测试，来确定是否需要进行必要的转换来达到预期的性能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同时需要特别注意：原</a:t>
            </a:r>
            <a:r>
              <a:rPr lang="en-US" altLang="zh-CN" dirty="0" smtClean="0"/>
              <a:t>Oracle</a:t>
            </a:r>
            <a:r>
              <a:rPr lang="zh-CN" altLang="en-US" dirty="0" smtClean="0"/>
              <a:t>中使用</a:t>
            </a:r>
            <a:r>
              <a:rPr lang="en-US" altLang="zh-CN" dirty="0" err="1" smtClean="0"/>
              <a:t>varchar</a:t>
            </a:r>
            <a:r>
              <a:rPr lang="en-US" altLang="zh-CN" dirty="0" smtClean="0"/>
              <a:t>(n) n&gt;255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GBase 8s</a:t>
            </a:r>
            <a:r>
              <a:rPr lang="zh-CN" altLang="en-US" dirty="0" smtClean="0"/>
              <a:t>将自动使用</a:t>
            </a:r>
            <a:r>
              <a:rPr lang="en-US" altLang="zh-CN" dirty="0" err="1" smtClean="0"/>
              <a:t>lvarchar</a:t>
            </a:r>
            <a:r>
              <a:rPr lang="en-US" altLang="zh-CN" dirty="0" smtClean="0"/>
              <a:t>(n)</a:t>
            </a:r>
            <a:r>
              <a:rPr lang="zh-CN" altLang="en-US" dirty="0" smtClean="0"/>
              <a:t>字段类型，使用</a:t>
            </a:r>
            <a:r>
              <a:rPr lang="en-US" altLang="zh-CN" dirty="0" err="1" smtClean="0"/>
              <a:t>lvarchar</a:t>
            </a:r>
            <a:r>
              <a:rPr lang="zh-CN" altLang="en-US" dirty="0" smtClean="0"/>
              <a:t>将导致性能严重下降。需要谨慎迁移字段为</a:t>
            </a:r>
            <a:r>
              <a:rPr lang="en-US" altLang="zh-CN" dirty="0" err="1" smtClean="0"/>
              <a:t>lvarchar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 !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预估工作量需要考虑的问题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在预估工作量的时候，要了解以下几个方面：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，应用程序开发语言。（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Java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或 其它）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，代码量（大概有多少行）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PL/SQL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？（自定义存储过程、函数和触发器）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Oracle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特性 （如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BFile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等）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，数据量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(GB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？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TB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？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PB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级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?)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，源操作系统和目标操作系统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，数据库正式迁移停机时间窗口？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，代码修改的人员投入？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概念及对比</a:t>
            </a:r>
            <a:r>
              <a:rPr lang="en-US" altLang="zh-CN" dirty="0" smtClean="0"/>
              <a:t> - Oracle </a:t>
            </a:r>
            <a:r>
              <a:rPr lang="zh-CN" altLang="en-US" dirty="0" smtClean="0"/>
              <a:t>与</a:t>
            </a:r>
            <a:r>
              <a:rPr lang="en-US" altLang="zh-CN" dirty="0" smtClean="0"/>
              <a:t> GBase 8s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lvl="1">
              <a:lnSpc>
                <a:spcPct val="15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zh-CN" altLang="en-US" sz="2400" dirty="0" smtClean="0"/>
              <a:t>概念及对比</a:t>
            </a:r>
            <a:r>
              <a:rPr lang="en-US" altLang="zh-CN" sz="2400" dirty="0" smtClean="0"/>
              <a:t> - Oracle </a:t>
            </a:r>
            <a:r>
              <a:rPr lang="zh-CN" altLang="en-US" sz="2400" dirty="0" smtClean="0"/>
              <a:t>与</a:t>
            </a:r>
            <a:r>
              <a:rPr lang="en-US" altLang="zh-CN" sz="2400" dirty="0" smtClean="0"/>
              <a:t> GBase 8s</a:t>
            </a:r>
            <a:r>
              <a:rPr lang="zh-CN" altLang="en-US" sz="2400" dirty="0" smtClean="0"/>
              <a:t> </a:t>
            </a:r>
            <a:endParaRPr lang="en-US" altLang="zh-CN" sz="2400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mr-IN" dirty="0" smtClean="0">
                <a:latin typeface="微软雅黑" pitchFamily="34" charset="-122"/>
                <a:ea typeface="微软雅黑" pitchFamily="34" charset="-122"/>
              </a:rPr>
              <a:t>实例</a:t>
            </a:r>
            <a:r>
              <a:rPr lang="mr-IN" altLang="zh-CN" dirty="0" smtClean="0">
                <a:latin typeface="微软雅黑" pitchFamily="34" charset="-122"/>
                <a:ea typeface="微软雅黑" pitchFamily="34" charset="-122"/>
              </a:rPr>
              <a:t>(Instance)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mr-IN" dirty="0" smtClean="0">
                <a:latin typeface="微软雅黑" pitchFamily="34" charset="-122"/>
                <a:ea typeface="微软雅黑" pitchFamily="34" charset="-122"/>
              </a:rPr>
              <a:t>数据库</a:t>
            </a:r>
            <a:r>
              <a:rPr lang="mr-IN" altLang="zh-CN" dirty="0" smtClean="0">
                <a:latin typeface="微软雅黑" pitchFamily="34" charset="-122"/>
                <a:ea typeface="微软雅黑" pitchFamily="34" charset="-122"/>
              </a:rPr>
              <a:t>(Database) 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mr-IN" dirty="0" smtClean="0">
                <a:latin typeface="微软雅黑" pitchFamily="34" charset="-122"/>
                <a:ea typeface="微软雅黑" pitchFamily="34" charset="-122"/>
              </a:rPr>
              <a:t>存储</a:t>
            </a:r>
            <a:r>
              <a:rPr lang="mr-IN" altLang="zh-CN" dirty="0" smtClean="0">
                <a:latin typeface="微软雅黑" pitchFamily="34" charset="-122"/>
                <a:ea typeface="微软雅黑" pitchFamily="34" charset="-122"/>
              </a:rPr>
              <a:t>(Storage)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mr-IN" dirty="0" smtClean="0">
                <a:latin typeface="微软雅黑" pitchFamily="34" charset="-122"/>
                <a:ea typeface="微软雅黑" pitchFamily="34" charset="-122"/>
              </a:rPr>
              <a:t>锁</a:t>
            </a:r>
            <a:r>
              <a:rPr lang="mr-IN" altLang="zh-CN" dirty="0" smtClean="0">
                <a:latin typeface="微软雅黑" pitchFamily="34" charset="-122"/>
                <a:ea typeface="微软雅黑" pitchFamily="34" charset="-122"/>
              </a:rPr>
              <a:t>(Locks)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mr-IN" dirty="0" smtClean="0">
                <a:latin typeface="微软雅黑" pitchFamily="34" charset="-122"/>
                <a:ea typeface="微软雅黑" pitchFamily="34" charset="-122"/>
              </a:rPr>
              <a:t>隔离级别</a:t>
            </a:r>
            <a:r>
              <a:rPr lang="mr-IN" altLang="zh-CN" dirty="0" smtClean="0">
                <a:latin typeface="微软雅黑" pitchFamily="34" charset="-122"/>
                <a:ea typeface="微软雅黑" pitchFamily="34" charset="-122"/>
              </a:rPr>
              <a:t>(Isolation) 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mr-IN" dirty="0" smtClean="0">
                <a:latin typeface="微软雅黑" pitchFamily="34" charset="-122"/>
                <a:ea typeface="微软雅黑" pitchFamily="34" charset="-122"/>
              </a:rPr>
              <a:t>标识符</a:t>
            </a:r>
            <a:r>
              <a:rPr lang="mr-IN" altLang="zh-CN" dirty="0" smtClean="0">
                <a:latin typeface="微软雅黑" pitchFamily="34" charset="-122"/>
                <a:ea typeface="微软雅黑" pitchFamily="34" charset="-122"/>
              </a:rPr>
              <a:t>(Identifiers)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mr-IN" dirty="0" smtClean="0">
                <a:latin typeface="微软雅黑" pitchFamily="34" charset="-122"/>
                <a:ea typeface="微软雅黑" pitchFamily="34" charset="-122"/>
              </a:rPr>
              <a:t>关键字</a:t>
            </a:r>
            <a:r>
              <a:rPr lang="mr-IN" altLang="zh-CN" dirty="0" smtClean="0">
                <a:latin typeface="微软雅黑" pitchFamily="34" charset="-122"/>
                <a:ea typeface="微软雅黑" pitchFamily="34" charset="-122"/>
              </a:rPr>
              <a:t>(Keywords) 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mr-IN" dirty="0" smtClean="0">
                <a:latin typeface="微软雅黑" pitchFamily="34" charset="-122"/>
                <a:ea typeface="微软雅黑" pitchFamily="34" charset="-122"/>
              </a:rPr>
              <a:t>大小写</a:t>
            </a:r>
            <a:r>
              <a:rPr lang="mr-IN" altLang="zh-CN" dirty="0" smtClean="0">
                <a:latin typeface="微软雅黑" pitchFamily="34" charset="-122"/>
                <a:ea typeface="微软雅黑" pitchFamily="34" charset="-122"/>
              </a:rPr>
              <a:t>(Case sensitivity)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mr-IN" dirty="0" smtClean="0">
                <a:latin typeface="微软雅黑" pitchFamily="34" charset="-122"/>
                <a:ea typeface="微软雅黑" pitchFamily="34" charset="-122"/>
              </a:rPr>
              <a:t>用户</a:t>
            </a:r>
            <a:r>
              <a:rPr lang="mr-IN" altLang="zh-CN" dirty="0" smtClean="0">
                <a:latin typeface="微软雅黑" pitchFamily="34" charset="-122"/>
                <a:ea typeface="微软雅黑" pitchFamily="34" charset="-122"/>
              </a:rPr>
              <a:t>(User)</a:t>
            </a:r>
          </a:p>
          <a:p>
            <a:endParaRPr lang="en-US" altLang="zh-CN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结构迁移</a:t>
            </a:r>
            <a:r>
              <a:rPr lang="en-US" altLang="zh-CN" dirty="0" smtClean="0"/>
              <a:t> - Oracle </a:t>
            </a:r>
            <a:r>
              <a:rPr lang="zh-CN" altLang="en-US" dirty="0" smtClean="0"/>
              <a:t>到</a:t>
            </a:r>
            <a:r>
              <a:rPr lang="en-US" altLang="zh-CN" dirty="0" smtClean="0"/>
              <a:t> GBase 8s</a:t>
            </a:r>
            <a:r>
              <a:rPr lang="zh-CN" altLang="en-US" dirty="0" smtClean="0"/>
              <a:t>数据库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Oracle </a:t>
            </a:r>
            <a:r>
              <a:rPr lang="zh-CN" altLang="en-US" dirty="0" smtClean="0"/>
              <a:t>到</a:t>
            </a:r>
            <a:r>
              <a:rPr lang="en-US" altLang="zh-CN" dirty="0" smtClean="0"/>
              <a:t> GBase 8s</a:t>
            </a:r>
            <a:r>
              <a:rPr lang="zh-CN" altLang="en-US" dirty="0" smtClean="0"/>
              <a:t>数据库结构迁移</a:t>
            </a:r>
            <a:r>
              <a:rPr lang="en-US" altLang="zh-CN" dirty="0" smtClean="0"/>
              <a:t> </a:t>
            </a:r>
            <a:endParaRPr kumimoji="1" lang="en-US" altLang="zh-CN" dirty="0" smtClean="0">
              <a:solidFill>
                <a:srgbClr val="000000"/>
              </a:solidFill>
            </a:endParaRPr>
          </a:p>
          <a:p>
            <a:pPr marL="685800" lvl="2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数据类型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表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索引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约束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视图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触发器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序列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数据库结构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导出／导入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0" dirty="0" smtClean="0">
                <a:solidFill>
                  <a:srgbClr val="000000"/>
                </a:solidFill>
              </a:rPr>
              <a:t>数据</a:t>
            </a:r>
            <a:r>
              <a:rPr lang="zh-CN" altLang="zh-CN" kern="0" dirty="0" smtClean="0">
                <a:solidFill>
                  <a:srgbClr val="000000"/>
                </a:solidFill>
              </a:rPr>
              <a:t>迁移过程示意</a:t>
            </a:r>
            <a:r>
              <a:rPr lang="zh-CN" altLang="en-US" kern="0" dirty="0" smtClean="0">
                <a:solidFill>
                  <a:srgbClr val="000000"/>
                </a:solidFill>
              </a:rPr>
              <a:t>图</a:t>
            </a:r>
            <a:endParaRPr lang="zh-CN" altLang="en-US" dirty="0"/>
          </a:p>
        </p:txBody>
      </p:sp>
      <p:pic>
        <p:nvPicPr>
          <p:cNvPr id="1028" name="Picture 4" descr="C:\Users\win\Desktop\未标题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084" y="1389409"/>
            <a:ext cx="9163349" cy="4739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目 录</a:t>
            </a:r>
            <a:endParaRPr lang="zh-CN" altLang="en-US" dirty="0"/>
          </a:p>
        </p:txBody>
      </p:sp>
      <p:sp>
        <p:nvSpPr>
          <p:cNvPr id="1048599" name="矩形 3"/>
          <p:cNvSpPr/>
          <p:nvPr/>
        </p:nvSpPr>
        <p:spPr bwMode="auto">
          <a:xfrm>
            <a:off x="3339148" y="1490124"/>
            <a:ext cx="722312" cy="66294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0" name="矩形 4"/>
          <p:cNvSpPr/>
          <p:nvPr/>
        </p:nvSpPr>
        <p:spPr bwMode="auto">
          <a:xfrm>
            <a:off x="4202748" y="1490124"/>
            <a:ext cx="4570412" cy="662940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1" name="矩形 5"/>
          <p:cNvSpPr/>
          <p:nvPr/>
        </p:nvSpPr>
        <p:spPr bwMode="auto">
          <a:xfrm>
            <a:off x="3339148" y="3048856"/>
            <a:ext cx="722312" cy="45719"/>
          </a:xfrm>
          <a:prstGeom prst="rect">
            <a:avLst/>
          </a:prstGeom>
          <a:solidFill>
            <a:srgbClr val="20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2" name="矩形 6"/>
          <p:cNvSpPr/>
          <p:nvPr/>
        </p:nvSpPr>
        <p:spPr bwMode="auto">
          <a:xfrm>
            <a:off x="4202748" y="3048856"/>
            <a:ext cx="4570412" cy="45719"/>
          </a:xfrm>
          <a:prstGeom prst="rect">
            <a:avLst/>
          </a:prstGeom>
          <a:solidFill>
            <a:srgbClr val="20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3" name="文本框 3"/>
          <p:cNvSpPr txBox="1">
            <a:spLocks noChangeArrowheads="1"/>
          </p:cNvSpPr>
          <p:nvPr/>
        </p:nvSpPr>
        <p:spPr bwMode="auto">
          <a:xfrm>
            <a:off x="3470385" y="160248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</a:p>
        </p:txBody>
      </p:sp>
      <p:sp>
        <p:nvSpPr>
          <p:cNvPr id="1048604" name="矩形 8"/>
          <p:cNvSpPr/>
          <p:nvPr/>
        </p:nvSpPr>
        <p:spPr bwMode="auto">
          <a:xfrm>
            <a:off x="3339148" y="2384204"/>
            <a:ext cx="722312" cy="66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5" name="矩形 9"/>
          <p:cNvSpPr/>
          <p:nvPr/>
        </p:nvSpPr>
        <p:spPr bwMode="auto">
          <a:xfrm>
            <a:off x="4202748" y="2384204"/>
            <a:ext cx="4570412" cy="66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06" name="文本框 48"/>
          <p:cNvSpPr txBox="1">
            <a:spLocks noChangeArrowheads="1"/>
          </p:cNvSpPr>
          <p:nvPr/>
        </p:nvSpPr>
        <p:spPr bwMode="auto">
          <a:xfrm>
            <a:off x="3470385" y="249783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</a:p>
        </p:txBody>
      </p:sp>
      <p:sp>
        <p:nvSpPr>
          <p:cNvPr id="1048607" name="文本框 55"/>
          <p:cNvSpPr txBox="1">
            <a:spLocks noChangeArrowheads="1"/>
          </p:cNvSpPr>
          <p:nvPr/>
        </p:nvSpPr>
        <p:spPr bwMode="auto">
          <a:xfrm>
            <a:off x="4378960" y="1603923"/>
            <a:ext cx="423672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迁移准备</a:t>
            </a:r>
            <a:endParaRPr kumimoji="1"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48608" name="文本框 55"/>
          <p:cNvSpPr txBox="1">
            <a:spLocks noChangeArrowheads="1"/>
          </p:cNvSpPr>
          <p:nvPr/>
        </p:nvSpPr>
        <p:spPr bwMode="auto">
          <a:xfrm>
            <a:off x="4378960" y="2494828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09" name="矩形 13"/>
          <p:cNvSpPr/>
          <p:nvPr/>
        </p:nvSpPr>
        <p:spPr bwMode="auto">
          <a:xfrm>
            <a:off x="3339148" y="3279554"/>
            <a:ext cx="7223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0" name="矩形 14"/>
          <p:cNvSpPr/>
          <p:nvPr/>
        </p:nvSpPr>
        <p:spPr bwMode="auto">
          <a:xfrm>
            <a:off x="4202748" y="3279554"/>
            <a:ext cx="45704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1" name="文本框 48"/>
          <p:cNvSpPr txBox="1">
            <a:spLocks noChangeArrowheads="1"/>
          </p:cNvSpPr>
          <p:nvPr/>
        </p:nvSpPr>
        <p:spPr bwMode="auto">
          <a:xfrm>
            <a:off x="3470385" y="339318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</a:p>
        </p:txBody>
      </p:sp>
      <p:sp>
        <p:nvSpPr>
          <p:cNvPr id="1048612" name="文本框 55"/>
          <p:cNvSpPr txBox="1">
            <a:spLocks noChangeArrowheads="1"/>
          </p:cNvSpPr>
          <p:nvPr/>
        </p:nvSpPr>
        <p:spPr bwMode="auto">
          <a:xfrm>
            <a:off x="4378960" y="3390178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8"/>
          <p:cNvSpPr/>
          <p:nvPr/>
        </p:nvSpPr>
        <p:spPr bwMode="auto">
          <a:xfrm>
            <a:off x="3337647" y="4175197"/>
            <a:ext cx="7223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8" name="矩形 9"/>
          <p:cNvSpPr/>
          <p:nvPr/>
        </p:nvSpPr>
        <p:spPr bwMode="auto">
          <a:xfrm>
            <a:off x="4201247" y="4175197"/>
            <a:ext cx="45704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9" name="文本框 48"/>
          <p:cNvSpPr txBox="1">
            <a:spLocks noChangeArrowheads="1"/>
          </p:cNvSpPr>
          <p:nvPr/>
        </p:nvSpPr>
        <p:spPr bwMode="auto">
          <a:xfrm>
            <a:off x="3468884" y="4288832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55"/>
          <p:cNvSpPr txBox="1">
            <a:spLocks noChangeArrowheads="1"/>
          </p:cNvSpPr>
          <p:nvPr/>
        </p:nvSpPr>
        <p:spPr bwMode="auto">
          <a:xfrm>
            <a:off x="4377459" y="4285821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3"/>
          <p:cNvSpPr/>
          <p:nvPr/>
        </p:nvSpPr>
        <p:spPr bwMode="auto">
          <a:xfrm>
            <a:off x="3337647" y="5070547"/>
            <a:ext cx="7223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2" name="矩形 14"/>
          <p:cNvSpPr/>
          <p:nvPr/>
        </p:nvSpPr>
        <p:spPr bwMode="auto">
          <a:xfrm>
            <a:off x="4201247" y="5070547"/>
            <a:ext cx="4570412" cy="664210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23" name="文本框 48"/>
          <p:cNvSpPr txBox="1">
            <a:spLocks noChangeArrowheads="1"/>
          </p:cNvSpPr>
          <p:nvPr/>
        </p:nvSpPr>
        <p:spPr bwMode="auto">
          <a:xfrm>
            <a:off x="3468884" y="5184182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</a:p>
        </p:txBody>
      </p:sp>
      <p:sp>
        <p:nvSpPr>
          <p:cNvPr id="24" name="文本框 55"/>
          <p:cNvSpPr txBox="1">
            <a:spLocks noChangeArrowheads="1"/>
          </p:cNvSpPr>
          <p:nvPr/>
        </p:nvSpPr>
        <p:spPr bwMode="auto">
          <a:xfrm>
            <a:off x="4377459" y="5181171"/>
            <a:ext cx="423672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函数迁移</a:t>
            </a:r>
            <a:endParaRPr lang="zh-CN" altLang="en-US" sz="20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0" dirty="0" smtClean="0">
                <a:solidFill>
                  <a:srgbClr val="000000"/>
                </a:solidFill>
              </a:rPr>
              <a:t>概念对比</a:t>
            </a:r>
            <a:r>
              <a:rPr lang="en-US" altLang="zh-CN" kern="0" dirty="0" smtClean="0">
                <a:solidFill>
                  <a:srgbClr val="000000"/>
                </a:solidFill>
              </a:rPr>
              <a:t>-</a:t>
            </a:r>
            <a:r>
              <a:rPr lang="zh-CN" altLang="en-US" kern="0" dirty="0" smtClean="0">
                <a:solidFill>
                  <a:srgbClr val="000000"/>
                </a:solidFill>
              </a:rPr>
              <a:t>存储概念</a:t>
            </a:r>
            <a:endParaRPr lang="zh-CN" altLang="en-US" dirty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/>
        </p:nvGraphicFramePr>
        <p:xfrm>
          <a:off x="509588" y="1597025"/>
          <a:ext cx="10915650" cy="4370388"/>
        </p:xfrm>
        <a:graphic>
          <a:graphicData uri="http://schemas.openxmlformats.org/presentationml/2006/ole">
            <p:oleObj spid="_x0000_s2050" name="文档" r:id="rId3" imgW="3502586" imgH="1407959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 w="9525">
          <a:noFill/>
          <a:miter lim="800000"/>
        </a:ln>
      </a:spPr>
      <a:bodyPr anchor="b"/>
      <a:lstStyle>
        <a:defPPr algn="ctr">
          <a:spcBef>
            <a:spcPct val="20000"/>
          </a:spcBef>
          <a:buClr>
            <a:schemeClr val="hlink"/>
          </a:buClr>
          <a:buFont typeface="Wingdings" panose="05000000000000000000" pitchFamily="2" charset="2"/>
          <a:buNone/>
          <a:defRPr sz="3200" b="1" kern="0" dirty="0" smtClean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2383</Words>
  <Application>Microsoft Office PowerPoint</Application>
  <PresentationFormat>自定义</PresentationFormat>
  <Paragraphs>625</Paragraphs>
  <Slides>39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1" baseType="lpstr">
      <vt:lpstr>Office 主题</vt:lpstr>
      <vt:lpstr>文档</vt:lpstr>
      <vt:lpstr>Oracle到GBase 8s迁移指南</vt:lpstr>
      <vt:lpstr>目 录</vt:lpstr>
      <vt:lpstr>迁移技术文件</vt:lpstr>
      <vt:lpstr> 预估工作量需要考虑的问题</vt:lpstr>
      <vt:lpstr>概念及对比 - Oracle 与 GBase 8s </vt:lpstr>
      <vt:lpstr>结构迁移 - Oracle 到 GBase 8s数据库</vt:lpstr>
      <vt:lpstr>数据迁移过程示意图</vt:lpstr>
      <vt:lpstr>目 录</vt:lpstr>
      <vt:lpstr>概念对比-存储概念</vt:lpstr>
      <vt:lpstr>对比-标识符(Identifiers)</vt:lpstr>
      <vt:lpstr>对比-大小写(Case sensitivity)</vt:lpstr>
      <vt:lpstr>对比-用户</vt:lpstr>
      <vt:lpstr>对象迁移</vt:lpstr>
      <vt:lpstr>数据类型</vt:lpstr>
      <vt:lpstr>数据类型</vt:lpstr>
      <vt:lpstr> 限制</vt:lpstr>
      <vt:lpstr>目 录</vt:lpstr>
      <vt:lpstr>数据迁移示例</vt:lpstr>
      <vt:lpstr>迁移工具</vt:lpstr>
      <vt:lpstr>GMTK迁移数据库演示</vt:lpstr>
      <vt:lpstr>GMTK 迁移数据库演示</vt:lpstr>
      <vt:lpstr>GMTK 迁移数据库演示</vt:lpstr>
      <vt:lpstr>GMTK 迁移数据库演示</vt:lpstr>
      <vt:lpstr>GMTK 迁移数据库演示</vt:lpstr>
      <vt:lpstr>GMTK 迁移数据库演示</vt:lpstr>
      <vt:lpstr>GMTK 迁移数据库演示</vt:lpstr>
      <vt:lpstr>GMTK 迁移数据库演示</vt:lpstr>
      <vt:lpstr>目 录</vt:lpstr>
      <vt:lpstr>应用迁移</vt:lpstr>
      <vt:lpstr> SQL差异</vt:lpstr>
      <vt:lpstr> SQL差异</vt:lpstr>
      <vt:lpstr> SQL差异</vt:lpstr>
      <vt:lpstr> SQL差异</vt:lpstr>
      <vt:lpstr>目 录</vt:lpstr>
      <vt:lpstr>函数对比：数值类，字符类</vt:lpstr>
      <vt:lpstr>函数对比：时间日期类，空值类，其它类</vt:lpstr>
      <vt:lpstr> 函数</vt:lpstr>
      <vt:lpstr>性能差异</vt:lpstr>
      <vt:lpstr>Thank you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stcmx</dc:creator>
  <cp:lastModifiedBy>LJQ</cp:lastModifiedBy>
  <cp:revision>88</cp:revision>
  <dcterms:created xsi:type="dcterms:W3CDTF">2016-03-13T10:00:00Z</dcterms:created>
  <dcterms:modified xsi:type="dcterms:W3CDTF">2020-04-02T06:54:35Z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